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9"/>
  </p:notesMasterIdLst>
  <p:sldIdLst>
    <p:sldId id="256" r:id="rId2"/>
    <p:sldId id="257" r:id="rId3"/>
    <p:sldId id="301" r:id="rId4"/>
    <p:sldId id="302" r:id="rId5"/>
    <p:sldId id="272" r:id="rId6"/>
    <p:sldId id="308" r:id="rId7"/>
    <p:sldId id="281" r:id="rId8"/>
  </p:sldIdLst>
  <p:sldSz cx="9144000" cy="5143500" type="screen16x9"/>
  <p:notesSz cx="6858000" cy="9144000"/>
  <p:embeddedFontLst>
    <p:embeddedFont>
      <p:font typeface="Agency FB" panose="020B0503020202020204" pitchFamily="34" charset="0"/>
      <p:regular r:id="rId10"/>
      <p:bold r:id="rId11"/>
    </p:embeddedFont>
    <p:embeddedFont>
      <p:font typeface="Anaheim" panose="020B0604020202020204" charset="0"/>
      <p:regular r:id="rId12"/>
    </p:embeddedFont>
    <p:embeddedFont>
      <p:font typeface="Barlow Condensed ExtraBold" panose="020B0604020202020204" pitchFamily="2" charset="0"/>
      <p:bold r:id="rId13"/>
      <p:boldItalic r:id="rId14"/>
    </p:embeddedFont>
    <p:embeddedFont>
      <p:font typeface="Overpass Mono" panose="020B0604020202020204" charset="0"/>
      <p:regular r:id="rId15"/>
      <p:bold r:id="rId16"/>
    </p:embeddedFont>
    <p:embeddedFont>
      <p:font typeface="Roboto" panose="02000000000000000000" pitchFamily="2" charset="0"/>
      <p:regular r:id="rId17"/>
      <p:bold r:id="rId18"/>
      <p:italic r:id="rId19"/>
      <p:boldItalic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78A864-66E6-4B04-A647-7C68D78749E1}">
  <a:tblStyle styleId="{7D78A864-66E6-4B04-A647-7C68D78749E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D1ABB9F-0DDA-407A-9857-E21F257660A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1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8d4cbd36da_4_3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8d4cbd36da_4_3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866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1">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7" r:id="rId4"/>
    <p:sldLayoutId id="214748366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54292" y="907453"/>
            <a:ext cx="9239175" cy="1910400"/>
          </a:xfrm>
          <a:prstGeom prst="rect">
            <a:avLst/>
          </a:prstGeom>
        </p:spPr>
        <p:txBody>
          <a:bodyPr spcFirstLastPara="1" wrap="square" lIns="91425" tIns="91425" rIns="91425" bIns="0" anchor="b" anchorCtr="0">
            <a:noAutofit/>
          </a:bodyPr>
          <a:lstStyle/>
          <a:p>
            <a:pPr marL="0" lvl="0" indent="0" rtl="0">
              <a:spcBef>
                <a:spcPts val="0"/>
              </a:spcBef>
              <a:spcAft>
                <a:spcPts val="0"/>
              </a:spcAft>
              <a:buNone/>
            </a:pPr>
            <a:r>
              <a:rPr lang="en-US" sz="2800" dirty="0"/>
              <a:t>Voice Controlled</a:t>
            </a:r>
            <a:br>
              <a:rPr lang="en-US" sz="2800" dirty="0"/>
            </a:br>
            <a:r>
              <a:rPr lang="en-US" sz="2800" dirty="0"/>
              <a:t>Virtual Assistant </a:t>
            </a:r>
            <a:br>
              <a:rPr lang="en-US" sz="2800" dirty="0"/>
            </a:br>
            <a:r>
              <a:rPr lang="en-US" sz="2800" dirty="0"/>
              <a:t>for Windows Using Python.</a:t>
            </a:r>
            <a:endParaRPr sz="2800" dirty="0"/>
          </a:p>
        </p:txBody>
      </p:sp>
      <p:graphicFrame>
        <p:nvGraphicFramePr>
          <p:cNvPr id="5" name="Table 4">
            <a:extLst>
              <a:ext uri="{FF2B5EF4-FFF2-40B4-BE49-F238E27FC236}">
                <a16:creationId xmlns:a16="http://schemas.microsoft.com/office/drawing/2014/main" id="{5C0D7D2E-0CFC-4FF5-81B7-D42C6613111C}"/>
              </a:ext>
            </a:extLst>
          </p:cNvPr>
          <p:cNvGraphicFramePr>
            <a:graphicFrameLocks noGrp="1"/>
          </p:cNvGraphicFramePr>
          <p:nvPr>
            <p:extLst>
              <p:ext uri="{D42A27DB-BD31-4B8C-83A1-F6EECF244321}">
                <p14:modId xmlns:p14="http://schemas.microsoft.com/office/powerpoint/2010/main" val="2389645431"/>
              </p:ext>
            </p:extLst>
          </p:nvPr>
        </p:nvGraphicFramePr>
        <p:xfrm>
          <a:off x="6163299" y="147362"/>
          <a:ext cx="2524028" cy="2255520"/>
        </p:xfrm>
        <a:graphic>
          <a:graphicData uri="http://schemas.openxmlformats.org/drawingml/2006/table">
            <a:tbl>
              <a:tblPr firstRow="1" bandRow="1">
                <a:tableStyleId>{5C22544A-7EE6-4342-B048-85BDC9FD1C3A}</a:tableStyleId>
              </a:tblPr>
              <a:tblGrid>
                <a:gridCol w="530780">
                  <a:extLst>
                    <a:ext uri="{9D8B030D-6E8A-4147-A177-3AD203B41FA5}">
                      <a16:colId xmlns:a16="http://schemas.microsoft.com/office/drawing/2014/main" val="4239426590"/>
                    </a:ext>
                  </a:extLst>
                </a:gridCol>
                <a:gridCol w="1993248">
                  <a:extLst>
                    <a:ext uri="{9D8B030D-6E8A-4147-A177-3AD203B41FA5}">
                      <a16:colId xmlns:a16="http://schemas.microsoft.com/office/drawing/2014/main" val="1114322607"/>
                    </a:ext>
                  </a:extLst>
                </a:gridCol>
              </a:tblGrid>
              <a:tr h="724064">
                <a:tc>
                  <a:txBody>
                    <a:bodyPr/>
                    <a:lstStyle/>
                    <a:p>
                      <a:r>
                        <a:rPr lang="en-US" dirty="0" err="1"/>
                        <a:t>Rollno</a:t>
                      </a:r>
                      <a:endParaRPr lang="en-US" dirty="0"/>
                    </a:p>
                    <a:p>
                      <a:endParaRPr lang="en-IN" dirty="0"/>
                    </a:p>
                  </a:txBody>
                  <a:tcPr/>
                </a:tc>
                <a:tc>
                  <a:txBody>
                    <a:bodyPr/>
                    <a:lstStyle/>
                    <a:p>
                      <a:r>
                        <a:rPr lang="en-US" dirty="0"/>
                        <a:t>NAME</a:t>
                      </a:r>
                      <a:endParaRPr lang="en-IN" dirty="0"/>
                    </a:p>
                  </a:txBody>
                  <a:tcPr/>
                </a:tc>
                <a:extLst>
                  <a:ext uri="{0D108BD9-81ED-4DB2-BD59-A6C34878D82A}">
                    <a16:rowId xmlns:a16="http://schemas.microsoft.com/office/drawing/2014/main" val="955128450"/>
                  </a:ext>
                </a:extLst>
              </a:tr>
              <a:tr h="302439">
                <a:tc>
                  <a:txBody>
                    <a:bodyPr/>
                    <a:lstStyle/>
                    <a:p>
                      <a:r>
                        <a:rPr lang="en-US" dirty="0"/>
                        <a:t>1</a:t>
                      </a:r>
                      <a:endParaRPr lang="en-IN" dirty="0"/>
                    </a:p>
                  </a:txBody>
                  <a:tcPr/>
                </a:tc>
                <a:tc>
                  <a:txBody>
                    <a:bodyPr/>
                    <a:lstStyle/>
                    <a:p>
                      <a:r>
                        <a:rPr lang="en-US" dirty="0" err="1"/>
                        <a:t>Aahan</a:t>
                      </a:r>
                      <a:r>
                        <a:rPr lang="en-US" dirty="0"/>
                        <a:t> Jain</a:t>
                      </a:r>
                      <a:endParaRPr lang="en-IN" dirty="0"/>
                    </a:p>
                  </a:txBody>
                  <a:tcPr/>
                </a:tc>
                <a:extLst>
                  <a:ext uri="{0D108BD9-81ED-4DB2-BD59-A6C34878D82A}">
                    <a16:rowId xmlns:a16="http://schemas.microsoft.com/office/drawing/2014/main" val="968049704"/>
                  </a:ext>
                </a:extLst>
              </a:tr>
              <a:tr h="302439">
                <a:tc>
                  <a:txBody>
                    <a:bodyPr/>
                    <a:lstStyle/>
                    <a:p>
                      <a:r>
                        <a:rPr lang="en-US" dirty="0"/>
                        <a:t>2</a:t>
                      </a:r>
                      <a:endParaRPr lang="en-IN" dirty="0"/>
                    </a:p>
                  </a:txBody>
                  <a:tcPr/>
                </a:tc>
                <a:tc>
                  <a:txBody>
                    <a:bodyPr/>
                    <a:lstStyle/>
                    <a:p>
                      <a:r>
                        <a:rPr lang="en-US" dirty="0" err="1"/>
                        <a:t>Aarya</a:t>
                      </a:r>
                      <a:r>
                        <a:rPr lang="en-US" dirty="0"/>
                        <a:t> Tiwari</a:t>
                      </a:r>
                      <a:endParaRPr lang="en-IN" dirty="0"/>
                    </a:p>
                  </a:txBody>
                  <a:tcPr/>
                </a:tc>
                <a:extLst>
                  <a:ext uri="{0D108BD9-81ED-4DB2-BD59-A6C34878D82A}">
                    <a16:rowId xmlns:a16="http://schemas.microsoft.com/office/drawing/2014/main" val="2040811865"/>
                  </a:ext>
                </a:extLst>
              </a:tr>
              <a:tr h="302439">
                <a:tc>
                  <a:txBody>
                    <a:bodyPr/>
                    <a:lstStyle/>
                    <a:p>
                      <a:r>
                        <a:rPr lang="en-US" dirty="0"/>
                        <a:t>3</a:t>
                      </a:r>
                      <a:endParaRPr lang="en-IN" dirty="0"/>
                    </a:p>
                  </a:txBody>
                  <a:tcPr/>
                </a:tc>
                <a:tc>
                  <a:txBody>
                    <a:bodyPr/>
                    <a:lstStyle/>
                    <a:p>
                      <a:r>
                        <a:rPr lang="en-US" dirty="0" err="1"/>
                        <a:t>Aashay</a:t>
                      </a:r>
                      <a:r>
                        <a:rPr lang="en-US" dirty="0"/>
                        <a:t> </a:t>
                      </a:r>
                      <a:r>
                        <a:rPr lang="en-US" dirty="0" err="1"/>
                        <a:t>Bongulwar</a:t>
                      </a:r>
                      <a:endParaRPr lang="en-IN" dirty="0"/>
                    </a:p>
                  </a:txBody>
                  <a:tcPr/>
                </a:tc>
                <a:extLst>
                  <a:ext uri="{0D108BD9-81ED-4DB2-BD59-A6C34878D82A}">
                    <a16:rowId xmlns:a16="http://schemas.microsoft.com/office/drawing/2014/main" val="446988335"/>
                  </a:ext>
                </a:extLst>
              </a:tr>
              <a:tr h="302439">
                <a:tc>
                  <a:txBody>
                    <a:bodyPr/>
                    <a:lstStyle/>
                    <a:p>
                      <a:r>
                        <a:rPr lang="en-US" dirty="0"/>
                        <a:t>4</a:t>
                      </a:r>
                      <a:endParaRPr lang="en-IN" dirty="0"/>
                    </a:p>
                  </a:txBody>
                  <a:tcPr/>
                </a:tc>
                <a:tc>
                  <a:txBody>
                    <a:bodyPr/>
                    <a:lstStyle/>
                    <a:p>
                      <a:r>
                        <a:rPr lang="en-US" dirty="0"/>
                        <a:t>Aayush Jadhav</a:t>
                      </a:r>
                      <a:endParaRPr lang="en-IN" dirty="0"/>
                    </a:p>
                  </a:txBody>
                  <a:tcPr/>
                </a:tc>
                <a:extLst>
                  <a:ext uri="{0D108BD9-81ED-4DB2-BD59-A6C34878D82A}">
                    <a16:rowId xmlns:a16="http://schemas.microsoft.com/office/drawing/2014/main" val="1679658737"/>
                  </a:ext>
                </a:extLst>
              </a:tr>
              <a:tr h="302439">
                <a:tc>
                  <a:txBody>
                    <a:bodyPr/>
                    <a:lstStyle/>
                    <a:p>
                      <a:r>
                        <a:rPr lang="en-US" dirty="0"/>
                        <a:t>5</a:t>
                      </a:r>
                      <a:endParaRPr lang="en-IN" dirty="0"/>
                    </a:p>
                  </a:txBody>
                  <a:tcPr/>
                </a:tc>
                <a:tc>
                  <a:txBody>
                    <a:bodyPr/>
                    <a:lstStyle/>
                    <a:p>
                      <a:r>
                        <a:rPr lang="en-US" dirty="0" err="1"/>
                        <a:t>Harshal</a:t>
                      </a:r>
                      <a:r>
                        <a:rPr lang="en-US" dirty="0"/>
                        <a:t> </a:t>
                      </a:r>
                      <a:r>
                        <a:rPr lang="en-US" dirty="0" err="1"/>
                        <a:t>Abak</a:t>
                      </a:r>
                      <a:endParaRPr lang="en-IN" dirty="0"/>
                    </a:p>
                  </a:txBody>
                  <a:tcPr/>
                </a:tc>
                <a:extLst>
                  <a:ext uri="{0D108BD9-81ED-4DB2-BD59-A6C34878D82A}">
                    <a16:rowId xmlns:a16="http://schemas.microsoft.com/office/drawing/2014/main" val="63071741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a:t>
            </a:r>
            <a:br>
              <a:rPr lang="en-US" dirty="0"/>
            </a:br>
            <a:endParaRPr dirty="0"/>
          </a:p>
        </p:txBody>
      </p:sp>
      <p:sp>
        <p:nvSpPr>
          <p:cNvPr id="3" name="Subtitle 2">
            <a:extLst>
              <a:ext uri="{FF2B5EF4-FFF2-40B4-BE49-F238E27FC236}">
                <a16:creationId xmlns:a16="http://schemas.microsoft.com/office/drawing/2014/main" id="{8D8A79AC-AA25-446C-9FA5-9223C083E2FF}"/>
              </a:ext>
            </a:extLst>
          </p:cNvPr>
          <p:cNvSpPr>
            <a:spLocks noGrp="1"/>
          </p:cNvSpPr>
          <p:nvPr>
            <p:ph type="subTitle" idx="1"/>
          </p:nvPr>
        </p:nvSpPr>
        <p:spPr/>
        <p:txBody>
          <a:bodyPr/>
          <a:lstStyle/>
          <a:p>
            <a:pPr marL="114300" indent="0">
              <a:buNone/>
            </a:pPr>
            <a:r>
              <a:rPr lang="en-US" sz="2800" dirty="0"/>
              <a:t>The main task of a voice assistant is to minimize the use of input devices like keyboard, mouse, touch pens, etc. This will reduce both the hardware cost and space taken by it. This can also be taken as an alternative for the people who cannot use keyboard, mouse etc. </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LITERATURE REVIEW IN BRIEF</a:t>
            </a:r>
            <a:br>
              <a:rPr lang="en-US" dirty="0"/>
            </a:br>
            <a:endParaRPr dirty="0"/>
          </a:p>
        </p:txBody>
      </p:sp>
      <p:sp>
        <p:nvSpPr>
          <p:cNvPr id="2" name="TextBox 1">
            <a:extLst>
              <a:ext uri="{FF2B5EF4-FFF2-40B4-BE49-F238E27FC236}">
                <a16:creationId xmlns:a16="http://schemas.microsoft.com/office/drawing/2014/main" id="{5AB83854-E6F9-4CEC-A933-849D7E446B96}"/>
              </a:ext>
            </a:extLst>
          </p:cNvPr>
          <p:cNvSpPr txBox="1"/>
          <p:nvPr/>
        </p:nvSpPr>
        <p:spPr>
          <a:xfrm>
            <a:off x="931294" y="1461705"/>
            <a:ext cx="7235106" cy="3293209"/>
          </a:xfrm>
          <a:prstGeom prst="rect">
            <a:avLst/>
          </a:prstGeom>
          <a:noFill/>
        </p:spPr>
        <p:txBody>
          <a:bodyPr wrap="square" rtlCol="0">
            <a:spAutoFit/>
          </a:bodyPr>
          <a:lstStyle/>
          <a:p>
            <a:pPr algn="just"/>
            <a:r>
              <a:rPr lang="en-US" sz="1600" dirty="0">
                <a:solidFill>
                  <a:schemeClr val="bg1"/>
                </a:solidFill>
                <a:latin typeface="Anaheim" panose="020B0604020202020204" charset="0"/>
              </a:rPr>
              <a:t>The advancement in technology over time has been unmeasurable. Artificial Intelligence technologies are beginning to be actively used in human life and today everybody has an AI Personal assistant. Autonomous devices are becoming smarter in their way to interact with both a human and themselves. The use of voice-based personal assistants is increasing day by day and helping in making our life simple. The AI-based assistants are the operating system that can recognize the voice and responding the integrated voice. The voice assistants will gather the audio from the microphone and it will be converted into the text. Our project presents an intelligent voice assistant with the ability to organize and maintain information it includes the management of emails, calendar events, files and to-do lists. The main task of a voice assistant is to minimize the use of input devices like keyboard, mouse, touch pens, etc. This will reduce both the hardware cost and space taken by it.</a:t>
            </a:r>
            <a:endParaRPr lang="en-IN" sz="1600" dirty="0">
              <a:solidFill>
                <a:schemeClr val="bg1"/>
              </a:solidFill>
              <a:latin typeface="Anaheim" panose="020B0604020202020204" charset="0"/>
            </a:endParaRPr>
          </a:p>
        </p:txBody>
      </p:sp>
    </p:spTree>
    <p:extLst>
      <p:ext uri="{BB962C8B-B14F-4D97-AF65-F5344CB8AC3E}">
        <p14:creationId xmlns:p14="http://schemas.microsoft.com/office/powerpoint/2010/main" val="54256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FCB85C-CEF1-4628-8BE9-B2C969405B41}"/>
              </a:ext>
            </a:extLst>
          </p:cNvPr>
          <p:cNvSpPr txBox="1"/>
          <p:nvPr/>
        </p:nvSpPr>
        <p:spPr>
          <a:xfrm>
            <a:off x="3187051" y="226931"/>
            <a:ext cx="2769897" cy="523220"/>
          </a:xfrm>
          <a:prstGeom prst="rect">
            <a:avLst/>
          </a:prstGeom>
          <a:noFill/>
        </p:spPr>
        <p:txBody>
          <a:bodyPr wrap="square" rtlCol="0">
            <a:spAutoFit/>
          </a:bodyPr>
          <a:lstStyle/>
          <a:p>
            <a:pPr algn="ctr"/>
            <a:r>
              <a:rPr lang="en-US" sz="2800" dirty="0">
                <a:solidFill>
                  <a:schemeClr val="bg2">
                    <a:lumMod val="60000"/>
                    <a:lumOff val="40000"/>
                  </a:schemeClr>
                </a:solidFill>
                <a:latin typeface="Agency FB" panose="020B0503020202020204" pitchFamily="34" charset="0"/>
              </a:rPr>
              <a:t>Block Diagram</a:t>
            </a:r>
            <a:endParaRPr lang="en-IN" sz="2800" dirty="0">
              <a:solidFill>
                <a:schemeClr val="bg2">
                  <a:lumMod val="60000"/>
                  <a:lumOff val="40000"/>
                </a:schemeClr>
              </a:solidFill>
              <a:latin typeface="Agency FB" panose="020B0503020202020204" pitchFamily="34" charset="0"/>
            </a:endParaRPr>
          </a:p>
        </p:txBody>
      </p:sp>
      <p:sp>
        <p:nvSpPr>
          <p:cNvPr id="3" name="Oval 2">
            <a:extLst>
              <a:ext uri="{FF2B5EF4-FFF2-40B4-BE49-F238E27FC236}">
                <a16:creationId xmlns:a16="http://schemas.microsoft.com/office/drawing/2014/main" id="{E9B0B9A9-60E1-4CA9-9954-4FA915B71D77}"/>
              </a:ext>
            </a:extLst>
          </p:cNvPr>
          <p:cNvSpPr/>
          <p:nvPr/>
        </p:nvSpPr>
        <p:spPr>
          <a:xfrm>
            <a:off x="210242" y="1883967"/>
            <a:ext cx="1855500" cy="13755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i="1" dirty="0">
                <a:solidFill>
                  <a:schemeClr val="tx1"/>
                </a:solidFill>
              </a:rPr>
              <a:t>MICROPHONE</a:t>
            </a:r>
            <a:endParaRPr lang="en-IN" sz="1100" b="1" i="1" dirty="0">
              <a:solidFill>
                <a:schemeClr val="tx1"/>
              </a:solidFill>
            </a:endParaRPr>
          </a:p>
        </p:txBody>
      </p:sp>
      <p:sp>
        <p:nvSpPr>
          <p:cNvPr id="4" name="Oval 3">
            <a:extLst>
              <a:ext uri="{FF2B5EF4-FFF2-40B4-BE49-F238E27FC236}">
                <a16:creationId xmlns:a16="http://schemas.microsoft.com/office/drawing/2014/main" id="{3B66EB18-9452-4EFB-897C-15491016921E}"/>
              </a:ext>
            </a:extLst>
          </p:cNvPr>
          <p:cNvSpPr/>
          <p:nvPr/>
        </p:nvSpPr>
        <p:spPr>
          <a:xfrm>
            <a:off x="7345236" y="1934339"/>
            <a:ext cx="1695311" cy="12748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i="1" dirty="0">
                <a:solidFill>
                  <a:schemeClr val="tx1"/>
                </a:solidFill>
              </a:rPr>
              <a:t>SPEAKER</a:t>
            </a:r>
            <a:endParaRPr lang="en-IN" b="1" i="1" dirty="0">
              <a:solidFill>
                <a:schemeClr val="tx1"/>
              </a:solidFill>
            </a:endParaRPr>
          </a:p>
        </p:txBody>
      </p:sp>
      <p:sp>
        <p:nvSpPr>
          <p:cNvPr id="5" name="Rectangle 4">
            <a:extLst>
              <a:ext uri="{FF2B5EF4-FFF2-40B4-BE49-F238E27FC236}">
                <a16:creationId xmlns:a16="http://schemas.microsoft.com/office/drawing/2014/main" id="{BF5AE02F-3A34-43E7-98F6-417977493C09}"/>
              </a:ext>
            </a:extLst>
          </p:cNvPr>
          <p:cNvSpPr/>
          <p:nvPr/>
        </p:nvSpPr>
        <p:spPr>
          <a:xfrm>
            <a:off x="3250458" y="854330"/>
            <a:ext cx="2910062" cy="41648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2CA12090-7B85-4BF8-A5A6-615D6BD10B38}"/>
              </a:ext>
            </a:extLst>
          </p:cNvPr>
          <p:cNvSpPr/>
          <p:nvPr/>
        </p:nvSpPr>
        <p:spPr>
          <a:xfrm>
            <a:off x="2240947" y="2308107"/>
            <a:ext cx="834306" cy="52728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7" name="Arrow: Right 6">
            <a:extLst>
              <a:ext uri="{FF2B5EF4-FFF2-40B4-BE49-F238E27FC236}">
                <a16:creationId xmlns:a16="http://schemas.microsoft.com/office/drawing/2014/main" id="{B6E85A70-40F7-455E-B3A1-14A7E5DC592E}"/>
              </a:ext>
            </a:extLst>
          </p:cNvPr>
          <p:cNvSpPr/>
          <p:nvPr/>
        </p:nvSpPr>
        <p:spPr>
          <a:xfrm>
            <a:off x="6335725" y="2308107"/>
            <a:ext cx="834306" cy="52728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8" name="Rectangle 7">
            <a:extLst>
              <a:ext uri="{FF2B5EF4-FFF2-40B4-BE49-F238E27FC236}">
                <a16:creationId xmlns:a16="http://schemas.microsoft.com/office/drawing/2014/main" id="{05D311BE-B902-4EEC-B255-CCF42B38C674}"/>
              </a:ext>
            </a:extLst>
          </p:cNvPr>
          <p:cNvSpPr/>
          <p:nvPr/>
        </p:nvSpPr>
        <p:spPr>
          <a:xfrm>
            <a:off x="3753128" y="941234"/>
            <a:ext cx="1904722" cy="686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Google Speech Recognition API</a:t>
            </a:r>
            <a:endParaRPr lang="en-IN" dirty="0"/>
          </a:p>
        </p:txBody>
      </p:sp>
      <p:sp>
        <p:nvSpPr>
          <p:cNvPr id="9" name="Rectangle 8">
            <a:extLst>
              <a:ext uri="{FF2B5EF4-FFF2-40B4-BE49-F238E27FC236}">
                <a16:creationId xmlns:a16="http://schemas.microsoft.com/office/drawing/2014/main" id="{D396EF1A-6CDD-417F-9C9D-25B9E9FE4B72}"/>
              </a:ext>
            </a:extLst>
          </p:cNvPr>
          <p:cNvSpPr/>
          <p:nvPr/>
        </p:nvSpPr>
        <p:spPr>
          <a:xfrm>
            <a:off x="3753128" y="2049391"/>
            <a:ext cx="1904722" cy="686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STT(Speech to Text) Conversion</a:t>
            </a:r>
            <a:endParaRPr lang="en-IN" dirty="0"/>
          </a:p>
        </p:txBody>
      </p:sp>
      <p:sp>
        <p:nvSpPr>
          <p:cNvPr id="10" name="Rectangle 9">
            <a:extLst>
              <a:ext uri="{FF2B5EF4-FFF2-40B4-BE49-F238E27FC236}">
                <a16:creationId xmlns:a16="http://schemas.microsoft.com/office/drawing/2014/main" id="{ABFE5663-566C-456A-860A-02F65FCC275C}"/>
              </a:ext>
            </a:extLst>
          </p:cNvPr>
          <p:cNvSpPr/>
          <p:nvPr/>
        </p:nvSpPr>
        <p:spPr>
          <a:xfrm>
            <a:off x="3753128" y="3130804"/>
            <a:ext cx="1904722" cy="686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the required command.</a:t>
            </a:r>
            <a:endParaRPr lang="en-IN" dirty="0"/>
          </a:p>
        </p:txBody>
      </p:sp>
      <p:sp>
        <p:nvSpPr>
          <p:cNvPr id="11" name="Rectangle 10">
            <a:extLst>
              <a:ext uri="{FF2B5EF4-FFF2-40B4-BE49-F238E27FC236}">
                <a16:creationId xmlns:a16="http://schemas.microsoft.com/office/drawing/2014/main" id="{EB2BAAF4-C78C-4B4B-887D-68CBDD4A01D9}"/>
              </a:ext>
            </a:extLst>
          </p:cNvPr>
          <p:cNvSpPr/>
          <p:nvPr/>
        </p:nvSpPr>
        <p:spPr>
          <a:xfrm>
            <a:off x="3753128" y="4230353"/>
            <a:ext cx="1904722" cy="686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TTS(Text to Speech)</a:t>
            </a:r>
          </a:p>
          <a:p>
            <a:pPr algn="ctr"/>
            <a:r>
              <a:rPr lang="en-US" dirty="0"/>
              <a:t>Conversion</a:t>
            </a:r>
            <a:endParaRPr lang="en-IN" dirty="0"/>
          </a:p>
        </p:txBody>
      </p:sp>
      <p:cxnSp>
        <p:nvCxnSpPr>
          <p:cNvPr id="15" name="Straight Arrow Connector 14">
            <a:extLst>
              <a:ext uri="{FF2B5EF4-FFF2-40B4-BE49-F238E27FC236}">
                <a16:creationId xmlns:a16="http://schemas.microsoft.com/office/drawing/2014/main" id="{FD8C674E-ACAD-4F07-A395-CDDE7F319A56}"/>
              </a:ext>
            </a:extLst>
          </p:cNvPr>
          <p:cNvCxnSpPr>
            <a:endCxn id="9" idx="0"/>
          </p:cNvCxnSpPr>
          <p:nvPr/>
        </p:nvCxnSpPr>
        <p:spPr>
          <a:xfrm>
            <a:off x="4705489" y="1654194"/>
            <a:ext cx="0" cy="39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32794AA-362A-428A-A1C0-85AC8CACE9F5}"/>
              </a:ext>
            </a:extLst>
          </p:cNvPr>
          <p:cNvCxnSpPr/>
          <p:nvPr/>
        </p:nvCxnSpPr>
        <p:spPr>
          <a:xfrm>
            <a:off x="4705489" y="2679071"/>
            <a:ext cx="0" cy="39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228660-C3DF-40E3-88D1-91FB7754D988}"/>
              </a:ext>
            </a:extLst>
          </p:cNvPr>
          <p:cNvCxnSpPr/>
          <p:nvPr/>
        </p:nvCxnSpPr>
        <p:spPr>
          <a:xfrm>
            <a:off x="4705489" y="3817020"/>
            <a:ext cx="0" cy="395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64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MODULES</a:t>
            </a:r>
            <a:br>
              <a:rPr lang="en" dirty="0"/>
            </a:br>
            <a:endParaRPr dirty="0"/>
          </a:p>
        </p:txBody>
      </p:sp>
      <p:sp>
        <p:nvSpPr>
          <p:cNvPr id="662" name="Google Shape;662;p43"/>
          <p:cNvSpPr txBox="1">
            <a:spLocks noGrp="1"/>
          </p:cNvSpPr>
          <p:nvPr>
            <p:ph type="title"/>
          </p:nvPr>
        </p:nvSpPr>
        <p:spPr>
          <a:xfrm>
            <a:off x="4787981" y="1418141"/>
            <a:ext cx="1957500" cy="52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1400" dirty="0"/>
              <a:t>Speech_</a:t>
            </a:r>
            <a:br>
              <a:rPr lang="en" sz="1400" dirty="0"/>
            </a:br>
            <a:r>
              <a:rPr lang="en" sz="1400" dirty="0"/>
              <a:t>recognition</a:t>
            </a:r>
            <a:endParaRPr sz="1400" dirty="0"/>
          </a:p>
        </p:txBody>
      </p:sp>
      <p:sp>
        <p:nvSpPr>
          <p:cNvPr id="664" name="Google Shape;664;p43"/>
          <p:cNvSpPr txBox="1">
            <a:spLocks noGrp="1"/>
          </p:cNvSpPr>
          <p:nvPr>
            <p:ph type="title" idx="3"/>
          </p:nvPr>
        </p:nvSpPr>
        <p:spPr>
          <a:xfrm>
            <a:off x="116881" y="1418141"/>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pyttsx3</a:t>
            </a:r>
            <a:endParaRPr dirty="0"/>
          </a:p>
        </p:txBody>
      </p:sp>
      <p:sp>
        <p:nvSpPr>
          <p:cNvPr id="666" name="Google Shape;666;p43"/>
          <p:cNvSpPr txBox="1">
            <a:spLocks noGrp="1"/>
          </p:cNvSpPr>
          <p:nvPr>
            <p:ph type="title" idx="5"/>
          </p:nvPr>
        </p:nvSpPr>
        <p:spPr>
          <a:xfrm>
            <a:off x="2398519" y="1418141"/>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datetime</a:t>
            </a:r>
            <a:endParaRPr dirty="0"/>
          </a:p>
        </p:txBody>
      </p:sp>
      <p:sp>
        <p:nvSpPr>
          <p:cNvPr id="668" name="Google Shape;668;p43"/>
          <p:cNvSpPr txBox="1">
            <a:spLocks noGrp="1"/>
          </p:cNvSpPr>
          <p:nvPr>
            <p:ph type="title" idx="7"/>
          </p:nvPr>
        </p:nvSpPr>
        <p:spPr>
          <a:xfrm>
            <a:off x="7069619" y="1418141"/>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webbrowser</a:t>
            </a:r>
            <a:endParaRPr dirty="0"/>
          </a:p>
        </p:txBody>
      </p:sp>
      <p:sp>
        <p:nvSpPr>
          <p:cNvPr id="670" name="Google Shape;670;p43"/>
          <p:cNvSpPr txBox="1">
            <a:spLocks noGrp="1"/>
          </p:cNvSpPr>
          <p:nvPr>
            <p:ph type="title" idx="9"/>
          </p:nvPr>
        </p:nvSpPr>
        <p:spPr>
          <a:xfrm>
            <a:off x="116881" y="2093261"/>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wikipedia</a:t>
            </a:r>
            <a:endParaRPr dirty="0"/>
          </a:p>
        </p:txBody>
      </p:sp>
      <p:sp>
        <p:nvSpPr>
          <p:cNvPr id="672" name="Google Shape;672;p43"/>
          <p:cNvSpPr txBox="1">
            <a:spLocks noGrp="1"/>
          </p:cNvSpPr>
          <p:nvPr>
            <p:ph type="title" idx="14"/>
          </p:nvPr>
        </p:nvSpPr>
        <p:spPr>
          <a:xfrm>
            <a:off x="2398519" y="2093261"/>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smtplib</a:t>
            </a:r>
            <a:endParaRPr dirty="0"/>
          </a:p>
        </p:txBody>
      </p:sp>
      <p:sp>
        <p:nvSpPr>
          <p:cNvPr id="27" name="Title 2">
            <a:extLst>
              <a:ext uri="{FF2B5EF4-FFF2-40B4-BE49-F238E27FC236}">
                <a16:creationId xmlns:a16="http://schemas.microsoft.com/office/drawing/2014/main" id="{47BDCCAE-5247-443C-8FD2-5D78C40C6287}"/>
              </a:ext>
            </a:extLst>
          </p:cNvPr>
          <p:cNvSpPr txBox="1">
            <a:spLocks/>
          </p:cNvSpPr>
          <p:nvPr/>
        </p:nvSpPr>
        <p:spPr>
          <a:xfrm>
            <a:off x="7123803" y="2085085"/>
            <a:ext cx="1957500" cy="529800"/>
          </a:xfrm>
          <a:prstGeom prst="rect">
            <a:avLst/>
          </a:prstGeom>
          <a:solidFill>
            <a:schemeClr val="dk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a:t>json</a:t>
            </a:r>
            <a:endParaRPr lang="en-IN" dirty="0"/>
          </a:p>
        </p:txBody>
      </p:sp>
      <p:sp>
        <p:nvSpPr>
          <p:cNvPr id="28" name="Title 4">
            <a:extLst>
              <a:ext uri="{FF2B5EF4-FFF2-40B4-BE49-F238E27FC236}">
                <a16:creationId xmlns:a16="http://schemas.microsoft.com/office/drawing/2014/main" id="{8996D265-1815-431B-A646-61FD01C15464}"/>
              </a:ext>
            </a:extLst>
          </p:cNvPr>
          <p:cNvSpPr txBox="1">
            <a:spLocks/>
          </p:cNvSpPr>
          <p:nvPr/>
        </p:nvSpPr>
        <p:spPr>
          <a:xfrm>
            <a:off x="116881" y="2804922"/>
            <a:ext cx="1957500" cy="529800"/>
          </a:xfrm>
          <a:prstGeom prst="rect">
            <a:avLst/>
          </a:prstGeom>
          <a:solidFill>
            <a:schemeClr val="dk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a:t>os</a:t>
            </a:r>
            <a:endParaRPr lang="en-IN" dirty="0"/>
          </a:p>
        </p:txBody>
      </p:sp>
      <p:sp>
        <p:nvSpPr>
          <p:cNvPr id="29" name="Title 6">
            <a:extLst>
              <a:ext uri="{FF2B5EF4-FFF2-40B4-BE49-F238E27FC236}">
                <a16:creationId xmlns:a16="http://schemas.microsoft.com/office/drawing/2014/main" id="{CB25974E-22FE-495C-8A73-E46CAB4B7797}"/>
              </a:ext>
            </a:extLst>
          </p:cNvPr>
          <p:cNvSpPr txBox="1">
            <a:spLocks/>
          </p:cNvSpPr>
          <p:nvPr/>
        </p:nvSpPr>
        <p:spPr>
          <a:xfrm>
            <a:off x="4787981" y="2093261"/>
            <a:ext cx="1957500" cy="529800"/>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dirty="0"/>
              <a:t>play sound</a:t>
            </a:r>
            <a:endParaRPr lang="en-IN" dirty="0"/>
          </a:p>
        </p:txBody>
      </p:sp>
      <p:sp>
        <p:nvSpPr>
          <p:cNvPr id="30" name="Title 8">
            <a:extLst>
              <a:ext uri="{FF2B5EF4-FFF2-40B4-BE49-F238E27FC236}">
                <a16:creationId xmlns:a16="http://schemas.microsoft.com/office/drawing/2014/main" id="{958E60ED-6FCC-42EE-917E-C51CC4531E2D}"/>
              </a:ext>
            </a:extLst>
          </p:cNvPr>
          <p:cNvSpPr txBox="1">
            <a:spLocks/>
          </p:cNvSpPr>
          <p:nvPr/>
        </p:nvSpPr>
        <p:spPr>
          <a:xfrm>
            <a:off x="7123803" y="2804922"/>
            <a:ext cx="1957500" cy="529800"/>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dirty="0"/>
              <a:t>random</a:t>
            </a:r>
            <a:endParaRPr lang="en-IN" dirty="0"/>
          </a:p>
        </p:txBody>
      </p:sp>
      <p:sp>
        <p:nvSpPr>
          <p:cNvPr id="31" name="Title 10">
            <a:extLst>
              <a:ext uri="{FF2B5EF4-FFF2-40B4-BE49-F238E27FC236}">
                <a16:creationId xmlns:a16="http://schemas.microsoft.com/office/drawing/2014/main" id="{54C3A4C9-43D4-4AAF-B945-14675705FAC3}"/>
              </a:ext>
            </a:extLst>
          </p:cNvPr>
          <p:cNvSpPr txBox="1">
            <a:spLocks/>
          </p:cNvSpPr>
          <p:nvPr/>
        </p:nvSpPr>
        <p:spPr>
          <a:xfrm>
            <a:off x="2398519" y="2811042"/>
            <a:ext cx="1957500" cy="529800"/>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a:t>requests</a:t>
            </a:r>
            <a:endParaRPr lang="en-IN" dirty="0"/>
          </a:p>
        </p:txBody>
      </p:sp>
      <p:sp>
        <p:nvSpPr>
          <p:cNvPr id="32" name="Title 12">
            <a:extLst>
              <a:ext uri="{FF2B5EF4-FFF2-40B4-BE49-F238E27FC236}">
                <a16:creationId xmlns:a16="http://schemas.microsoft.com/office/drawing/2014/main" id="{BB0F2EBB-3B30-4ADD-B80F-54647AF1E993}"/>
              </a:ext>
            </a:extLst>
          </p:cNvPr>
          <p:cNvSpPr txBox="1">
            <a:spLocks/>
          </p:cNvSpPr>
          <p:nvPr/>
        </p:nvSpPr>
        <p:spPr>
          <a:xfrm>
            <a:off x="4787981" y="2804922"/>
            <a:ext cx="1957500" cy="529800"/>
          </a:xfrm>
          <a:prstGeom prst="rect">
            <a:avLst/>
          </a:prstGeom>
          <a:solidFill>
            <a:schemeClr val="dk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a:t>math</a:t>
            </a:r>
            <a:endParaRPr lang="en-IN" dirty="0"/>
          </a:p>
        </p:txBody>
      </p:sp>
      <p:sp>
        <p:nvSpPr>
          <p:cNvPr id="33" name="Title 8">
            <a:extLst>
              <a:ext uri="{FF2B5EF4-FFF2-40B4-BE49-F238E27FC236}">
                <a16:creationId xmlns:a16="http://schemas.microsoft.com/office/drawing/2014/main" id="{D00A8356-5E8A-4530-864E-F9BD32E529D5}"/>
              </a:ext>
            </a:extLst>
          </p:cNvPr>
          <p:cNvSpPr txBox="1">
            <a:spLocks/>
          </p:cNvSpPr>
          <p:nvPr/>
        </p:nvSpPr>
        <p:spPr>
          <a:xfrm>
            <a:off x="4740262" y="3528823"/>
            <a:ext cx="1957500" cy="529800"/>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1400" dirty="0"/>
              <a:t>Exceptions from Wikipedia </a:t>
            </a:r>
            <a:endParaRPr lang="en-IN" sz="1400" dirty="0"/>
          </a:p>
        </p:txBody>
      </p:sp>
      <p:sp>
        <p:nvSpPr>
          <p:cNvPr id="34" name="Title 2">
            <a:extLst>
              <a:ext uri="{FF2B5EF4-FFF2-40B4-BE49-F238E27FC236}">
                <a16:creationId xmlns:a16="http://schemas.microsoft.com/office/drawing/2014/main" id="{0112042F-592D-4007-800A-3522A63F2A9F}"/>
              </a:ext>
            </a:extLst>
          </p:cNvPr>
          <p:cNvSpPr txBox="1">
            <a:spLocks/>
          </p:cNvSpPr>
          <p:nvPr/>
        </p:nvSpPr>
        <p:spPr>
          <a:xfrm>
            <a:off x="7123803" y="3528823"/>
            <a:ext cx="1957500" cy="529800"/>
          </a:xfrm>
          <a:prstGeom prst="rect">
            <a:avLst/>
          </a:prstGeom>
          <a:solidFill>
            <a:schemeClr val="dk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a:t>wave</a:t>
            </a:r>
            <a:endParaRPr lang="en-IN" dirty="0"/>
          </a:p>
        </p:txBody>
      </p:sp>
      <p:sp>
        <p:nvSpPr>
          <p:cNvPr id="35" name="Title 4">
            <a:extLst>
              <a:ext uri="{FF2B5EF4-FFF2-40B4-BE49-F238E27FC236}">
                <a16:creationId xmlns:a16="http://schemas.microsoft.com/office/drawing/2014/main" id="{053DAF30-0094-40E1-9997-3CFD0353D781}"/>
              </a:ext>
            </a:extLst>
          </p:cNvPr>
          <p:cNvSpPr txBox="1">
            <a:spLocks/>
          </p:cNvSpPr>
          <p:nvPr/>
        </p:nvSpPr>
        <p:spPr>
          <a:xfrm>
            <a:off x="2446240" y="3528823"/>
            <a:ext cx="1957500" cy="529800"/>
          </a:xfrm>
          <a:prstGeom prst="rect">
            <a:avLst/>
          </a:prstGeom>
          <a:solidFill>
            <a:schemeClr val="dk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a:t>pyaudio</a:t>
            </a:r>
            <a:endParaRPr lang="en-IN" dirty="0"/>
          </a:p>
        </p:txBody>
      </p:sp>
      <p:sp>
        <p:nvSpPr>
          <p:cNvPr id="36" name="Title 10">
            <a:extLst>
              <a:ext uri="{FF2B5EF4-FFF2-40B4-BE49-F238E27FC236}">
                <a16:creationId xmlns:a16="http://schemas.microsoft.com/office/drawing/2014/main" id="{97FD0CBD-17EA-4C83-92EE-74AAD8B77602}"/>
              </a:ext>
            </a:extLst>
          </p:cNvPr>
          <p:cNvSpPr txBox="1">
            <a:spLocks/>
          </p:cNvSpPr>
          <p:nvPr/>
        </p:nvSpPr>
        <p:spPr>
          <a:xfrm>
            <a:off x="116881" y="3528823"/>
            <a:ext cx="1957500" cy="529800"/>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dirty="0"/>
              <a:t>operator</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3"/>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FUNCTIONS</a:t>
            </a:r>
            <a:br>
              <a:rPr lang="en" dirty="0"/>
            </a:br>
            <a:endParaRPr dirty="0"/>
          </a:p>
        </p:txBody>
      </p:sp>
      <p:sp>
        <p:nvSpPr>
          <p:cNvPr id="662" name="Google Shape;662;p43"/>
          <p:cNvSpPr txBox="1">
            <a:spLocks noGrp="1"/>
          </p:cNvSpPr>
          <p:nvPr>
            <p:ph type="title"/>
          </p:nvPr>
        </p:nvSpPr>
        <p:spPr>
          <a:xfrm>
            <a:off x="4787981" y="1418141"/>
            <a:ext cx="1957500" cy="52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000" dirty="0"/>
              <a:t>Wikipedia</a:t>
            </a:r>
            <a:endParaRPr sz="2000" dirty="0"/>
          </a:p>
        </p:txBody>
      </p:sp>
      <p:sp>
        <p:nvSpPr>
          <p:cNvPr id="664" name="Google Shape;664;p43"/>
          <p:cNvSpPr txBox="1">
            <a:spLocks noGrp="1"/>
          </p:cNvSpPr>
          <p:nvPr>
            <p:ph type="title" idx="3"/>
          </p:nvPr>
        </p:nvSpPr>
        <p:spPr>
          <a:xfrm>
            <a:off x="116881" y="1418141"/>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OS Commands</a:t>
            </a:r>
            <a:endParaRPr sz="2000" dirty="0"/>
          </a:p>
        </p:txBody>
      </p:sp>
      <p:sp>
        <p:nvSpPr>
          <p:cNvPr id="666" name="Google Shape;666;p43"/>
          <p:cNvSpPr txBox="1">
            <a:spLocks noGrp="1"/>
          </p:cNvSpPr>
          <p:nvPr>
            <p:ph type="title" idx="5"/>
          </p:nvPr>
        </p:nvSpPr>
        <p:spPr>
          <a:xfrm>
            <a:off x="2398519" y="1418141"/>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Chrome Search</a:t>
            </a:r>
            <a:endParaRPr sz="1600" dirty="0"/>
          </a:p>
        </p:txBody>
      </p:sp>
      <p:sp>
        <p:nvSpPr>
          <p:cNvPr id="668" name="Google Shape;668;p43"/>
          <p:cNvSpPr txBox="1">
            <a:spLocks noGrp="1"/>
          </p:cNvSpPr>
          <p:nvPr>
            <p:ph type="title" idx="7"/>
          </p:nvPr>
        </p:nvSpPr>
        <p:spPr>
          <a:xfrm>
            <a:off x="7069619" y="1418141"/>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Voice Rec</a:t>
            </a:r>
            <a:endParaRPr dirty="0"/>
          </a:p>
        </p:txBody>
      </p:sp>
      <p:sp>
        <p:nvSpPr>
          <p:cNvPr id="670" name="Google Shape;670;p43"/>
          <p:cNvSpPr txBox="1">
            <a:spLocks noGrp="1"/>
          </p:cNvSpPr>
          <p:nvPr>
            <p:ph type="title" idx="9"/>
          </p:nvPr>
        </p:nvSpPr>
        <p:spPr>
          <a:xfrm>
            <a:off x="128502" y="232435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Voice Notes</a:t>
            </a:r>
            <a:endParaRPr sz="2000" dirty="0"/>
          </a:p>
        </p:txBody>
      </p:sp>
      <p:sp>
        <p:nvSpPr>
          <p:cNvPr id="672" name="Google Shape;672;p43"/>
          <p:cNvSpPr txBox="1">
            <a:spLocks noGrp="1"/>
          </p:cNvSpPr>
          <p:nvPr>
            <p:ph type="title" idx="14"/>
          </p:nvPr>
        </p:nvSpPr>
        <p:spPr>
          <a:xfrm>
            <a:off x="2398519" y="2324356"/>
            <a:ext cx="1957500" cy="52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Wish Me</a:t>
            </a:r>
            <a:endParaRPr dirty="0"/>
          </a:p>
        </p:txBody>
      </p:sp>
      <p:sp>
        <p:nvSpPr>
          <p:cNvPr id="27" name="Title 2">
            <a:extLst>
              <a:ext uri="{FF2B5EF4-FFF2-40B4-BE49-F238E27FC236}">
                <a16:creationId xmlns:a16="http://schemas.microsoft.com/office/drawing/2014/main" id="{47BDCCAE-5247-443C-8FD2-5D78C40C6287}"/>
              </a:ext>
            </a:extLst>
          </p:cNvPr>
          <p:cNvSpPr txBox="1">
            <a:spLocks/>
          </p:cNvSpPr>
          <p:nvPr/>
        </p:nvSpPr>
        <p:spPr>
          <a:xfrm>
            <a:off x="7069619" y="2306850"/>
            <a:ext cx="1957500" cy="529800"/>
          </a:xfrm>
          <a:prstGeom prst="rect">
            <a:avLst/>
          </a:prstGeom>
          <a:solidFill>
            <a:schemeClr val="dk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1400" dirty="0"/>
              <a:t>Guess the number</a:t>
            </a:r>
            <a:endParaRPr lang="en-IN" sz="1400" dirty="0"/>
          </a:p>
        </p:txBody>
      </p:sp>
      <p:sp>
        <p:nvSpPr>
          <p:cNvPr id="28" name="Title 4">
            <a:extLst>
              <a:ext uri="{FF2B5EF4-FFF2-40B4-BE49-F238E27FC236}">
                <a16:creationId xmlns:a16="http://schemas.microsoft.com/office/drawing/2014/main" id="{8996D265-1815-431B-A646-61FD01C15464}"/>
              </a:ext>
            </a:extLst>
          </p:cNvPr>
          <p:cNvSpPr txBox="1">
            <a:spLocks/>
          </p:cNvSpPr>
          <p:nvPr/>
        </p:nvSpPr>
        <p:spPr>
          <a:xfrm>
            <a:off x="116881" y="3334722"/>
            <a:ext cx="1957500" cy="529800"/>
          </a:xfrm>
          <a:prstGeom prst="rect">
            <a:avLst/>
          </a:prstGeom>
          <a:solidFill>
            <a:schemeClr val="dk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sz="1600" dirty="0"/>
              <a:t>Voice Calculator</a:t>
            </a:r>
            <a:endParaRPr lang="en-IN" sz="1600" dirty="0"/>
          </a:p>
        </p:txBody>
      </p:sp>
      <p:sp>
        <p:nvSpPr>
          <p:cNvPr id="29" name="Title 6">
            <a:extLst>
              <a:ext uri="{FF2B5EF4-FFF2-40B4-BE49-F238E27FC236}">
                <a16:creationId xmlns:a16="http://schemas.microsoft.com/office/drawing/2014/main" id="{CB25974E-22FE-495C-8A73-E46CAB4B7797}"/>
              </a:ext>
            </a:extLst>
          </p:cNvPr>
          <p:cNvSpPr txBox="1">
            <a:spLocks/>
          </p:cNvSpPr>
          <p:nvPr/>
        </p:nvSpPr>
        <p:spPr>
          <a:xfrm>
            <a:off x="4799602" y="2331031"/>
            <a:ext cx="1957500" cy="529800"/>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dirty="0"/>
              <a:t>Weather</a:t>
            </a:r>
            <a:endParaRPr lang="en-IN" dirty="0"/>
          </a:p>
        </p:txBody>
      </p:sp>
      <p:sp>
        <p:nvSpPr>
          <p:cNvPr id="30" name="Title 8">
            <a:extLst>
              <a:ext uri="{FF2B5EF4-FFF2-40B4-BE49-F238E27FC236}">
                <a16:creationId xmlns:a16="http://schemas.microsoft.com/office/drawing/2014/main" id="{958E60ED-6FCC-42EE-917E-C51CC4531E2D}"/>
              </a:ext>
            </a:extLst>
          </p:cNvPr>
          <p:cNvSpPr txBox="1">
            <a:spLocks/>
          </p:cNvSpPr>
          <p:nvPr/>
        </p:nvSpPr>
        <p:spPr>
          <a:xfrm>
            <a:off x="7123803" y="3334722"/>
            <a:ext cx="1957500" cy="529800"/>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dirty="0"/>
              <a:t>Greetings</a:t>
            </a:r>
            <a:endParaRPr lang="en-IN" dirty="0"/>
          </a:p>
        </p:txBody>
      </p:sp>
      <p:sp>
        <p:nvSpPr>
          <p:cNvPr id="31" name="Title 10">
            <a:extLst>
              <a:ext uri="{FF2B5EF4-FFF2-40B4-BE49-F238E27FC236}">
                <a16:creationId xmlns:a16="http://schemas.microsoft.com/office/drawing/2014/main" id="{54C3A4C9-43D4-4AAF-B945-14675705FAC3}"/>
              </a:ext>
            </a:extLst>
          </p:cNvPr>
          <p:cNvSpPr txBox="1">
            <a:spLocks/>
          </p:cNvSpPr>
          <p:nvPr/>
        </p:nvSpPr>
        <p:spPr>
          <a:xfrm>
            <a:off x="2441082" y="3340892"/>
            <a:ext cx="1957500" cy="529800"/>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dirty="0"/>
              <a:t>Open YT</a:t>
            </a:r>
            <a:endParaRPr lang="en-IN" dirty="0"/>
          </a:p>
        </p:txBody>
      </p:sp>
      <p:sp>
        <p:nvSpPr>
          <p:cNvPr id="34" name="Title 2">
            <a:extLst>
              <a:ext uri="{FF2B5EF4-FFF2-40B4-BE49-F238E27FC236}">
                <a16:creationId xmlns:a16="http://schemas.microsoft.com/office/drawing/2014/main" id="{0112042F-592D-4007-800A-3522A63F2A9F}"/>
              </a:ext>
            </a:extLst>
          </p:cNvPr>
          <p:cNvSpPr txBox="1">
            <a:spLocks/>
          </p:cNvSpPr>
          <p:nvPr/>
        </p:nvSpPr>
        <p:spPr>
          <a:xfrm>
            <a:off x="4799602" y="3334722"/>
            <a:ext cx="1957500" cy="529800"/>
          </a:xfrm>
          <a:prstGeom prst="rect">
            <a:avLst/>
          </a:prstGeom>
          <a:solidFill>
            <a:schemeClr val="dk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2pPr>
            <a:lvl3pPr marR="0" lvl="2"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3pPr>
            <a:lvl4pPr marR="0" lvl="3"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4pPr>
            <a:lvl5pPr marR="0" lvl="4"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5pPr>
            <a:lvl6pPr marR="0" lvl="5"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6pPr>
            <a:lvl7pPr marR="0" lvl="6"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7pPr>
            <a:lvl8pPr marR="0" lvl="7"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8pPr>
            <a:lvl9pPr marR="0" lvl="8" algn="ctr" rtl="0">
              <a:lnSpc>
                <a:spcPct val="100000"/>
              </a:lnSpc>
              <a:spcBef>
                <a:spcPts val="0"/>
              </a:spcBef>
              <a:spcAft>
                <a:spcPts val="0"/>
              </a:spcAft>
              <a:buClr>
                <a:schemeClr val="lt1"/>
              </a:buClr>
              <a:buSzPts val="2200"/>
              <a:buFont typeface="Barlow Condensed ExtraBold"/>
              <a:buNone/>
              <a:defRPr sz="2200" b="0" i="0" u="none" strike="noStrike" cap="none">
                <a:solidFill>
                  <a:schemeClr val="lt1"/>
                </a:solidFill>
                <a:latin typeface="Barlow Condensed ExtraBold"/>
                <a:ea typeface="Barlow Condensed ExtraBold"/>
                <a:cs typeface="Barlow Condensed ExtraBold"/>
                <a:sym typeface="Barlow Condensed ExtraBold"/>
              </a:defRPr>
            </a:lvl9pPr>
          </a:lstStyle>
          <a:p>
            <a:r>
              <a:rPr lang="en-US" dirty="0"/>
              <a:t>Joke</a:t>
            </a:r>
          </a:p>
        </p:txBody>
      </p:sp>
    </p:spTree>
    <p:extLst>
      <p:ext uri="{BB962C8B-B14F-4D97-AF65-F5344CB8AC3E}">
        <p14:creationId xmlns:p14="http://schemas.microsoft.com/office/powerpoint/2010/main" val="2890868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4972950" cy="1696586"/>
          </a:xfrm>
          <a:prstGeom prst="rect">
            <a:avLst/>
          </a:prstGeom>
        </p:spPr>
        <p:txBody>
          <a:bodyPr spcFirstLastPara="1" wrap="square" lIns="91425" tIns="91425" rIns="91425" bIns="91425" anchor="t" anchorCtr="0">
            <a:noAutofit/>
          </a:bodyPr>
          <a:lstStyle/>
          <a:p>
            <a:pPr algn="ctr"/>
            <a:r>
              <a:rPr lang="en-US" sz="4000" i="1" dirty="0">
                <a:solidFill>
                  <a:schemeClr val="tx1"/>
                </a:solidFill>
              </a:rPr>
              <a:t>Any Questions or Suggestions…</a:t>
            </a:r>
            <a:br>
              <a:rPr lang="en-US" sz="4000" i="1" dirty="0">
                <a:solidFill>
                  <a:schemeClr val="tx2"/>
                </a:solidFill>
              </a:rPr>
            </a:br>
            <a:br>
              <a:rPr lang="en-US" sz="6000" dirty="0"/>
            </a:br>
            <a:endParaRPr lang="en-US" sz="6000" dirty="0"/>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345</Words>
  <Application>Microsoft Office PowerPoint</Application>
  <PresentationFormat>On-screen Show (16:9)</PresentationFormat>
  <Paragraphs>56</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Barlow Condensed ExtraBold</vt:lpstr>
      <vt:lpstr>Overpass Mono</vt:lpstr>
      <vt:lpstr>Roboto</vt:lpstr>
      <vt:lpstr>Agency FB</vt:lpstr>
      <vt:lpstr>Arial</vt:lpstr>
      <vt:lpstr>Roboto Condensed Light</vt:lpstr>
      <vt:lpstr>Anaheim</vt:lpstr>
      <vt:lpstr>Programming Lesson by Slidesgo</vt:lpstr>
      <vt:lpstr>Voice Controlled Virtual Assistant  for Windows Using Python.</vt:lpstr>
      <vt:lpstr>OBJECTIVE </vt:lpstr>
      <vt:lpstr>LITERATURE REVIEW IN BRIEF </vt:lpstr>
      <vt:lpstr>PowerPoint Presentation</vt:lpstr>
      <vt:lpstr>MODULES </vt:lpstr>
      <vt:lpstr>FUNCTIONS </vt:lpstr>
      <vt:lpstr>Any Questions or Suggestions…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Jadhav</dc:creator>
  <cp:lastModifiedBy>HARSHAL ABAK</cp:lastModifiedBy>
  <cp:revision>17</cp:revision>
  <dcterms:modified xsi:type="dcterms:W3CDTF">2022-06-25T11:29:00Z</dcterms:modified>
</cp:coreProperties>
</file>