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4"/>
  </p:notesMasterIdLst>
  <p:sldIdLst>
    <p:sldId id="256" r:id="rId2"/>
    <p:sldId id="258" r:id="rId3"/>
    <p:sldId id="259" r:id="rId4"/>
    <p:sldId id="319" r:id="rId5"/>
    <p:sldId id="317" r:id="rId6"/>
    <p:sldId id="294" r:id="rId7"/>
    <p:sldId id="298" r:id="rId8"/>
    <p:sldId id="295" r:id="rId9"/>
    <p:sldId id="318" r:id="rId10"/>
    <p:sldId id="297" r:id="rId11"/>
    <p:sldId id="320" r:id="rId12"/>
    <p:sldId id="262" r:id="rId13"/>
  </p:sldIdLst>
  <p:sldSz cx="9144000" cy="5143500" type="screen16x9"/>
  <p:notesSz cx="6858000" cy="9144000"/>
  <p:embeddedFontLst>
    <p:embeddedFont>
      <p:font typeface="Anaheim" panose="020B0604020202020204" charset="0"/>
      <p:regular r:id="rId15"/>
    </p:embeddedFont>
    <p:embeddedFont>
      <p:font typeface="Bree Serif" panose="020B0604020202020204" charset="0"/>
      <p:regular r:id="rId16"/>
    </p:embeddedFont>
    <p:embeddedFont>
      <p:font typeface="Century Gothic" panose="020B0502020202020204" pitchFamily="34" charset="0"/>
      <p:regular r:id="rId17"/>
      <p:bold r:id="rId18"/>
      <p:italic r:id="rId19"/>
      <p:boldItalic r:id="rId20"/>
    </p:embeddedFont>
    <p:embeddedFont>
      <p:font typeface="Roboto Black" panose="02000000000000000000" pitchFamily="2" charset="0"/>
      <p:bold r:id="rId21"/>
      <p:boldItalic r:id="rId22"/>
    </p:embeddedFont>
    <p:embeddedFont>
      <p:font typeface="Roboto Light" panose="02000000000000000000" pitchFamily="2" charset="0"/>
      <p:regular r:id="rId23"/>
      <p:bold r:id="rId24"/>
      <p:italic r:id="rId25"/>
      <p:boldItalic r:id="rId26"/>
    </p:embeddedFont>
    <p:embeddedFont>
      <p:font typeface="Roboto Mono Thin"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37261C-62B8-4F3C-B0B8-F3A3611F7D35}">
  <a:tblStyle styleId="{0137261C-62B8-4F3C-B0B8-F3A3611F7D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123" d="100"/>
          <a:sy n="123" d="100"/>
        </p:scale>
        <p:origin x="13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4035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940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01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5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51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82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459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401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17;p3">
            <a:extLst>
              <a:ext uri="{FF2B5EF4-FFF2-40B4-BE49-F238E27FC236}">
                <a16:creationId xmlns:a16="http://schemas.microsoft.com/office/drawing/2014/main" id="{D4D18FCC-4820-46FB-AA35-83E0A0B002B3}"/>
              </a:ext>
            </a:extLst>
          </p:cNvPr>
          <p:cNvGrpSpPr/>
          <p:nvPr/>
        </p:nvGrpSpPr>
        <p:grpSpPr>
          <a:xfrm>
            <a:off x="5559" y="-29161"/>
            <a:ext cx="7382687" cy="655501"/>
            <a:chOff x="1" y="14712"/>
            <a:chExt cx="6597867" cy="844562"/>
          </a:xfrm>
        </p:grpSpPr>
        <p:pic>
          <p:nvPicPr>
            <p:cNvPr id="108" name="Google Shape;118;p3">
              <a:extLst>
                <a:ext uri="{FF2B5EF4-FFF2-40B4-BE49-F238E27FC236}">
                  <a16:creationId xmlns:a16="http://schemas.microsoft.com/office/drawing/2014/main" id="{CA7C426E-9B9A-4AF6-80F4-6A0866566965}"/>
                </a:ext>
              </a:extLst>
            </p:cNvPr>
            <p:cNvPicPr preferRelativeResize="0"/>
            <p:nvPr/>
          </p:nvPicPr>
          <p:blipFill rotWithShape="1">
            <a:blip r:embed="rId3">
              <a:alphaModFix/>
            </a:blip>
            <a:srcRect/>
            <a:stretch/>
          </p:blipFill>
          <p:spPr>
            <a:xfrm>
              <a:off x="1" y="14712"/>
              <a:ext cx="685800" cy="844562"/>
            </a:xfrm>
            <a:prstGeom prst="rect">
              <a:avLst/>
            </a:prstGeom>
            <a:noFill/>
            <a:ln w="9525" cap="flat" cmpd="sng">
              <a:solidFill>
                <a:srgbClr val="0000FF"/>
              </a:solidFill>
              <a:prstDash val="solid"/>
              <a:miter lim="800000"/>
              <a:headEnd type="none" w="sm" len="sm"/>
              <a:tailEnd type="none" w="sm" len="sm"/>
            </a:ln>
          </p:spPr>
        </p:pic>
        <p:sp>
          <p:nvSpPr>
            <p:cNvPr id="214" name="Google Shape;119;p3">
              <a:extLst>
                <a:ext uri="{FF2B5EF4-FFF2-40B4-BE49-F238E27FC236}">
                  <a16:creationId xmlns:a16="http://schemas.microsoft.com/office/drawing/2014/main" id="{C796EE03-56E4-4C3B-9682-D5AEB94B4EB9}"/>
                </a:ext>
              </a:extLst>
            </p:cNvPr>
            <p:cNvSpPr txBox="1"/>
            <p:nvPr/>
          </p:nvSpPr>
          <p:spPr>
            <a:xfrm>
              <a:off x="693763" y="14712"/>
              <a:ext cx="5904105" cy="512204"/>
            </a:xfrm>
            <a:prstGeom prst="rect">
              <a:avLst/>
            </a:prstGeom>
            <a:solidFill>
              <a:srgbClr val="000080"/>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2000" b="1" i="0" u="none" strike="noStrike" cap="none" dirty="0">
                  <a:solidFill>
                    <a:schemeClr val="lt1"/>
                  </a:solidFill>
                  <a:latin typeface="Century Gothic"/>
                  <a:ea typeface="Century Gothic"/>
                  <a:cs typeface="Century Gothic"/>
                  <a:sym typeface="Century Gothic"/>
                </a:rPr>
                <a:t>Vishwakarma  Institute  of Technology</a:t>
              </a:r>
              <a:endParaRPr dirty="0"/>
            </a:p>
          </p:txBody>
        </p:sp>
      </p:grpSp>
      <p:sp>
        <p:nvSpPr>
          <p:cNvPr id="4" name="TextBox 3">
            <a:extLst>
              <a:ext uri="{FF2B5EF4-FFF2-40B4-BE49-F238E27FC236}">
                <a16:creationId xmlns:a16="http://schemas.microsoft.com/office/drawing/2014/main" id="{B2FF19BA-B9E8-4777-B161-A4626D475A0D}"/>
              </a:ext>
            </a:extLst>
          </p:cNvPr>
          <p:cNvSpPr txBox="1"/>
          <p:nvPr/>
        </p:nvSpPr>
        <p:spPr>
          <a:xfrm>
            <a:off x="4914464" y="616980"/>
            <a:ext cx="4787300" cy="1323439"/>
          </a:xfrm>
          <a:prstGeom prst="rect">
            <a:avLst/>
          </a:prstGeom>
          <a:noFill/>
        </p:spPr>
        <p:txBody>
          <a:bodyPr wrap="square" rtlCol="0">
            <a:spAutoFit/>
          </a:bodyPr>
          <a:lstStyle/>
          <a:p>
            <a:r>
              <a:rPr lang="en-US" sz="4000" dirty="0">
                <a:solidFill>
                  <a:schemeClr val="accent1"/>
                </a:solidFill>
                <a:latin typeface="Roboto Black" panose="02000000000000000000" pitchFamily="2" charset="0"/>
                <a:ea typeface="Roboto Black" panose="02000000000000000000" pitchFamily="2" charset="0"/>
              </a:rPr>
              <a:t>BANK MANAGEMENT</a:t>
            </a:r>
            <a:endParaRPr lang="en-IN" sz="4000" dirty="0">
              <a:solidFill>
                <a:schemeClr val="accent1"/>
              </a:solidFill>
              <a:latin typeface="Roboto Black" panose="02000000000000000000" pitchFamily="2" charset="0"/>
              <a:ea typeface="Roboto Black" panose="02000000000000000000" pitchFamily="2" charset="0"/>
            </a:endParaRPr>
          </a:p>
        </p:txBody>
      </p:sp>
      <p:sp>
        <p:nvSpPr>
          <p:cNvPr id="5" name="TextBox 4">
            <a:extLst>
              <a:ext uri="{FF2B5EF4-FFF2-40B4-BE49-F238E27FC236}">
                <a16:creationId xmlns:a16="http://schemas.microsoft.com/office/drawing/2014/main" id="{B0E8D822-91E9-4ACB-91B9-A1D9C59C36BD}"/>
              </a:ext>
            </a:extLst>
          </p:cNvPr>
          <p:cNvSpPr txBox="1"/>
          <p:nvPr/>
        </p:nvSpPr>
        <p:spPr>
          <a:xfrm>
            <a:off x="4946449" y="3732238"/>
            <a:ext cx="4028914" cy="954107"/>
          </a:xfrm>
          <a:prstGeom prst="rect">
            <a:avLst/>
          </a:prstGeom>
          <a:noFill/>
        </p:spPr>
        <p:txBody>
          <a:bodyPr wrap="square" rtlCol="0">
            <a:spAutoFit/>
          </a:bodyPr>
          <a:lstStyle/>
          <a:p>
            <a:r>
              <a:rPr lang="en-IN" sz="2800" dirty="0">
                <a:solidFill>
                  <a:schemeClr val="accent1"/>
                </a:solidFill>
                <a:latin typeface="Anaheim" panose="020B0604020202020204" charset="0"/>
                <a:cs typeface="Anaheim" panose="020B0604020202020204" charset="0"/>
              </a:rPr>
              <a:t>OOPS </a:t>
            </a:r>
          </a:p>
          <a:p>
            <a:r>
              <a:rPr lang="en-IN" sz="2800" dirty="0">
                <a:solidFill>
                  <a:schemeClr val="accent1"/>
                </a:solidFill>
                <a:latin typeface="Anaheim" panose="020B0604020202020204" charset="0"/>
                <a:cs typeface="Anaheim" panose="020B0604020202020204" charset="0"/>
              </a:rPr>
              <a:t>COURSE PROJECT</a:t>
            </a:r>
          </a:p>
        </p:txBody>
      </p:sp>
      <p:sp>
        <p:nvSpPr>
          <p:cNvPr id="3" name="Subtitle 2">
            <a:extLst>
              <a:ext uri="{FF2B5EF4-FFF2-40B4-BE49-F238E27FC236}">
                <a16:creationId xmlns:a16="http://schemas.microsoft.com/office/drawing/2014/main" id="{324B6151-9CEE-72A6-FC6F-A3AB1E94DEA2}"/>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solidFill>
                  <a:schemeClr val="bg1"/>
                </a:solidFill>
              </a:rPr>
              <a:t>CONCLUSION</a:t>
            </a:r>
          </a:p>
        </p:txBody>
      </p:sp>
      <p:cxnSp>
        <p:nvCxnSpPr>
          <p:cNvPr id="291" name="Google Shape;291;p25"/>
          <p:cNvCxnSpPr/>
          <p:nvPr/>
        </p:nvCxnSpPr>
        <p:spPr>
          <a:xfrm>
            <a:off x="231185" y="573214"/>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101650" y="651996"/>
            <a:ext cx="8779669" cy="378565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sz="2400" dirty="0">
                <a:solidFill>
                  <a:schemeClr val="accent1"/>
                </a:solidFill>
                <a:latin typeface="Anaheim" panose="020B0604020202020204" charset="0"/>
                <a:cs typeface="Anaheim" panose="020B0604020202020204" charset="0"/>
              </a:rPr>
              <a:t>The program is very Safe and Protected. As it is on us where to store the database and can protect it with multiple passwords.</a:t>
            </a:r>
          </a:p>
          <a:p>
            <a:pPr marL="285750" indent="-285750">
              <a:buClr>
                <a:schemeClr val="accent1"/>
              </a:buClr>
              <a:buFont typeface="Arial" panose="020B0604020202020204" pitchFamily="34" charset="0"/>
              <a:buChar char="•"/>
            </a:pPr>
            <a:endParaRPr lang="en-IN" sz="2400" dirty="0">
              <a:solidFill>
                <a:schemeClr val="accent1"/>
              </a:solidFill>
              <a:latin typeface="Anaheim" panose="020B0604020202020204" charset="0"/>
              <a:cs typeface="Anaheim" panose="020B0604020202020204" charset="0"/>
            </a:endParaRPr>
          </a:p>
          <a:p>
            <a:pPr marL="285750" indent="-285750">
              <a:buClr>
                <a:schemeClr val="accent1"/>
              </a:buClr>
              <a:buFont typeface="Arial" panose="020B0604020202020204" pitchFamily="34" charset="0"/>
              <a:buChar char="•"/>
            </a:pPr>
            <a:r>
              <a:rPr lang="en-IN" sz="2400" dirty="0">
                <a:solidFill>
                  <a:schemeClr val="accent1"/>
                </a:solidFill>
                <a:latin typeface="Anaheim" panose="020B0604020202020204" charset="0"/>
                <a:cs typeface="Anaheim" panose="020B0604020202020204" charset="0"/>
              </a:rPr>
              <a:t>Every type of user has a unique user ID and password to access their account.</a:t>
            </a:r>
          </a:p>
          <a:p>
            <a:pPr marL="285750" indent="-285750">
              <a:buClr>
                <a:schemeClr val="accent1"/>
              </a:buClr>
              <a:buFont typeface="Arial" panose="020B0604020202020204" pitchFamily="34" charset="0"/>
              <a:buChar char="•"/>
            </a:pPr>
            <a:endParaRPr lang="en-IN" sz="2400" dirty="0">
              <a:solidFill>
                <a:schemeClr val="accent1"/>
              </a:solidFill>
              <a:latin typeface="Anaheim" panose="020B0604020202020204" charset="0"/>
              <a:cs typeface="Anaheim" panose="020B0604020202020204" charset="0"/>
            </a:endParaRPr>
          </a:p>
          <a:p>
            <a:pPr marL="285750" indent="-285750">
              <a:buClr>
                <a:schemeClr val="accent1"/>
              </a:buClr>
              <a:buFont typeface="Arial" panose="020B0604020202020204" pitchFamily="34" charset="0"/>
              <a:buChar char="•"/>
            </a:pPr>
            <a:r>
              <a:rPr lang="en-IN" sz="2400" dirty="0">
                <a:solidFill>
                  <a:schemeClr val="accent1"/>
                </a:solidFill>
                <a:latin typeface="Anaheim" panose="020B0604020202020204" charset="0"/>
                <a:cs typeface="Anaheim" panose="020B0604020202020204" charset="0"/>
              </a:rPr>
              <a:t>We were successfully able to run all the provided functions without an error. And if we made a mistake while giving input compiler is giving an appropriate exception/error message.</a:t>
            </a:r>
          </a:p>
        </p:txBody>
      </p:sp>
      <p:pic>
        <p:nvPicPr>
          <p:cNvPr id="5" name="Google Shape;118;p3">
            <a:extLst>
              <a:ext uri="{FF2B5EF4-FFF2-40B4-BE49-F238E27FC236}">
                <a16:creationId xmlns:a16="http://schemas.microsoft.com/office/drawing/2014/main" id="{582F6C9B-4604-4E1F-AD76-90FE4E6E0C69}"/>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Tree>
    <p:extLst>
      <p:ext uri="{BB962C8B-B14F-4D97-AF65-F5344CB8AC3E}">
        <p14:creationId xmlns:p14="http://schemas.microsoft.com/office/powerpoint/2010/main" val="136827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Future Scope</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364331" y="1392381"/>
            <a:ext cx="8779669" cy="2246769"/>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2000" dirty="0">
                <a:solidFill>
                  <a:schemeClr val="bg1"/>
                </a:solidFill>
                <a:latin typeface="Anaheim" panose="020B0604020202020204" charset="0"/>
                <a:cs typeface="Anaheim" panose="020B0604020202020204" charset="0"/>
              </a:rPr>
              <a:t>Transferring money between different banks.</a:t>
            </a:r>
          </a:p>
          <a:p>
            <a:pPr marL="342900" indent="-342900">
              <a:buClr>
                <a:schemeClr val="accent1"/>
              </a:buClr>
              <a:buFont typeface="Arial" panose="020B0604020202020204" pitchFamily="34" charset="0"/>
              <a:buChar char="•"/>
            </a:pPr>
            <a:endParaRPr lang="en-IN" sz="20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2000" dirty="0">
                <a:solidFill>
                  <a:schemeClr val="bg1"/>
                </a:solidFill>
                <a:latin typeface="Anaheim" panose="020B0604020202020204" charset="0"/>
                <a:cs typeface="Anaheim" panose="020B0604020202020204" charset="0"/>
              </a:rPr>
              <a:t>Can add a fingerprint to protect the account.</a:t>
            </a:r>
          </a:p>
          <a:p>
            <a:pPr marL="342900" indent="-342900">
              <a:buClr>
                <a:schemeClr val="accent1"/>
              </a:buClr>
              <a:buFont typeface="Arial" panose="020B0604020202020204" pitchFamily="34" charset="0"/>
              <a:buChar char="•"/>
            </a:pPr>
            <a:endParaRPr lang="en-IN" sz="20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2000" dirty="0">
                <a:solidFill>
                  <a:schemeClr val="bg1"/>
                </a:solidFill>
                <a:latin typeface="Anaheim" panose="020B0604020202020204" charset="0"/>
                <a:cs typeface="Anaheim" panose="020B0604020202020204" charset="0"/>
              </a:rPr>
              <a:t>Can add user-friendly GUI and Banking website.</a:t>
            </a:r>
          </a:p>
          <a:p>
            <a:pPr marL="342900" indent="-342900">
              <a:buClr>
                <a:schemeClr val="accent1"/>
              </a:buClr>
              <a:buFont typeface="Arial" panose="020B0604020202020204" pitchFamily="34" charset="0"/>
              <a:buChar char="•"/>
            </a:pPr>
            <a:endParaRPr lang="en-IN" sz="20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2000" dirty="0">
                <a:solidFill>
                  <a:schemeClr val="bg1"/>
                </a:solidFill>
                <a:latin typeface="Anaheim" panose="020B0604020202020204" charset="0"/>
                <a:cs typeface="Anaheim" panose="020B0604020202020204" charset="0"/>
              </a:rPr>
              <a:t>Can upload data on the secured cloud for data recovery in case it is lost.</a:t>
            </a:r>
          </a:p>
        </p:txBody>
      </p:sp>
      <p:pic>
        <p:nvPicPr>
          <p:cNvPr id="5" name="Google Shape;118;p3">
            <a:extLst>
              <a:ext uri="{FF2B5EF4-FFF2-40B4-BE49-F238E27FC236}">
                <a16:creationId xmlns:a16="http://schemas.microsoft.com/office/drawing/2014/main" id="{B16C6B35-4759-481F-A5EE-C482FB356A4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Tree>
    <p:extLst>
      <p:ext uri="{BB962C8B-B14F-4D97-AF65-F5344CB8AC3E}">
        <p14:creationId xmlns:p14="http://schemas.microsoft.com/office/powerpoint/2010/main" val="239898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2" name="Google Shape;402;p28"/>
          <p:cNvSpPr/>
          <p:nvPr/>
        </p:nvSpPr>
        <p:spPr>
          <a:xfrm>
            <a:off x="1336224" y="1676588"/>
            <a:ext cx="2621414" cy="6066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35825" y="589327"/>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THANK YOU </a:t>
            </a:r>
            <a:endParaRPr dirty="0">
              <a:solidFill>
                <a:srgbClr val="FFFFFF"/>
              </a:solidFill>
            </a:endParaRPr>
          </a:p>
        </p:txBody>
      </p:sp>
      <p:sp>
        <p:nvSpPr>
          <p:cNvPr id="404" name="Google Shape;404;p28"/>
          <p:cNvSpPr txBox="1">
            <a:spLocks noGrp="1"/>
          </p:cNvSpPr>
          <p:nvPr>
            <p:ph type="ctrTitle"/>
          </p:nvPr>
        </p:nvSpPr>
        <p:spPr>
          <a:xfrm>
            <a:off x="1595849" y="220653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dk1"/>
                </a:solidFill>
              </a:rPr>
              <a:t>ANY SUGGESTIONS</a:t>
            </a:r>
            <a:endParaRPr sz="1800" dirty="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6E1C6BF-58DE-4CC7-B3AC-B4B670ACF09F}"/>
              </a:ext>
            </a:extLst>
          </p:cNvPr>
          <p:cNvPicPr>
            <a:picLocks noChangeAspect="1"/>
          </p:cNvPicPr>
          <p:nvPr/>
        </p:nvPicPr>
        <p:blipFill>
          <a:blip r:embed="rId3"/>
          <a:stretch>
            <a:fillRect/>
          </a:stretch>
        </p:blipFill>
        <p:spPr>
          <a:xfrm>
            <a:off x="863703" y="2431693"/>
            <a:ext cx="3410745" cy="25585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2155650" y="2445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GROUP MEMBERS</a:t>
            </a:r>
            <a:endParaRPr sz="3000" dirty="0"/>
          </a:p>
        </p:txBody>
      </p:sp>
      <p:cxnSp>
        <p:nvCxnSpPr>
          <p:cNvPr id="264" name="Google Shape;264;p24"/>
          <p:cNvCxnSpPr/>
          <p:nvPr/>
        </p:nvCxnSpPr>
        <p:spPr>
          <a:xfrm>
            <a:off x="1355088" y="505056"/>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0" y="0"/>
            <a:ext cx="1845051" cy="1322355"/>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5" name="Table 14">
            <a:extLst>
              <a:ext uri="{FF2B5EF4-FFF2-40B4-BE49-F238E27FC236}">
                <a16:creationId xmlns:a16="http://schemas.microsoft.com/office/drawing/2014/main" id="{484894DA-0A0C-4C44-B3F1-6B01A1B2F3AD}"/>
              </a:ext>
            </a:extLst>
          </p:cNvPr>
          <p:cNvGraphicFramePr>
            <a:graphicFrameLocks noGrp="1"/>
          </p:cNvGraphicFramePr>
          <p:nvPr>
            <p:extLst>
              <p:ext uri="{D42A27DB-BD31-4B8C-83A1-F6EECF244321}">
                <p14:modId xmlns:p14="http://schemas.microsoft.com/office/powerpoint/2010/main" val="3177437666"/>
              </p:ext>
            </p:extLst>
          </p:nvPr>
        </p:nvGraphicFramePr>
        <p:xfrm>
          <a:off x="2031583" y="1573774"/>
          <a:ext cx="5080834" cy="3064670"/>
        </p:xfrm>
        <a:graphic>
          <a:graphicData uri="http://schemas.openxmlformats.org/drawingml/2006/table">
            <a:tbl>
              <a:tblPr firstRow="1" bandRow="1">
                <a:tableStyleId>{5C22544A-7EE6-4342-B048-85BDC9FD1C3A}</a:tableStyleId>
              </a:tblPr>
              <a:tblGrid>
                <a:gridCol w="1068454">
                  <a:extLst>
                    <a:ext uri="{9D8B030D-6E8A-4147-A177-3AD203B41FA5}">
                      <a16:colId xmlns:a16="http://schemas.microsoft.com/office/drawing/2014/main" val="4239426590"/>
                    </a:ext>
                  </a:extLst>
                </a:gridCol>
                <a:gridCol w="4012380">
                  <a:extLst>
                    <a:ext uri="{9D8B030D-6E8A-4147-A177-3AD203B41FA5}">
                      <a16:colId xmlns:a16="http://schemas.microsoft.com/office/drawing/2014/main" val="1114322607"/>
                    </a:ext>
                  </a:extLst>
                </a:gridCol>
              </a:tblGrid>
              <a:tr h="576087">
                <a:tc>
                  <a:txBody>
                    <a:bodyPr/>
                    <a:lstStyle/>
                    <a:p>
                      <a:r>
                        <a:rPr lang="en-US" dirty="0">
                          <a:solidFill>
                            <a:schemeClr val="bg2"/>
                          </a:solidFill>
                        </a:rPr>
                        <a:t>Roll No</a:t>
                      </a:r>
                    </a:p>
                    <a:p>
                      <a:endParaRPr lang="en-IN" dirty="0"/>
                    </a:p>
                  </a:txBody>
                  <a:tcPr/>
                </a:tc>
                <a:tc>
                  <a:txBody>
                    <a:bodyPr/>
                    <a:lstStyle/>
                    <a:p>
                      <a:r>
                        <a:rPr lang="en-US" dirty="0">
                          <a:solidFill>
                            <a:schemeClr val="bg2"/>
                          </a:solidFill>
                        </a:rPr>
                        <a:t>NAME</a:t>
                      </a:r>
                      <a:endParaRPr lang="en-IN" dirty="0">
                        <a:solidFill>
                          <a:schemeClr val="bg2"/>
                        </a:solidFill>
                      </a:endParaRPr>
                    </a:p>
                  </a:txBody>
                  <a:tcPr/>
                </a:tc>
                <a:extLst>
                  <a:ext uri="{0D108BD9-81ED-4DB2-BD59-A6C34878D82A}">
                    <a16:rowId xmlns:a16="http://schemas.microsoft.com/office/drawing/2014/main" val="955128450"/>
                  </a:ext>
                </a:extLst>
              </a:tr>
              <a:tr h="478124">
                <a:tc>
                  <a:txBody>
                    <a:bodyPr/>
                    <a:lstStyle/>
                    <a:p>
                      <a:r>
                        <a:rPr lang="en-US" dirty="0"/>
                        <a:t>2</a:t>
                      </a:r>
                      <a:endParaRPr lang="en-IN" dirty="0"/>
                    </a:p>
                  </a:txBody>
                  <a:tcPr/>
                </a:tc>
                <a:tc>
                  <a:txBody>
                    <a:bodyPr/>
                    <a:lstStyle/>
                    <a:p>
                      <a:r>
                        <a:rPr lang="en-US" sz="1800" b="1" dirty="0" err="1">
                          <a:latin typeface="Anaheim" panose="020B0604020202020204" charset="0"/>
                        </a:rPr>
                        <a:t>Aahan</a:t>
                      </a:r>
                      <a:r>
                        <a:rPr lang="en-US" sz="1800" b="1" dirty="0">
                          <a:latin typeface="Anaheim" panose="020B0604020202020204" charset="0"/>
                        </a:rPr>
                        <a:t> Jain</a:t>
                      </a:r>
                      <a:endParaRPr lang="en-IN" sz="1800" b="1" dirty="0">
                        <a:latin typeface="Anaheim" panose="020B0604020202020204" charset="0"/>
                      </a:endParaRPr>
                    </a:p>
                  </a:txBody>
                  <a:tcPr/>
                </a:tc>
                <a:extLst>
                  <a:ext uri="{0D108BD9-81ED-4DB2-BD59-A6C34878D82A}">
                    <a16:rowId xmlns:a16="http://schemas.microsoft.com/office/drawing/2014/main" val="968049704"/>
                  </a:ext>
                </a:extLst>
              </a:tr>
              <a:tr h="478124">
                <a:tc>
                  <a:txBody>
                    <a:bodyPr/>
                    <a:lstStyle/>
                    <a:p>
                      <a:r>
                        <a:rPr lang="en-US" dirty="0"/>
                        <a:t>3</a:t>
                      </a:r>
                      <a:endParaRPr lang="en-IN" dirty="0"/>
                    </a:p>
                  </a:txBody>
                  <a:tcPr/>
                </a:tc>
                <a:tc>
                  <a:txBody>
                    <a:bodyPr/>
                    <a:lstStyle/>
                    <a:p>
                      <a:r>
                        <a:rPr lang="en-US" sz="1800" b="1" dirty="0" err="1">
                          <a:latin typeface="Anaheim" panose="020B0604020202020204" charset="0"/>
                        </a:rPr>
                        <a:t>Aarya</a:t>
                      </a:r>
                      <a:r>
                        <a:rPr lang="en-US" sz="1800" b="1" dirty="0">
                          <a:latin typeface="Anaheim" panose="020B0604020202020204" charset="0"/>
                        </a:rPr>
                        <a:t> Tiwari</a:t>
                      </a:r>
                      <a:endParaRPr lang="en-IN" sz="1800" b="1" dirty="0">
                        <a:latin typeface="Anaheim" panose="020B0604020202020204" charset="0"/>
                      </a:endParaRPr>
                    </a:p>
                  </a:txBody>
                  <a:tcPr/>
                </a:tc>
                <a:extLst>
                  <a:ext uri="{0D108BD9-81ED-4DB2-BD59-A6C34878D82A}">
                    <a16:rowId xmlns:a16="http://schemas.microsoft.com/office/drawing/2014/main" val="2040811865"/>
                  </a:ext>
                </a:extLst>
              </a:tr>
              <a:tr h="576087">
                <a:tc>
                  <a:txBody>
                    <a:bodyPr/>
                    <a:lstStyle/>
                    <a:p>
                      <a:r>
                        <a:rPr lang="en-US" dirty="0"/>
                        <a:t>5</a:t>
                      </a:r>
                      <a:endParaRPr lang="en-IN" dirty="0"/>
                    </a:p>
                  </a:txBody>
                  <a:tcPr/>
                </a:tc>
                <a:tc>
                  <a:txBody>
                    <a:bodyPr/>
                    <a:lstStyle/>
                    <a:p>
                      <a:r>
                        <a:rPr lang="en-US" sz="1800" b="1" dirty="0" err="1">
                          <a:latin typeface="Anaheim" panose="020B0604020202020204" charset="0"/>
                        </a:rPr>
                        <a:t>Harshal</a:t>
                      </a:r>
                      <a:r>
                        <a:rPr lang="en-US" sz="1800" b="1" dirty="0">
                          <a:latin typeface="Anaheim" panose="020B0604020202020204" charset="0"/>
                        </a:rPr>
                        <a:t> </a:t>
                      </a:r>
                      <a:r>
                        <a:rPr lang="en-US" sz="1800" b="1" dirty="0" err="1">
                          <a:latin typeface="Anaheim" panose="020B0604020202020204" charset="0"/>
                        </a:rPr>
                        <a:t>Abak</a:t>
                      </a:r>
                      <a:endParaRPr lang="en-IN" sz="1800" b="1" dirty="0">
                        <a:latin typeface="Anaheim" panose="020B0604020202020204" charset="0"/>
                      </a:endParaRPr>
                    </a:p>
                  </a:txBody>
                  <a:tcPr/>
                </a:tc>
                <a:extLst>
                  <a:ext uri="{0D108BD9-81ED-4DB2-BD59-A6C34878D82A}">
                    <a16:rowId xmlns:a16="http://schemas.microsoft.com/office/drawing/2014/main" val="446988335"/>
                  </a:ext>
                </a:extLst>
              </a:tr>
              <a:tr h="478124">
                <a:tc>
                  <a:txBody>
                    <a:bodyPr/>
                    <a:lstStyle/>
                    <a:p>
                      <a:r>
                        <a:rPr lang="en-US" dirty="0"/>
                        <a:t>8</a:t>
                      </a:r>
                      <a:endParaRPr lang="en-IN" dirty="0"/>
                    </a:p>
                  </a:txBody>
                  <a:tcPr/>
                </a:tc>
                <a:tc>
                  <a:txBody>
                    <a:bodyPr/>
                    <a:lstStyle/>
                    <a:p>
                      <a:pPr algn="l"/>
                      <a:r>
                        <a:rPr lang="en-US" sz="1800" b="1" dirty="0">
                          <a:latin typeface="Anaheim" panose="020B0604020202020204" charset="0"/>
                        </a:rPr>
                        <a:t>Omkar </a:t>
                      </a:r>
                      <a:r>
                        <a:rPr lang="en-US" sz="1800" b="1" dirty="0" err="1">
                          <a:latin typeface="Anaheim" panose="020B0604020202020204" charset="0"/>
                        </a:rPr>
                        <a:t>Abhang</a:t>
                      </a:r>
                      <a:endParaRPr lang="en-IN" sz="1800" b="1" dirty="0">
                        <a:latin typeface="Anaheim" panose="020B0604020202020204" charset="0"/>
                      </a:endParaRPr>
                    </a:p>
                  </a:txBody>
                  <a:tcPr/>
                </a:tc>
                <a:extLst>
                  <a:ext uri="{0D108BD9-81ED-4DB2-BD59-A6C34878D82A}">
                    <a16:rowId xmlns:a16="http://schemas.microsoft.com/office/drawing/2014/main" val="1679658737"/>
                  </a:ext>
                </a:extLst>
              </a:tr>
              <a:tr h="478124">
                <a:tc>
                  <a:txBody>
                    <a:bodyPr/>
                    <a:lstStyle/>
                    <a:p>
                      <a:r>
                        <a:rPr lang="en-US" dirty="0"/>
                        <a:t>9</a:t>
                      </a:r>
                      <a:endParaRPr lang="en-IN" dirty="0"/>
                    </a:p>
                  </a:txBody>
                  <a:tcPr/>
                </a:tc>
                <a:tc>
                  <a:txBody>
                    <a:bodyPr/>
                    <a:lstStyle/>
                    <a:p>
                      <a:r>
                        <a:rPr lang="en-US" sz="1800" b="1" dirty="0">
                          <a:latin typeface="Anaheim" panose="020B0604020202020204" charset="0"/>
                        </a:rPr>
                        <a:t>Abu Ansari</a:t>
                      </a:r>
                      <a:endParaRPr lang="en-IN" sz="1800" b="1" dirty="0">
                        <a:latin typeface="Anaheim" panose="020B0604020202020204" charset="0"/>
                      </a:endParaRPr>
                    </a:p>
                  </a:txBody>
                  <a:tcPr/>
                </a:tc>
                <a:extLst>
                  <a:ext uri="{0D108BD9-81ED-4DB2-BD59-A6C34878D82A}">
                    <a16:rowId xmlns:a16="http://schemas.microsoft.com/office/drawing/2014/main" val="630717412"/>
                  </a:ext>
                </a:extLst>
              </a:tr>
            </a:tbl>
          </a:graphicData>
        </a:graphic>
      </p:graphicFrame>
      <p:pic>
        <p:nvPicPr>
          <p:cNvPr id="10" name="Google Shape;118;p3">
            <a:extLst>
              <a:ext uri="{FF2B5EF4-FFF2-40B4-BE49-F238E27FC236}">
                <a16:creationId xmlns:a16="http://schemas.microsoft.com/office/drawing/2014/main" id="{EB394310-EF84-4B7B-A79B-F898F7B3B61B}"/>
              </a:ext>
            </a:extLst>
          </p:cNvPr>
          <p:cNvPicPr preferRelativeResize="0"/>
          <p:nvPr/>
        </p:nvPicPr>
        <p:blipFill rotWithShape="1">
          <a:blip r:embed="rId3">
            <a:alphaModFix/>
          </a:blip>
          <a:srcRect/>
          <a:stretch/>
        </p:blipFill>
        <p:spPr>
          <a:xfrm>
            <a:off x="8376624" y="0"/>
            <a:ext cx="767376" cy="655501"/>
          </a:xfrm>
          <a:prstGeom prst="rect">
            <a:avLst/>
          </a:prstGeom>
          <a:noFill/>
          <a:ln w="9525" cap="flat" cmpd="sng">
            <a:solidFill>
              <a:srgbClr val="0000FF"/>
            </a:solidFill>
            <a:prstDash val="solid"/>
            <a:miter lim="800000"/>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INTRODUCTION</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pic>
        <p:nvPicPr>
          <p:cNvPr id="7" name="Google Shape;118;p3">
            <a:extLst>
              <a:ext uri="{FF2B5EF4-FFF2-40B4-BE49-F238E27FC236}">
                <a16:creationId xmlns:a16="http://schemas.microsoft.com/office/drawing/2014/main" id="{FA2CD7B1-BB47-4DC5-9F32-31E9F5E2D80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
        <p:nvSpPr>
          <p:cNvPr id="2" name="TextBox 1">
            <a:extLst>
              <a:ext uri="{FF2B5EF4-FFF2-40B4-BE49-F238E27FC236}">
                <a16:creationId xmlns:a16="http://schemas.microsoft.com/office/drawing/2014/main" id="{3BEF6FD8-D717-46F6-B826-3EFCE30295F8}"/>
              </a:ext>
            </a:extLst>
          </p:cNvPr>
          <p:cNvSpPr txBox="1"/>
          <p:nvPr/>
        </p:nvSpPr>
        <p:spPr>
          <a:xfrm>
            <a:off x="0" y="626340"/>
            <a:ext cx="9144000" cy="4093428"/>
          </a:xfrm>
          <a:prstGeom prst="rect">
            <a:avLst/>
          </a:prstGeom>
          <a:noFill/>
        </p:spPr>
        <p:txBody>
          <a:bodyPr wrap="square" rtlCol="0">
            <a:spAutoFit/>
          </a:bodyPr>
          <a:lstStyle/>
          <a:p>
            <a:r>
              <a:rPr lang="en-IN" sz="2000" dirty="0">
                <a:solidFill>
                  <a:schemeClr val="bg1"/>
                </a:solidFill>
              </a:rPr>
              <a:t>The project </a:t>
            </a:r>
            <a:r>
              <a:rPr lang="en-IN" sz="2000" dirty="0">
                <a:solidFill>
                  <a:schemeClr val="accent1"/>
                </a:solidFill>
              </a:rPr>
              <a:t>“Bank Management”</a:t>
            </a:r>
            <a:r>
              <a:rPr lang="en-IN" sz="2000" dirty="0">
                <a:solidFill>
                  <a:schemeClr val="bg1"/>
                </a:solidFill>
              </a:rPr>
              <a:t> is developed in the JAVA language. Which mainly focuses on the basic operations of the banks’ system. Like Creating an account, maintaining account records, transaction records, etc. Using this application a user can get every information about an account in the bank.</a:t>
            </a:r>
          </a:p>
          <a:p>
            <a:endParaRPr lang="en-IN" sz="2000" dirty="0">
              <a:solidFill>
                <a:schemeClr val="bg1"/>
              </a:solidFill>
            </a:endParaRPr>
          </a:p>
          <a:p>
            <a:r>
              <a:rPr lang="en-IN" sz="2000" dirty="0">
                <a:solidFill>
                  <a:schemeClr val="bg1"/>
                </a:solidFill>
              </a:rPr>
              <a:t>The Bank Management system can handle all the details about an account with optimum security and only the bank knows where the data is saved. The details include bank details and the User’s personal account number and password.</a:t>
            </a:r>
          </a:p>
          <a:p>
            <a:endParaRPr lang="en-IN" sz="2000" dirty="0">
              <a:solidFill>
                <a:schemeClr val="bg1"/>
              </a:solidFill>
            </a:endParaRPr>
          </a:p>
          <a:p>
            <a:r>
              <a:rPr lang="en-US" sz="2000" b="0" i="0" dirty="0">
                <a:solidFill>
                  <a:schemeClr val="bg1"/>
                </a:solidFill>
                <a:effectLst/>
                <a:latin typeface="Arial" panose="020B0604020202020204" pitchFamily="34" charset="0"/>
              </a:rPr>
              <a:t>The entire information has been maintained in the database and whoever wants to retrieve can’t retrieve it, only authorized users can retrieve the necessary information which can easily be accessible from the file</a:t>
            </a:r>
            <a:r>
              <a:rPr lang="en-IN" sz="2000" b="0" i="0" dirty="0">
                <a:solidFill>
                  <a:schemeClr val="bg1"/>
                </a:solidFill>
                <a:effectLst/>
                <a:latin typeface="Arial" panose="020B0604020202020204" pitchFamily="34" charset="0"/>
              </a:rPr>
              <a:t> w</a:t>
            </a:r>
            <a:r>
              <a:rPr lang="en-IN" sz="2000" dirty="0">
                <a:solidFill>
                  <a:schemeClr val="bg1"/>
                </a:solidFill>
                <a:latin typeface="Arial" panose="020B0604020202020204" pitchFamily="34" charset="0"/>
              </a:rPr>
              <a:t>hich is</a:t>
            </a:r>
            <a:r>
              <a:rPr lang="en-IN" sz="2000" dirty="0">
                <a:solidFill>
                  <a:schemeClr val="bg1"/>
                </a:solidFill>
              </a:rPr>
              <a:t> stored data in the SQL database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PROBLEM STATEMENT</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pic>
        <p:nvPicPr>
          <p:cNvPr id="7" name="Google Shape;118;p3">
            <a:extLst>
              <a:ext uri="{FF2B5EF4-FFF2-40B4-BE49-F238E27FC236}">
                <a16:creationId xmlns:a16="http://schemas.microsoft.com/office/drawing/2014/main" id="{FA2CD7B1-BB47-4DC5-9F32-31E9F5E2D80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
        <p:nvSpPr>
          <p:cNvPr id="2" name="TextBox 1">
            <a:extLst>
              <a:ext uri="{FF2B5EF4-FFF2-40B4-BE49-F238E27FC236}">
                <a16:creationId xmlns:a16="http://schemas.microsoft.com/office/drawing/2014/main" id="{3BEF6FD8-D717-46F6-B826-3EFCE30295F8}"/>
              </a:ext>
            </a:extLst>
          </p:cNvPr>
          <p:cNvSpPr txBox="1"/>
          <p:nvPr/>
        </p:nvSpPr>
        <p:spPr>
          <a:xfrm>
            <a:off x="166255" y="895282"/>
            <a:ext cx="8520600" cy="4093428"/>
          </a:xfrm>
          <a:prstGeom prst="rect">
            <a:avLst/>
          </a:prstGeom>
          <a:noFill/>
        </p:spPr>
        <p:txBody>
          <a:bodyPr wrap="square" rtlCol="0">
            <a:spAutoFit/>
          </a:bodyPr>
          <a:lstStyle/>
          <a:p>
            <a:r>
              <a:rPr lang="en-US" sz="2000" dirty="0">
                <a:solidFill>
                  <a:schemeClr val="bg1"/>
                </a:solidFill>
              </a:rPr>
              <a:t>Keeping track of all activities and their record on paper and error. It is also a very efficient and time-consuming process of observing a continuous increase in several clients visiting the bank. </a:t>
            </a:r>
          </a:p>
          <a:p>
            <a:endParaRPr lang="en-US" sz="2000" dirty="0">
              <a:solidFill>
                <a:schemeClr val="bg1"/>
              </a:solidFill>
            </a:endParaRPr>
          </a:p>
          <a:p>
            <a:r>
              <a:rPr lang="en-US" sz="2000" dirty="0">
                <a:solidFill>
                  <a:schemeClr val="bg1"/>
                </a:solidFill>
              </a:rPr>
              <a:t>Recording and maintaining all the client records is highly unreliable, inefficient, and error-prone.</a:t>
            </a:r>
          </a:p>
          <a:p>
            <a:endParaRPr lang="en-US" sz="2000" dirty="0">
              <a:solidFill>
                <a:schemeClr val="bg1"/>
              </a:solidFill>
            </a:endParaRPr>
          </a:p>
          <a:p>
            <a:r>
              <a:rPr lang="en-US" sz="2000" dirty="0">
                <a:solidFill>
                  <a:schemeClr val="bg1"/>
                </a:solidFill>
              </a:rPr>
              <a:t>The problem facing the current manual system is difficulty updating and maintaining, inconsistent data, insecurity, difficulty to impose different various data files, and difficult to data backup.</a:t>
            </a:r>
          </a:p>
          <a:p>
            <a:endParaRPr lang="en-US" sz="2000" dirty="0">
              <a:solidFill>
                <a:schemeClr val="bg1"/>
              </a:solidFill>
            </a:endParaRPr>
          </a:p>
          <a:p>
            <a:r>
              <a:rPr lang="en-US" sz="2000" dirty="0">
                <a:solidFill>
                  <a:schemeClr val="bg1"/>
                </a:solidFill>
              </a:rPr>
              <a:t>It is against this backdrop that an automated database system is being developed to address the problem.</a:t>
            </a:r>
            <a:endParaRPr lang="en-IN" sz="2000" dirty="0">
              <a:solidFill>
                <a:schemeClr val="bg1"/>
              </a:solidFill>
            </a:endParaRPr>
          </a:p>
        </p:txBody>
      </p:sp>
    </p:spTree>
    <p:extLst>
      <p:ext uri="{BB962C8B-B14F-4D97-AF65-F5344CB8AC3E}">
        <p14:creationId xmlns:p14="http://schemas.microsoft.com/office/powerpoint/2010/main" val="92571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Project Category</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pic>
        <p:nvPicPr>
          <p:cNvPr id="7" name="Google Shape;118;p3">
            <a:extLst>
              <a:ext uri="{FF2B5EF4-FFF2-40B4-BE49-F238E27FC236}">
                <a16:creationId xmlns:a16="http://schemas.microsoft.com/office/drawing/2014/main" id="{FA2CD7B1-BB47-4DC5-9F32-31E9F5E2D80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
        <p:nvSpPr>
          <p:cNvPr id="2" name="TextBox 1">
            <a:extLst>
              <a:ext uri="{FF2B5EF4-FFF2-40B4-BE49-F238E27FC236}">
                <a16:creationId xmlns:a16="http://schemas.microsoft.com/office/drawing/2014/main" id="{3BEF6FD8-D717-46F6-B826-3EFCE30295F8}"/>
              </a:ext>
            </a:extLst>
          </p:cNvPr>
          <p:cNvSpPr txBox="1"/>
          <p:nvPr/>
        </p:nvSpPr>
        <p:spPr>
          <a:xfrm>
            <a:off x="166255" y="895282"/>
            <a:ext cx="8520600" cy="3416320"/>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IN" sz="2400" dirty="0">
                <a:solidFill>
                  <a:schemeClr val="bg1"/>
                </a:solidFill>
              </a:rPr>
              <a:t>It is a JAVA-based application.</a:t>
            </a:r>
          </a:p>
          <a:p>
            <a:pPr marL="342900" indent="-342900">
              <a:buClr>
                <a:schemeClr val="accent2"/>
              </a:buClr>
              <a:buFont typeface="Arial" panose="020B0604020202020204" pitchFamily="34" charset="0"/>
              <a:buChar char="•"/>
            </a:pPr>
            <a:endParaRPr lang="en-IN" sz="2400" dirty="0">
              <a:solidFill>
                <a:schemeClr val="bg1"/>
              </a:solidFill>
            </a:endParaRPr>
          </a:p>
          <a:p>
            <a:pPr marL="342900" indent="-342900">
              <a:buClr>
                <a:schemeClr val="accent2"/>
              </a:buClr>
              <a:buFont typeface="Arial" panose="020B0604020202020204" pitchFamily="34" charset="0"/>
              <a:buChar char="•"/>
            </a:pPr>
            <a:r>
              <a:rPr lang="en-IN" sz="2400" dirty="0">
                <a:solidFill>
                  <a:schemeClr val="bg1"/>
                </a:solidFill>
              </a:rPr>
              <a:t>Unlike traditional applications, It is accessible anytime, anywhere, via a PC with an Internet connection.</a:t>
            </a:r>
          </a:p>
          <a:p>
            <a:pPr marL="342900" indent="-342900">
              <a:buClr>
                <a:schemeClr val="accent2"/>
              </a:buClr>
              <a:buFont typeface="Arial" panose="020B0604020202020204" pitchFamily="34" charset="0"/>
              <a:buChar char="•"/>
            </a:pPr>
            <a:endParaRPr lang="en-IN" sz="2400" dirty="0">
              <a:solidFill>
                <a:schemeClr val="bg1"/>
              </a:solidFill>
            </a:endParaRPr>
          </a:p>
          <a:p>
            <a:pPr marL="342900" indent="-342900">
              <a:buClr>
                <a:schemeClr val="accent2"/>
              </a:buClr>
              <a:buFont typeface="Arial" panose="020B0604020202020204" pitchFamily="34" charset="0"/>
              <a:buChar char="•"/>
            </a:pPr>
            <a:r>
              <a:rPr lang="en-IN" sz="2400" dirty="0">
                <a:solidFill>
                  <a:schemeClr val="bg1"/>
                </a:solidFill>
              </a:rPr>
              <a:t>It needs lower requirements on the end-user system and simplified architecture.</a:t>
            </a:r>
          </a:p>
          <a:p>
            <a:pPr marL="342900" indent="-342900">
              <a:buClr>
                <a:schemeClr val="accent2"/>
              </a:buClr>
              <a:buFont typeface="Arial" panose="020B0604020202020204" pitchFamily="34" charset="0"/>
              <a:buChar char="•"/>
            </a:pPr>
            <a:endParaRPr lang="en-IN" sz="2400" dirty="0">
              <a:solidFill>
                <a:schemeClr val="bg1"/>
              </a:solidFill>
            </a:endParaRPr>
          </a:p>
          <a:p>
            <a:pPr marL="342900" indent="-342900">
              <a:buClr>
                <a:schemeClr val="accent2"/>
              </a:buClr>
              <a:buFont typeface="Arial" panose="020B0604020202020204" pitchFamily="34" charset="0"/>
              <a:buChar char="•"/>
            </a:pPr>
            <a:r>
              <a:rPr lang="en-IN" sz="2400" dirty="0">
                <a:solidFill>
                  <a:schemeClr val="bg1"/>
                </a:solidFill>
              </a:rPr>
              <a:t>It stores data in an SQL database</a:t>
            </a:r>
          </a:p>
        </p:txBody>
      </p:sp>
    </p:spTree>
    <p:extLst>
      <p:ext uri="{BB962C8B-B14F-4D97-AF65-F5344CB8AC3E}">
        <p14:creationId xmlns:p14="http://schemas.microsoft.com/office/powerpoint/2010/main" val="92397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Objectives</a:t>
            </a: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50006" y="572210"/>
            <a:ext cx="9293462" cy="4247317"/>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The Bank data Management will be an automated traditional system.</a:t>
            </a:r>
          </a:p>
          <a:p>
            <a:pPr marL="342900" indent="-342900">
              <a:buClr>
                <a:schemeClr val="accent1"/>
              </a:buClr>
              <a:buFont typeface="Arial" panose="020B0604020202020204" pitchFamily="34" charset="0"/>
              <a:buChar cha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There is no need to use Paper and Pen or Books that maintain records.</a:t>
            </a:r>
          </a:p>
          <a:p>
            <a:pPr>
              <a:buClr>
                <a:schemeClr val="accent1"/>
              </a:buCl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It provides capabilities for creating different accounts, keeping transaction records, and transferring money from one account to another if the account is in the same bank and withdrawal from the bank.</a:t>
            </a:r>
          </a:p>
          <a:p>
            <a:pPr>
              <a:buClr>
                <a:schemeClr val="accent1"/>
              </a:buCl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Ensure data integrity, privacy, and security in an open-access environment.</a:t>
            </a:r>
          </a:p>
          <a:p>
            <a:pPr marL="342900" indent="-342900">
              <a:buClr>
                <a:schemeClr val="accent1"/>
              </a:buClr>
              <a:buFont typeface="Arial" panose="020B0604020202020204" pitchFamily="34" charset="0"/>
              <a:buChar cha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Checking account details is very easy.</a:t>
            </a:r>
          </a:p>
          <a:p>
            <a:pPr marL="342900" indent="-342900">
              <a:buClr>
                <a:schemeClr val="accent1"/>
              </a:buClr>
              <a:buFont typeface="Arial" panose="020B0604020202020204" pitchFamily="34" charset="0"/>
              <a:buChar cha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Adding a new account record is very easy.</a:t>
            </a:r>
          </a:p>
          <a:p>
            <a:pPr marL="342900" indent="-342900">
              <a:buClr>
                <a:schemeClr val="accent1"/>
              </a:buClr>
              <a:buFont typeface="Arial" panose="020B0604020202020204" pitchFamily="34" charset="0"/>
              <a:buChar char="•"/>
            </a:pPr>
            <a:endParaRPr lang="en-IN" sz="1800" dirty="0">
              <a:solidFill>
                <a:schemeClr val="bg1"/>
              </a:solidFill>
              <a:latin typeface="Anaheim" panose="020B0604020202020204" charset="0"/>
              <a:cs typeface="Anaheim" panose="020B0604020202020204" charset="0"/>
            </a:endParaRPr>
          </a:p>
          <a:p>
            <a:pPr marL="342900" indent="-342900">
              <a:buClr>
                <a:schemeClr val="accent1"/>
              </a:buClr>
              <a:buFont typeface="Arial" panose="020B0604020202020204" pitchFamily="34" charset="0"/>
              <a:buChar char="•"/>
            </a:pPr>
            <a:r>
              <a:rPr lang="en-IN" sz="1800" dirty="0">
                <a:solidFill>
                  <a:schemeClr val="bg1"/>
                </a:solidFill>
                <a:latin typeface="Anaheim" panose="020B0604020202020204" charset="0"/>
                <a:cs typeface="Anaheim" panose="020B0604020202020204" charset="0"/>
              </a:rPr>
              <a:t>Deleting or editing a record of a particular account is simple.</a:t>
            </a:r>
          </a:p>
        </p:txBody>
      </p:sp>
      <p:pic>
        <p:nvPicPr>
          <p:cNvPr id="5" name="Google Shape;118;p3">
            <a:extLst>
              <a:ext uri="{FF2B5EF4-FFF2-40B4-BE49-F238E27FC236}">
                <a16:creationId xmlns:a16="http://schemas.microsoft.com/office/drawing/2014/main" id="{C35FE796-18F2-4A0C-B29F-33181DDB997F}"/>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Tree>
    <p:extLst>
      <p:ext uri="{BB962C8B-B14F-4D97-AF65-F5344CB8AC3E}">
        <p14:creationId xmlns:p14="http://schemas.microsoft.com/office/powerpoint/2010/main" val="305960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Tools Used</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182165" y="849085"/>
            <a:ext cx="8779669" cy="4031873"/>
          </a:xfrm>
          <a:prstGeom prst="rect">
            <a:avLst/>
          </a:prstGeom>
          <a:noFill/>
        </p:spPr>
        <p:txBody>
          <a:bodyPr wrap="square" rtlCol="0">
            <a:spAutoFit/>
          </a:bodyPr>
          <a:lstStyle/>
          <a:p>
            <a:pPr>
              <a:buClr>
                <a:schemeClr val="accent1"/>
              </a:buClr>
            </a:pPr>
            <a:r>
              <a:rPr lang="en-IN" sz="1600" dirty="0">
                <a:solidFill>
                  <a:schemeClr val="bg1"/>
                </a:solidFill>
                <a:latin typeface="Anaheim" panose="020B0604020202020204" charset="0"/>
                <a:cs typeface="Anaheim" panose="020B0604020202020204" charset="0"/>
              </a:rPr>
              <a:t>Eclipse IDE</a:t>
            </a:r>
          </a:p>
          <a:p>
            <a:pPr>
              <a:buClr>
                <a:schemeClr val="accent1"/>
              </a:buClr>
            </a:pPr>
            <a:r>
              <a:rPr lang="en-IN" sz="1600" dirty="0">
                <a:solidFill>
                  <a:schemeClr val="bg1"/>
                </a:solidFill>
                <a:latin typeface="Anaheim" panose="020B0604020202020204" charset="0"/>
                <a:cs typeface="Anaheim" panose="020B0604020202020204" charset="0"/>
              </a:rPr>
              <a:t>JavaSE-16</a:t>
            </a:r>
          </a:p>
          <a:p>
            <a:pPr>
              <a:buClr>
                <a:schemeClr val="accent1"/>
              </a:buClr>
            </a:pPr>
            <a:endParaRPr lang="en-IN" sz="1600" dirty="0">
              <a:solidFill>
                <a:schemeClr val="bg1"/>
              </a:solidFill>
              <a:latin typeface="Anaheim" panose="020B0604020202020204" charset="0"/>
              <a:cs typeface="Anaheim" panose="020B0604020202020204" charset="0"/>
            </a:endParaRPr>
          </a:p>
          <a:p>
            <a:pPr>
              <a:buClr>
                <a:schemeClr val="accent1"/>
              </a:buClr>
            </a:pPr>
            <a:r>
              <a:rPr lang="en-IN" sz="2000" dirty="0">
                <a:solidFill>
                  <a:schemeClr val="accent2"/>
                </a:solidFill>
                <a:latin typeface="Anaheim" panose="020B0604020202020204" charset="0"/>
                <a:cs typeface="Anaheim" panose="020B0604020202020204" charset="0"/>
              </a:rPr>
              <a:t>Database</a:t>
            </a:r>
            <a:r>
              <a:rPr lang="en-IN" sz="2000" dirty="0">
                <a:solidFill>
                  <a:schemeClr val="bg1"/>
                </a:solidFill>
                <a:latin typeface="Anaheim" panose="020B0604020202020204" charset="0"/>
                <a:cs typeface="Anaheim" panose="020B0604020202020204" charset="0"/>
              </a:rPr>
              <a:t> </a:t>
            </a:r>
            <a:r>
              <a:rPr lang="en-IN" sz="2000" dirty="0">
                <a:solidFill>
                  <a:schemeClr val="accent2"/>
                </a:solidFill>
                <a:latin typeface="Anaheim" panose="020B0604020202020204" charset="0"/>
                <a:cs typeface="Anaheim" panose="020B0604020202020204" charset="0"/>
              </a:rPr>
              <a:t>–</a:t>
            </a:r>
            <a:r>
              <a:rPr lang="en-IN" sz="2000" dirty="0">
                <a:solidFill>
                  <a:schemeClr val="bg1"/>
                </a:solidFill>
                <a:latin typeface="Anaheim" panose="020B0604020202020204" charset="0"/>
                <a:cs typeface="Anaheim" panose="020B0604020202020204" charset="0"/>
              </a:rPr>
              <a:t> </a:t>
            </a:r>
            <a:r>
              <a:rPr lang="en-IN" sz="1600" dirty="0">
                <a:solidFill>
                  <a:schemeClr val="bg1"/>
                </a:solidFill>
                <a:latin typeface="Anaheim" panose="020B0604020202020204" charset="0"/>
                <a:cs typeface="Anaheim" panose="020B0604020202020204" charset="0"/>
              </a:rPr>
              <a:t>SQL</a:t>
            </a:r>
          </a:p>
          <a:p>
            <a:pPr>
              <a:buClr>
                <a:schemeClr val="accent1"/>
              </a:buClr>
            </a:pPr>
            <a:r>
              <a:rPr lang="en-IN" sz="1600" dirty="0">
                <a:solidFill>
                  <a:schemeClr val="bg1"/>
                </a:solidFill>
                <a:latin typeface="Anaheim" panose="020B0604020202020204" charset="0"/>
                <a:cs typeface="Anaheim" panose="020B0604020202020204" charset="0"/>
              </a:rPr>
              <a:t>                        XAMPP Control Panel </a:t>
            </a:r>
            <a:r>
              <a:rPr lang="en-IN" sz="1600" dirty="0">
                <a:solidFill>
                  <a:schemeClr val="accent1"/>
                </a:solidFill>
                <a:latin typeface="Anaheim" panose="020B0604020202020204" charset="0"/>
                <a:cs typeface="Anaheim" panose="020B0604020202020204" charset="0"/>
              </a:rPr>
              <a:t>(for creating database online)</a:t>
            </a:r>
          </a:p>
          <a:p>
            <a:pPr>
              <a:buClr>
                <a:schemeClr val="accent1"/>
              </a:buClr>
            </a:pPr>
            <a:r>
              <a:rPr lang="en-IN" sz="2000" dirty="0">
                <a:solidFill>
                  <a:schemeClr val="accent2"/>
                </a:solidFill>
                <a:latin typeface="Anaheim" panose="020B0604020202020204" charset="0"/>
                <a:cs typeface="Anaheim" panose="020B0604020202020204" charset="0"/>
              </a:rPr>
              <a:t>Packages – </a:t>
            </a:r>
          </a:p>
          <a:p>
            <a:pPr marL="285750" indent="-285750">
              <a:buClr>
                <a:schemeClr val="accent1"/>
              </a:buClr>
              <a:buFont typeface="Arial" panose="020B0604020202020204" pitchFamily="34" charset="0"/>
              <a:buChar char="•"/>
            </a:pPr>
            <a:r>
              <a:rPr lang="en-IN" sz="1600" dirty="0">
                <a:solidFill>
                  <a:schemeClr val="bg1"/>
                </a:solidFill>
                <a:latin typeface="Anaheim" panose="020B0604020202020204" charset="0"/>
                <a:cs typeface="Anaheim" panose="020B0604020202020204" charset="0"/>
              </a:rPr>
              <a:t>Connections</a:t>
            </a:r>
          </a:p>
          <a:p>
            <a:pPr marL="285750" indent="-285750">
              <a:buClr>
                <a:schemeClr val="accent1"/>
              </a:buClr>
              <a:buFont typeface="Arial" panose="020B0604020202020204" pitchFamily="34" charset="0"/>
              <a:buChar char="•"/>
            </a:pPr>
            <a:r>
              <a:rPr lang="en-IN" sz="1600" dirty="0" err="1">
                <a:solidFill>
                  <a:schemeClr val="bg1"/>
                </a:solidFill>
                <a:latin typeface="Anaheim" panose="020B0604020202020204" charset="0"/>
                <a:cs typeface="Anaheim" panose="020B0604020202020204" charset="0"/>
              </a:rPr>
              <a:t>SQLException</a:t>
            </a:r>
            <a:endParaRPr lang="en-IN" sz="1600" dirty="0">
              <a:solidFill>
                <a:schemeClr val="bg1"/>
              </a:solidFill>
              <a:latin typeface="Anaheim" panose="020B0604020202020204" charset="0"/>
              <a:cs typeface="Anaheim" panose="020B0604020202020204" charset="0"/>
            </a:endParaRPr>
          </a:p>
          <a:p>
            <a:pPr marL="285750" indent="-285750">
              <a:buClr>
                <a:schemeClr val="accent1"/>
              </a:buClr>
              <a:buFont typeface="Arial" panose="020B0604020202020204" pitchFamily="34" charset="0"/>
              <a:buChar char="•"/>
            </a:pPr>
            <a:r>
              <a:rPr lang="en-IN" sz="1600" dirty="0" err="1">
                <a:solidFill>
                  <a:schemeClr val="bg1"/>
                </a:solidFill>
                <a:latin typeface="Anaheim" panose="020B0604020202020204" charset="0"/>
                <a:cs typeface="Anaheim" panose="020B0604020202020204" charset="0"/>
              </a:rPr>
              <a:t>InputStreamReader</a:t>
            </a:r>
            <a:endParaRPr lang="en-IN" sz="1600" dirty="0">
              <a:solidFill>
                <a:schemeClr val="bg1"/>
              </a:solidFill>
              <a:latin typeface="Anaheim" panose="020B0604020202020204" charset="0"/>
              <a:cs typeface="Anaheim" panose="020B0604020202020204" charset="0"/>
            </a:endParaRPr>
          </a:p>
          <a:p>
            <a:pPr marL="285750" indent="-285750">
              <a:buClr>
                <a:schemeClr val="accent1"/>
              </a:buClr>
              <a:buFont typeface="Arial" panose="020B0604020202020204" pitchFamily="34" charset="0"/>
              <a:buChar char="•"/>
            </a:pPr>
            <a:r>
              <a:rPr lang="en-IN" sz="1600" dirty="0">
                <a:solidFill>
                  <a:schemeClr val="bg1"/>
                </a:solidFill>
                <a:latin typeface="Anaheim" panose="020B0604020202020204" charset="0"/>
                <a:cs typeface="Anaheim" panose="020B0604020202020204" charset="0"/>
              </a:rPr>
              <a:t>Statement, etc</a:t>
            </a:r>
          </a:p>
          <a:p>
            <a:pPr marL="285750" indent="-285750">
              <a:buClr>
                <a:schemeClr val="accent1"/>
              </a:buClr>
              <a:buFont typeface="Arial" panose="020B0604020202020204" pitchFamily="34" charset="0"/>
              <a:buChar char="•"/>
            </a:pPr>
            <a:endParaRPr lang="en-IN" sz="2000" dirty="0">
              <a:solidFill>
                <a:schemeClr val="accent2"/>
              </a:solidFill>
              <a:latin typeface="Anaheim" panose="020B0604020202020204" charset="0"/>
              <a:cs typeface="Anaheim" panose="020B0604020202020204" charset="0"/>
            </a:endParaRPr>
          </a:p>
          <a:p>
            <a:pPr>
              <a:buClr>
                <a:schemeClr val="accent1"/>
              </a:buClr>
            </a:pPr>
            <a:r>
              <a:rPr lang="en-IN" sz="2000" dirty="0">
                <a:solidFill>
                  <a:schemeClr val="accent2"/>
                </a:solidFill>
                <a:latin typeface="Anaheim" panose="020B0604020202020204" charset="0"/>
                <a:cs typeface="Anaheim" panose="020B0604020202020204" charset="0"/>
              </a:rPr>
              <a:t>Functions –</a:t>
            </a:r>
          </a:p>
          <a:p>
            <a:pPr marL="285750" indent="-285750">
              <a:buClr>
                <a:schemeClr val="accent1"/>
              </a:buClr>
              <a:buFont typeface="Arial" panose="020B0604020202020204" pitchFamily="34" charset="0"/>
              <a:buChar char="•"/>
            </a:pPr>
            <a:r>
              <a:rPr lang="en-IN" sz="1600" dirty="0">
                <a:solidFill>
                  <a:schemeClr val="bg1"/>
                </a:solidFill>
                <a:latin typeface="Anaheim" panose="020B0604020202020204" charset="0"/>
                <a:cs typeface="Anaheim" panose="020B0604020202020204" charset="0"/>
              </a:rPr>
              <a:t>Try, catch, exception</a:t>
            </a:r>
          </a:p>
          <a:p>
            <a:pPr marL="285750" indent="-285750">
              <a:buClr>
                <a:schemeClr val="accent1"/>
              </a:buClr>
              <a:buFont typeface="Arial" panose="020B0604020202020204" pitchFamily="34" charset="0"/>
              <a:buChar char="•"/>
            </a:pPr>
            <a:r>
              <a:rPr lang="en-IN" sz="1600" dirty="0">
                <a:solidFill>
                  <a:schemeClr val="bg1"/>
                </a:solidFill>
                <a:latin typeface="Anaheim" panose="020B0604020202020204" charset="0"/>
                <a:cs typeface="Anaheim" panose="020B0604020202020204" charset="0"/>
              </a:rPr>
              <a:t>Switch and else-if statements</a:t>
            </a:r>
          </a:p>
          <a:p>
            <a:pPr marL="285750" indent="-285750">
              <a:buClr>
                <a:schemeClr val="accent1"/>
              </a:buClr>
              <a:buFont typeface="Arial" panose="020B0604020202020204" pitchFamily="34" charset="0"/>
              <a:buChar char="•"/>
            </a:pPr>
            <a:r>
              <a:rPr lang="en-IN" sz="1600" dirty="0" err="1">
                <a:solidFill>
                  <a:schemeClr val="bg1"/>
                </a:solidFill>
                <a:latin typeface="Anaheim" panose="020B0604020202020204" charset="0"/>
                <a:cs typeface="Anaheim" panose="020B0604020202020204" charset="0"/>
              </a:rPr>
              <a:t>Con.createStatement</a:t>
            </a:r>
            <a:r>
              <a:rPr lang="en-IN" sz="1600" dirty="0">
                <a:solidFill>
                  <a:schemeClr val="bg1"/>
                </a:solidFill>
                <a:latin typeface="Anaheim" panose="020B0604020202020204" charset="0"/>
                <a:cs typeface="Anaheim" panose="020B0604020202020204" charset="0"/>
              </a:rPr>
              <a:t>(),etc</a:t>
            </a:r>
          </a:p>
        </p:txBody>
      </p:sp>
      <p:pic>
        <p:nvPicPr>
          <p:cNvPr id="5" name="Google Shape;118;p3">
            <a:extLst>
              <a:ext uri="{FF2B5EF4-FFF2-40B4-BE49-F238E27FC236}">
                <a16:creationId xmlns:a16="http://schemas.microsoft.com/office/drawing/2014/main" id="{B16C6B35-4759-481F-A5EE-C482FB356A4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
        <p:nvSpPr>
          <p:cNvPr id="2" name="Right Brace 1">
            <a:extLst>
              <a:ext uri="{FF2B5EF4-FFF2-40B4-BE49-F238E27FC236}">
                <a16:creationId xmlns:a16="http://schemas.microsoft.com/office/drawing/2014/main" id="{491451B6-F032-4F10-B944-C283BFF21828}"/>
              </a:ext>
            </a:extLst>
          </p:cNvPr>
          <p:cNvSpPr/>
          <p:nvPr/>
        </p:nvSpPr>
        <p:spPr>
          <a:xfrm>
            <a:off x="1567543" y="983679"/>
            <a:ext cx="308758" cy="3325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TextBox 2">
            <a:extLst>
              <a:ext uri="{FF2B5EF4-FFF2-40B4-BE49-F238E27FC236}">
                <a16:creationId xmlns:a16="http://schemas.microsoft.com/office/drawing/2014/main" id="{52215ECC-B176-40FF-970A-2EA42E0500CC}"/>
              </a:ext>
            </a:extLst>
          </p:cNvPr>
          <p:cNvSpPr txBox="1"/>
          <p:nvPr/>
        </p:nvSpPr>
        <p:spPr>
          <a:xfrm>
            <a:off x="1989118" y="977634"/>
            <a:ext cx="4186052" cy="338554"/>
          </a:xfrm>
          <a:prstGeom prst="rect">
            <a:avLst/>
          </a:prstGeom>
          <a:noFill/>
        </p:spPr>
        <p:txBody>
          <a:bodyPr wrap="square" rtlCol="0">
            <a:spAutoFit/>
          </a:bodyPr>
          <a:lstStyle/>
          <a:p>
            <a:r>
              <a:rPr lang="en-IN" sz="1600" dirty="0">
                <a:solidFill>
                  <a:schemeClr val="bg1"/>
                </a:solidFill>
              </a:rPr>
              <a:t>For compilation and execution of project</a:t>
            </a:r>
          </a:p>
        </p:txBody>
      </p:sp>
    </p:spTree>
    <p:extLst>
      <p:ext uri="{BB962C8B-B14F-4D97-AF65-F5344CB8AC3E}">
        <p14:creationId xmlns:p14="http://schemas.microsoft.com/office/powerpoint/2010/main" val="116984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92215" y="-16598"/>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Data Flow </a:t>
            </a:r>
            <a:r>
              <a:rPr lang="en-IN" dirty="0" err="1"/>
              <a:t>Digram</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accent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114300" y="914400"/>
            <a:ext cx="8779669" cy="46166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endParaRPr lang="en-IN" sz="2400" dirty="0">
              <a:solidFill>
                <a:schemeClr val="bg1"/>
              </a:solidFill>
              <a:latin typeface="Anaheim" panose="020B0604020202020204" charset="0"/>
              <a:cs typeface="Anaheim" panose="020B0604020202020204" charset="0"/>
            </a:endParaRPr>
          </a:p>
        </p:txBody>
      </p:sp>
      <p:pic>
        <p:nvPicPr>
          <p:cNvPr id="6" name="Google Shape;118;p3">
            <a:extLst>
              <a:ext uri="{FF2B5EF4-FFF2-40B4-BE49-F238E27FC236}">
                <a16:creationId xmlns:a16="http://schemas.microsoft.com/office/drawing/2014/main" id="{89336339-8BC5-4C1E-AAC5-48E33B4655C9}"/>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pic>
        <p:nvPicPr>
          <p:cNvPr id="4" name="Picture 3">
            <a:extLst>
              <a:ext uri="{FF2B5EF4-FFF2-40B4-BE49-F238E27FC236}">
                <a16:creationId xmlns:a16="http://schemas.microsoft.com/office/drawing/2014/main" id="{53A61CDF-4AF0-475B-9ED0-9D06FAEF67A0}"/>
              </a:ext>
            </a:extLst>
          </p:cNvPr>
          <p:cNvPicPr>
            <a:picLocks noChangeAspect="1"/>
          </p:cNvPicPr>
          <p:nvPr/>
        </p:nvPicPr>
        <p:blipFill>
          <a:blip r:embed="rId4"/>
          <a:stretch>
            <a:fillRect/>
          </a:stretch>
        </p:blipFill>
        <p:spPr>
          <a:xfrm>
            <a:off x="0" y="1501865"/>
            <a:ext cx="9144000" cy="2139770"/>
          </a:xfrm>
          <a:prstGeom prst="rect">
            <a:avLst/>
          </a:prstGeom>
        </p:spPr>
      </p:pic>
    </p:spTree>
    <p:extLst>
      <p:ext uri="{BB962C8B-B14F-4D97-AF65-F5344CB8AC3E}">
        <p14:creationId xmlns:p14="http://schemas.microsoft.com/office/powerpoint/2010/main" val="9904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231185" y="-3505"/>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accent1"/>
                </a:solidFill>
              </a:rPr>
              <a:t>Features of Project</a:t>
            </a:r>
            <a:endParaRPr dirty="0">
              <a:solidFill>
                <a:schemeClr val="accent1"/>
              </a:solidFill>
            </a:endParaRPr>
          </a:p>
        </p:txBody>
      </p:sp>
      <p:cxnSp>
        <p:nvCxnSpPr>
          <p:cNvPr id="291" name="Google Shape;291;p25"/>
          <p:cNvCxnSpPr/>
          <p:nvPr/>
        </p:nvCxnSpPr>
        <p:spPr>
          <a:xfrm>
            <a:off x="231185" y="573214"/>
            <a:ext cx="8520600" cy="0"/>
          </a:xfrm>
          <a:prstGeom prst="straightConnector1">
            <a:avLst/>
          </a:prstGeom>
          <a:noFill/>
          <a:ln w="9525" cap="flat" cmpd="sng">
            <a:solidFill>
              <a:schemeClr val="bg1"/>
            </a:solidFill>
            <a:prstDash val="solid"/>
            <a:round/>
            <a:headEnd type="none" w="med" len="med"/>
            <a:tailEnd type="none" w="med" len="med"/>
          </a:ln>
        </p:spPr>
      </p:cxnSp>
      <p:sp>
        <p:nvSpPr>
          <p:cNvPr id="14" name="TextBox 13">
            <a:extLst>
              <a:ext uri="{FF2B5EF4-FFF2-40B4-BE49-F238E27FC236}">
                <a16:creationId xmlns:a16="http://schemas.microsoft.com/office/drawing/2014/main" id="{D176B380-269B-4395-B6F9-172F9AA93070}"/>
              </a:ext>
            </a:extLst>
          </p:cNvPr>
          <p:cNvSpPr txBox="1"/>
          <p:nvPr/>
        </p:nvSpPr>
        <p:spPr>
          <a:xfrm>
            <a:off x="114300" y="884712"/>
            <a:ext cx="8779669" cy="4493538"/>
          </a:xfrm>
          <a:prstGeom prst="rect">
            <a:avLst/>
          </a:prstGeom>
          <a:noFill/>
        </p:spPr>
        <p:txBody>
          <a:bodyPr wrap="square" rtlCol="0">
            <a:spAutoFit/>
          </a:bodyPr>
          <a:lstStyle/>
          <a:p>
            <a:pPr>
              <a:buClr>
                <a:schemeClr val="accent1"/>
              </a:buClr>
            </a:pPr>
            <a:r>
              <a:rPr lang="en-IN" sz="2000" dirty="0">
                <a:solidFill>
                  <a:schemeClr val="accent1"/>
                </a:solidFill>
                <a:latin typeface="Anaheim" panose="020B0604020202020204" charset="0"/>
                <a:cs typeface="Anaheim" panose="020B0604020202020204" charset="0"/>
              </a:rPr>
              <a:t>It is Admin Based Project and has 3 main features –</a:t>
            </a:r>
          </a:p>
          <a:p>
            <a:pPr>
              <a:buClr>
                <a:schemeClr val="accent1"/>
              </a:buClr>
            </a:pPr>
            <a:endParaRPr lang="en-IN" sz="2000" dirty="0">
              <a:solidFill>
                <a:schemeClr val="accent1"/>
              </a:solidFill>
              <a:latin typeface="Anaheim" panose="020B0604020202020204" charset="0"/>
              <a:cs typeface="Anaheim" panose="020B0604020202020204" charset="0"/>
            </a:endParaRPr>
          </a:p>
          <a:p>
            <a:pPr algn="l" fontAlgn="base">
              <a:buClr>
                <a:schemeClr val="bg1"/>
              </a:buClr>
              <a:buFont typeface="Arial" panose="020B0604020202020204" pitchFamily="34" charset="0"/>
              <a:buChar char="•"/>
            </a:pPr>
            <a:r>
              <a:rPr lang="en-US" sz="1800" b="0" i="0" dirty="0">
                <a:solidFill>
                  <a:schemeClr val="bg1"/>
                </a:solidFill>
                <a:effectLst/>
                <a:latin typeface="inherit"/>
              </a:rPr>
              <a:t>The bank can ADD/EDIT/UPDATE new customers.</a:t>
            </a:r>
          </a:p>
          <a:p>
            <a:pPr algn="l" fontAlgn="base">
              <a:buClr>
                <a:schemeClr val="bg1"/>
              </a:buClr>
              <a:buFont typeface="Arial" panose="020B0604020202020204" pitchFamily="34" charset="0"/>
              <a:buChar char="•"/>
            </a:pPr>
            <a:r>
              <a:rPr lang="en-US" sz="1800" b="0" i="0" dirty="0">
                <a:solidFill>
                  <a:schemeClr val="bg1"/>
                </a:solidFill>
                <a:effectLst/>
                <a:latin typeface="inherit"/>
              </a:rPr>
              <a:t>Admin can ADD/EDIT/UPDATE Bank Functions.</a:t>
            </a:r>
          </a:p>
          <a:p>
            <a:pPr algn="l" fontAlgn="base">
              <a:buClr>
                <a:schemeClr val="bg1"/>
              </a:buClr>
              <a:buFont typeface="Arial" panose="020B0604020202020204" pitchFamily="34" charset="0"/>
              <a:buChar char="•"/>
            </a:pPr>
            <a:r>
              <a:rPr lang="en-US" sz="1800" b="0" i="0" dirty="0">
                <a:solidFill>
                  <a:schemeClr val="bg1"/>
                </a:solidFill>
                <a:effectLst/>
                <a:latin typeface="inherit"/>
              </a:rPr>
              <a:t>The bank can ADD/EDIT/UPDATE transactions as per the customer’s request</a:t>
            </a:r>
            <a:r>
              <a:rPr lang="en-US" sz="1800" dirty="0">
                <a:solidFill>
                  <a:schemeClr val="bg1"/>
                </a:solidFill>
                <a:latin typeface="inherit"/>
              </a:rPr>
              <a:t>.</a:t>
            </a:r>
          </a:p>
          <a:p>
            <a:pPr marL="342900" indent="-342900">
              <a:buClr>
                <a:schemeClr val="accent1"/>
              </a:buClr>
              <a:buFont typeface="+mj-lt"/>
              <a:buAutoNum type="arabicPeriod"/>
            </a:pPr>
            <a:endParaRPr lang="en-IN" sz="1600" dirty="0">
              <a:solidFill>
                <a:schemeClr val="bg1"/>
              </a:solidFill>
              <a:latin typeface="Anaheim" panose="020B0604020202020204" charset="0"/>
              <a:cs typeface="Anaheim" panose="020B0604020202020204" charset="0"/>
            </a:endParaRPr>
          </a:p>
          <a:p>
            <a:pPr>
              <a:buClr>
                <a:schemeClr val="accent1"/>
              </a:buClr>
            </a:pPr>
            <a:r>
              <a:rPr lang="en-IN" sz="1600" dirty="0">
                <a:solidFill>
                  <a:schemeClr val="bg1"/>
                </a:solidFill>
                <a:latin typeface="Anaheim" panose="020B0604020202020204" charset="0"/>
                <a:cs typeface="Anaheim" panose="020B0604020202020204" charset="0"/>
              </a:rPr>
              <a:t>Except for New account, we need a unique account name and password to proceed with the remaining 3 options.</a:t>
            </a:r>
          </a:p>
          <a:p>
            <a:pPr>
              <a:buClr>
                <a:schemeClr val="accent1"/>
              </a:buClr>
            </a:pPr>
            <a:r>
              <a:rPr lang="en-IN" sz="1600" dirty="0">
                <a:solidFill>
                  <a:schemeClr val="bg1"/>
                </a:solidFill>
                <a:latin typeface="Anaheim" panose="020B0604020202020204" charset="0"/>
                <a:cs typeface="Anaheim" panose="020B0604020202020204" charset="0"/>
              </a:rPr>
              <a:t> </a:t>
            </a:r>
          </a:p>
          <a:p>
            <a:pPr>
              <a:buClr>
                <a:schemeClr val="accent1"/>
              </a:buClr>
            </a:pPr>
            <a:r>
              <a:rPr lang="en-IN" sz="1600" dirty="0">
                <a:solidFill>
                  <a:schemeClr val="bg1"/>
                </a:solidFill>
                <a:latin typeface="Anaheim" panose="020B0604020202020204" charset="0"/>
                <a:cs typeface="Anaheim" panose="020B0604020202020204" charset="0"/>
              </a:rPr>
              <a:t>Each user has their account number to deposit/transfer/withdraw money with any bank or any user.</a:t>
            </a:r>
          </a:p>
          <a:p>
            <a:pPr>
              <a:buClr>
                <a:schemeClr val="accent1"/>
              </a:buClr>
            </a:pPr>
            <a:endParaRPr lang="en-IN" sz="1600" dirty="0">
              <a:solidFill>
                <a:schemeClr val="bg1"/>
              </a:solidFill>
              <a:latin typeface="Anaheim" panose="020B0604020202020204" charset="0"/>
              <a:cs typeface="Anaheim" panose="020B0604020202020204" charset="0"/>
            </a:endParaRPr>
          </a:p>
          <a:p>
            <a:pPr>
              <a:buClr>
                <a:schemeClr val="accent1"/>
              </a:buClr>
            </a:pPr>
            <a:r>
              <a:rPr lang="en-IN" sz="1600" dirty="0">
                <a:solidFill>
                  <a:schemeClr val="bg1"/>
                </a:solidFill>
                <a:latin typeface="Anaheim" panose="020B0604020202020204" charset="0"/>
                <a:cs typeface="Anaheim" panose="020B0604020202020204" charset="0"/>
              </a:rPr>
              <a:t>Each of the data is stored in a SQL database where all the records of every account number that is saved securely on the Admin’s Computer.</a:t>
            </a:r>
          </a:p>
          <a:p>
            <a:pPr>
              <a:buClr>
                <a:schemeClr val="accent1"/>
              </a:buClr>
            </a:pPr>
            <a:endParaRPr lang="en-IN" sz="1600" dirty="0">
              <a:solidFill>
                <a:schemeClr val="bg1"/>
              </a:solidFill>
              <a:latin typeface="Anaheim" panose="020B0604020202020204" charset="0"/>
              <a:cs typeface="Anaheim" panose="020B0604020202020204" charset="0"/>
            </a:endParaRPr>
          </a:p>
          <a:p>
            <a:pPr>
              <a:buClr>
                <a:schemeClr val="accent1"/>
              </a:buClr>
            </a:pPr>
            <a:endParaRPr lang="en-IN" sz="1600" dirty="0">
              <a:solidFill>
                <a:schemeClr val="bg1"/>
              </a:solidFill>
              <a:latin typeface="Anaheim" panose="020B0604020202020204" charset="0"/>
              <a:cs typeface="Anaheim" panose="020B0604020202020204" charset="0"/>
            </a:endParaRPr>
          </a:p>
          <a:p>
            <a:pPr>
              <a:buClr>
                <a:schemeClr val="accent1"/>
              </a:buClr>
            </a:pPr>
            <a:endParaRPr lang="en-IN" sz="1600" dirty="0">
              <a:solidFill>
                <a:schemeClr val="bg1"/>
              </a:solidFill>
              <a:latin typeface="Anaheim" panose="020B0604020202020204" charset="0"/>
              <a:cs typeface="Anaheim" panose="020B0604020202020204" charset="0"/>
            </a:endParaRPr>
          </a:p>
        </p:txBody>
      </p:sp>
      <p:pic>
        <p:nvPicPr>
          <p:cNvPr id="5" name="Google Shape;118;p3">
            <a:extLst>
              <a:ext uri="{FF2B5EF4-FFF2-40B4-BE49-F238E27FC236}">
                <a16:creationId xmlns:a16="http://schemas.microsoft.com/office/drawing/2014/main" id="{B16C6B35-4759-481F-A5EE-C482FB356A4C}"/>
              </a:ext>
            </a:extLst>
          </p:cNvPr>
          <p:cNvPicPr preferRelativeResize="0"/>
          <p:nvPr/>
        </p:nvPicPr>
        <p:blipFill rotWithShape="1">
          <a:blip r:embed="rId3">
            <a:alphaModFix/>
          </a:blip>
          <a:srcRect/>
          <a:stretch/>
        </p:blipFill>
        <p:spPr>
          <a:xfrm>
            <a:off x="5559" y="-29161"/>
            <a:ext cx="767376" cy="655501"/>
          </a:xfrm>
          <a:prstGeom prst="rect">
            <a:avLst/>
          </a:prstGeom>
          <a:noFill/>
          <a:ln w="9525" cap="flat" cmpd="sng">
            <a:solidFill>
              <a:srgbClr val="0000FF"/>
            </a:solidFill>
            <a:prstDash val="solid"/>
            <a:miter lim="800000"/>
            <a:headEnd type="none" w="sm" len="sm"/>
            <a:tailEnd type="none" w="sm" len="sm"/>
          </a:ln>
        </p:spPr>
      </p:pic>
    </p:spTree>
    <p:extLst>
      <p:ext uri="{BB962C8B-B14F-4D97-AF65-F5344CB8AC3E}">
        <p14:creationId xmlns:p14="http://schemas.microsoft.com/office/powerpoint/2010/main" val="319103917"/>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709</Words>
  <Application>Microsoft Office PowerPoint</Application>
  <PresentationFormat>On-screen Show (16:9)</PresentationFormat>
  <Paragraphs>100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Anaheim</vt:lpstr>
      <vt:lpstr>Roboto Light</vt:lpstr>
      <vt:lpstr>Bree Serif</vt:lpstr>
      <vt:lpstr>Roboto Mono Thin</vt:lpstr>
      <vt:lpstr>Century Gothic</vt:lpstr>
      <vt:lpstr>Roboto Black</vt:lpstr>
      <vt:lpstr>Arial</vt:lpstr>
      <vt:lpstr>inherit</vt:lpstr>
      <vt:lpstr>WEB PROPOSAL</vt:lpstr>
      <vt:lpstr>PowerPoint Presentation</vt:lpstr>
      <vt:lpstr>GROUP MEMBERS</vt:lpstr>
      <vt:lpstr>INTRODUCTION</vt:lpstr>
      <vt:lpstr>PROBLEM STATEMENT</vt:lpstr>
      <vt:lpstr>Project Category</vt:lpstr>
      <vt:lpstr>Objectives</vt:lpstr>
      <vt:lpstr>Tools Used</vt:lpstr>
      <vt:lpstr>Data Flow Digram</vt:lpstr>
      <vt:lpstr>Features of Project</vt:lpstr>
      <vt:lpstr>CONCLUSION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Administrator</dc:creator>
  <cp:lastModifiedBy>HARSHAL ABAK</cp:lastModifiedBy>
  <cp:revision>28</cp:revision>
  <dcterms:modified xsi:type="dcterms:W3CDTF">2022-06-25T18:00:35Z</dcterms:modified>
</cp:coreProperties>
</file>