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2"/>
  </p:notesMasterIdLst>
  <p:sldIdLst>
    <p:sldId id="256" r:id="rId2"/>
    <p:sldId id="277" r:id="rId3"/>
    <p:sldId id="257" r:id="rId4"/>
    <p:sldId id="345" r:id="rId5"/>
    <p:sldId id="344" r:id="rId6"/>
    <p:sldId id="353" r:id="rId7"/>
    <p:sldId id="346" r:id="rId8"/>
    <p:sldId id="349" r:id="rId9"/>
    <p:sldId id="348" r:id="rId10"/>
    <p:sldId id="351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 Black" panose="02000000000000000000" pitchFamily="2" charset="0"/>
      <p:bold r:id="rId30"/>
      <p:boldItalic r:id="rId31"/>
    </p:embeddedFont>
    <p:embeddedFont>
      <p:font typeface="Roboto Condensed Light" panose="02000000000000000000" pitchFamily="2" charset="0"/>
      <p:regular r:id="rId32"/>
      <p:bold r:id="rId33"/>
      <p:italic r:id="rId34"/>
      <p:boldItalic r:id="rId35"/>
    </p:embeddedFont>
    <p:embeddedFont>
      <p:font typeface="Squada One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theme" Target="theme/theme1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883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a39e48574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a39e48574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457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10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648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334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120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70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1028700" y="1289662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1028700" y="451462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20" name="Google Shape;120;p1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1" name="Google Shape;12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  <p:sldLayoutId id="2147483657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5X27excCyX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s://medium.com/analytics-vidhya/getting-started-with-nlp-tokenization-document-term-matrix-tf-idf-2ea7d01f194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60960" y="576061"/>
            <a:ext cx="9144000" cy="1614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IN" dirty="0">
                <a:solidFill>
                  <a:srgbClr val="002060"/>
                </a:solidFill>
              </a:rPr>
              <a:t>FAKE NEWS DETECTION</a:t>
            </a:r>
            <a:br>
              <a:rPr lang="en-IN" dirty="0">
                <a:solidFill>
                  <a:srgbClr val="002060"/>
                </a:solidFill>
              </a:rPr>
            </a:br>
            <a:r>
              <a:rPr lang="en-IN" dirty="0">
                <a:solidFill>
                  <a:srgbClr val="002060"/>
                </a:solidFill>
              </a:rPr>
              <a:t>COURSE PROJECT 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443" name="Google Shape;443;p60"/>
          <p:cNvSpPr txBox="1">
            <a:spLocks noGrp="1"/>
          </p:cNvSpPr>
          <p:nvPr>
            <p:ph type="subTitle" idx="1"/>
          </p:nvPr>
        </p:nvSpPr>
        <p:spPr>
          <a:xfrm>
            <a:off x="457200" y="34973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3200" b="1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Anaheim" panose="020B0604020202020204" charset="0"/>
              </a:rPr>
              <a:t>GROUP 3 CS-A BATCH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DATE SCIENCE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b="1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grpSp>
        <p:nvGrpSpPr>
          <p:cNvPr id="4" name="Google Shape;117;p3">
            <a:extLst>
              <a:ext uri="{FF2B5EF4-FFF2-40B4-BE49-F238E27FC236}">
                <a16:creationId xmlns:a16="http://schemas.microsoft.com/office/drawing/2014/main" id="{44E40A99-3493-4A6A-AB35-BFD881BDCDFC}"/>
              </a:ext>
            </a:extLst>
          </p:cNvPr>
          <p:cNvGrpSpPr/>
          <p:nvPr/>
        </p:nvGrpSpPr>
        <p:grpSpPr>
          <a:xfrm>
            <a:off x="5559" y="-29161"/>
            <a:ext cx="7382687" cy="655501"/>
            <a:chOff x="1" y="14712"/>
            <a:chExt cx="6597867" cy="844562"/>
          </a:xfrm>
        </p:grpSpPr>
        <p:pic>
          <p:nvPicPr>
            <p:cNvPr id="5" name="Google Shape;118;p3">
              <a:extLst>
                <a:ext uri="{FF2B5EF4-FFF2-40B4-BE49-F238E27FC236}">
                  <a16:creationId xmlns:a16="http://schemas.microsoft.com/office/drawing/2014/main" id="{10369E8C-608F-4028-AF3A-FE5E01FF9B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" y="14712"/>
              <a:ext cx="685800" cy="844562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sp>
          <p:nvSpPr>
            <p:cNvPr id="6" name="Google Shape;119;p3">
              <a:extLst>
                <a:ext uri="{FF2B5EF4-FFF2-40B4-BE49-F238E27FC236}">
                  <a16:creationId xmlns:a16="http://schemas.microsoft.com/office/drawing/2014/main" id="{740CBC45-C81B-4A4E-AD13-328B5D7F141C}"/>
                </a:ext>
              </a:extLst>
            </p:cNvPr>
            <p:cNvSpPr txBox="1"/>
            <p:nvPr/>
          </p:nvSpPr>
          <p:spPr>
            <a:xfrm>
              <a:off x="693763" y="14712"/>
              <a:ext cx="5904105" cy="512204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 b="1" i="0" u="none" strike="noStrike" cap="none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Vishwakarma  Institute  of Technology</a:t>
              </a: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304080" y="1645920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b="1" dirty="0">
                <a:solidFill>
                  <a:schemeClr val="accent2"/>
                </a:solidFill>
                <a:latin typeface="Squada One" panose="020B0604020202020204" charset="0"/>
              </a:rPr>
              <a:t>THANK YOU</a:t>
            </a:r>
            <a:endParaRPr sz="6000" b="1" dirty="0">
              <a:solidFill>
                <a:schemeClr val="accent2"/>
              </a:solidFill>
              <a:latin typeface="Squad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7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1"/>
          <p:cNvSpPr txBox="1">
            <a:spLocks noGrp="1"/>
          </p:cNvSpPr>
          <p:nvPr>
            <p:ph type="ctrTitle"/>
          </p:nvPr>
        </p:nvSpPr>
        <p:spPr>
          <a:xfrm>
            <a:off x="991595" y="0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dirty="0">
                <a:solidFill>
                  <a:srgbClr val="002060"/>
                </a:solidFill>
              </a:rPr>
              <a:t>GROUP MEMBERS</a:t>
            </a:r>
            <a:endParaRPr sz="4400" dirty="0">
              <a:solidFill>
                <a:srgbClr val="00206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7A0BB86-8A2F-4F84-AA9F-FC412AB51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717318"/>
              </p:ext>
            </p:extLst>
          </p:nvPr>
        </p:nvGraphicFramePr>
        <p:xfrm>
          <a:off x="1892522" y="1218588"/>
          <a:ext cx="5095224" cy="306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480">
                  <a:extLst>
                    <a:ext uri="{9D8B030D-6E8A-4147-A177-3AD203B41FA5}">
                      <a16:colId xmlns:a16="http://schemas.microsoft.com/office/drawing/2014/main" val="4239426590"/>
                    </a:ext>
                  </a:extLst>
                </a:gridCol>
                <a:gridCol w="4023744">
                  <a:extLst>
                    <a:ext uri="{9D8B030D-6E8A-4147-A177-3AD203B41FA5}">
                      <a16:colId xmlns:a16="http://schemas.microsoft.com/office/drawing/2014/main" val="1114322607"/>
                    </a:ext>
                  </a:extLst>
                </a:gridCol>
              </a:tblGrid>
              <a:tr h="576087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/>
                          </a:solidFill>
                        </a:rPr>
                        <a:t>Rollno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NAME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28450"/>
                  </a:ext>
                </a:extLst>
              </a:tr>
              <a:tr h="47812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Anaheim" panose="020B0604020202020204" charset="0"/>
                        </a:rPr>
                        <a:t>Aahan</a:t>
                      </a:r>
                      <a:r>
                        <a:rPr lang="en-US" sz="1800" b="1" dirty="0">
                          <a:latin typeface="Anaheim" panose="020B0604020202020204" charset="0"/>
                        </a:rPr>
                        <a:t> Jain</a:t>
                      </a:r>
                      <a:endParaRPr lang="en-IN" sz="1800" b="1" dirty="0">
                        <a:latin typeface="Anaheim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9704"/>
                  </a:ext>
                </a:extLst>
              </a:tr>
              <a:tr h="47812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Anaheim" panose="020B0604020202020204" charset="0"/>
                        </a:rPr>
                        <a:t>Aarya</a:t>
                      </a:r>
                      <a:r>
                        <a:rPr lang="en-US" sz="1800" b="1" dirty="0">
                          <a:latin typeface="Anaheim" panose="020B0604020202020204" charset="0"/>
                        </a:rPr>
                        <a:t> Tiwari</a:t>
                      </a:r>
                      <a:endParaRPr lang="en-IN" sz="1800" b="1" dirty="0">
                        <a:latin typeface="Anaheim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811865"/>
                  </a:ext>
                </a:extLst>
              </a:tr>
              <a:tr h="57608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Anaheim" panose="020B0604020202020204" charset="0"/>
                        </a:rPr>
                        <a:t>Harshal</a:t>
                      </a:r>
                      <a:r>
                        <a:rPr lang="en-US" sz="1800" b="1" dirty="0">
                          <a:latin typeface="Anaheim" panose="020B0604020202020204" charset="0"/>
                        </a:rPr>
                        <a:t> </a:t>
                      </a:r>
                      <a:r>
                        <a:rPr lang="en-US" sz="1800" b="1" dirty="0" err="1">
                          <a:latin typeface="Anaheim" panose="020B0604020202020204" charset="0"/>
                        </a:rPr>
                        <a:t>Abak</a:t>
                      </a:r>
                      <a:endParaRPr lang="en-IN" sz="1800" b="1" dirty="0">
                        <a:latin typeface="Anaheim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988335"/>
                  </a:ext>
                </a:extLst>
              </a:tr>
              <a:tr h="478124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Anaheim" panose="020B0604020202020204" charset="0"/>
                        </a:rPr>
                        <a:t>Omkar </a:t>
                      </a:r>
                      <a:r>
                        <a:rPr lang="en-US" sz="1800" b="1" dirty="0" err="1">
                          <a:latin typeface="Anaheim" panose="020B0604020202020204" charset="0"/>
                        </a:rPr>
                        <a:t>Abhang</a:t>
                      </a:r>
                      <a:endParaRPr lang="en-IN" sz="1800" b="1" dirty="0">
                        <a:latin typeface="Anaheim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58737"/>
                  </a:ext>
                </a:extLst>
              </a:tr>
              <a:tr h="47812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naheim" panose="020B0604020202020204" charset="0"/>
                        </a:rPr>
                        <a:t>Abu Ansari</a:t>
                      </a:r>
                      <a:endParaRPr lang="en-IN" sz="1800" b="1" dirty="0">
                        <a:latin typeface="Anaheim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717412"/>
                  </a:ext>
                </a:extLst>
              </a:tr>
            </a:tbl>
          </a:graphicData>
        </a:graphic>
      </p:graphicFrame>
      <p:pic>
        <p:nvPicPr>
          <p:cNvPr id="11" name="Google Shape;118;p3">
            <a:extLst>
              <a:ext uri="{FF2B5EF4-FFF2-40B4-BE49-F238E27FC236}">
                <a16:creationId xmlns:a16="http://schemas.microsoft.com/office/drawing/2014/main" id="{84CD9285-E645-423B-81FB-1A58A934841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9" y="-29161"/>
            <a:ext cx="767376" cy="655501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389247" y="-207270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endParaRPr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1"/>
          </p:nvPr>
        </p:nvSpPr>
        <p:spPr>
          <a:xfrm>
            <a:off x="-144780" y="463230"/>
            <a:ext cx="9433560" cy="43403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In our modern era where the internet is ubiquitous, everyone relies on various online resources for news. 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</a:rPr>
              <a:t>Wi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th the increase in the use of social media platforms news spread rapidly among millions of users within a very short span of time.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The spread of fake news has far-reaching consequences like the creation of biased opinions to sway election outcomes for the benefit of certain candidates. 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</a:rPr>
              <a:t>Even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spammers use appealing news headlines to generate revenue using advertisements via click-baits.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In our project, we aim to perform binary classification of various news articles available online with the help of concepts pertaining to Data Science , and Python. We aim to provide the user with the ability to classify the news as fake or real and also check the authenticity of the website publishing the news.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18;p3">
            <a:extLst>
              <a:ext uri="{FF2B5EF4-FFF2-40B4-BE49-F238E27FC236}">
                <a16:creationId xmlns:a16="http://schemas.microsoft.com/office/drawing/2014/main" id="{C49B6721-F26B-44A0-AD7B-74D3CA5E251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9" y="-29161"/>
            <a:ext cx="767376" cy="655501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144060" y="0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TASK/OBJECTIVE</a:t>
            </a:r>
            <a:br>
              <a:rPr lang="en-IN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1"/>
          </p:nvPr>
        </p:nvSpPr>
        <p:spPr>
          <a:xfrm>
            <a:off x="0" y="734805"/>
            <a:ext cx="4471988" cy="42943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any Machine Learning model that can tell whether a news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article is real or Fake.</a:t>
            </a:r>
            <a:endParaRPr dirty="0"/>
          </a:p>
        </p:txBody>
      </p:sp>
      <p:pic>
        <p:nvPicPr>
          <p:cNvPr id="4" name="Google Shape;118;p3">
            <a:extLst>
              <a:ext uri="{FF2B5EF4-FFF2-40B4-BE49-F238E27FC236}">
                <a16:creationId xmlns:a16="http://schemas.microsoft.com/office/drawing/2014/main" id="{A37D47BE-7DF0-457B-9D9A-A20DB1D4B65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9" y="-29161"/>
            <a:ext cx="767376" cy="655501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B7FACA-3464-4D83-B189-7A91DD373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014" y="1133177"/>
            <a:ext cx="4283870" cy="32129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63A42B-C984-4F81-9121-D339BA0D3F26}"/>
              </a:ext>
            </a:extLst>
          </p:cNvPr>
          <p:cNvSpPr/>
          <p:nvPr/>
        </p:nvSpPr>
        <p:spPr>
          <a:xfrm>
            <a:off x="4622006" y="1085850"/>
            <a:ext cx="4393407" cy="330755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4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273600" y="-10361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Squada One" panose="020B0604020202020204" charset="0"/>
              </a:rPr>
              <a:t>STEPS</a:t>
            </a:r>
            <a:endParaRPr sz="5400" dirty="0">
              <a:solidFill>
                <a:schemeClr val="tx1">
                  <a:lumMod val="85000"/>
                  <a:lumOff val="15000"/>
                </a:schemeClr>
              </a:solidFill>
              <a:latin typeface="Squada One" panose="020B0604020202020204" charset="0"/>
            </a:endParaRPr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1"/>
          </p:nvPr>
        </p:nvSpPr>
        <p:spPr>
          <a:xfrm>
            <a:off x="113580" y="2109053"/>
            <a:ext cx="9258300" cy="13990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1-Dataset Acquirement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2-Preprocessing of texts:-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	- Cleaning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	-Tokenization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	-Word embedding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	-Vectorization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	-Document term matrix creation </a:t>
            </a:r>
            <a:endParaRPr lang="en-IN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3-Training a Logistic Regression Model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4-Testing the Model using test dataset and manual entry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000" dirty="0">
              <a:solidFill>
                <a:schemeClr val="tx2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Google Shape;118;p3">
            <a:extLst>
              <a:ext uri="{FF2B5EF4-FFF2-40B4-BE49-F238E27FC236}">
                <a16:creationId xmlns:a16="http://schemas.microsoft.com/office/drawing/2014/main" id="{0D149D4C-E143-49EB-809F-3EA23C96F89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9" y="-29161"/>
            <a:ext cx="767376" cy="655501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04490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205020" y="301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tx1"/>
                </a:solidFill>
                <a:latin typeface="Squada One" panose="020B0604020202020204" charset="0"/>
              </a:rPr>
              <a:t>DATA SET</a:t>
            </a:r>
            <a:br>
              <a:rPr lang="en-IN" sz="4000" dirty="0">
                <a:solidFill>
                  <a:schemeClr val="tx1"/>
                </a:solidFill>
                <a:latin typeface="Squada One" panose="020B0604020202020204" charset="0"/>
              </a:rPr>
            </a:br>
            <a:endParaRPr sz="4000" dirty="0">
              <a:solidFill>
                <a:schemeClr val="tx1"/>
              </a:solidFill>
              <a:latin typeface="Squada One" panose="020B0604020202020204" charset="0"/>
            </a:endParaRPr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1"/>
          </p:nvPr>
        </p:nvSpPr>
        <p:spPr>
          <a:xfrm>
            <a:off x="3215280" y="3940962"/>
            <a:ext cx="2164080" cy="11132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tx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FAKE DATASET</a:t>
            </a:r>
            <a:endParaRPr sz="2000" b="1" dirty="0">
              <a:solidFill>
                <a:schemeClr val="tx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4" name="Google Shape;118;p3">
            <a:extLst>
              <a:ext uri="{FF2B5EF4-FFF2-40B4-BE49-F238E27FC236}">
                <a16:creationId xmlns:a16="http://schemas.microsoft.com/office/drawing/2014/main" id="{892BB45A-568D-4C8E-9DED-7A7AECAEBC3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9" y="-29161"/>
            <a:ext cx="767376" cy="655501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112069-D031-4790-9E3C-8EAED0B5B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220" y="844030"/>
            <a:ext cx="6172200" cy="320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7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205020" y="301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tx1"/>
                </a:solidFill>
                <a:latin typeface="Squada One" panose="020B0604020202020204" charset="0"/>
              </a:rPr>
              <a:t>DATA SET</a:t>
            </a:r>
            <a:br>
              <a:rPr lang="en-IN" sz="4000" dirty="0">
                <a:solidFill>
                  <a:schemeClr val="tx1"/>
                </a:solidFill>
                <a:latin typeface="Squada One" panose="020B0604020202020204" charset="0"/>
              </a:rPr>
            </a:br>
            <a:endParaRPr sz="4000" dirty="0">
              <a:solidFill>
                <a:schemeClr val="tx1"/>
              </a:solidFill>
              <a:latin typeface="Squada One" panose="020B0604020202020204" charset="0"/>
            </a:endParaRPr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1"/>
          </p:nvPr>
        </p:nvSpPr>
        <p:spPr>
          <a:xfrm>
            <a:off x="2910840" y="4263450"/>
            <a:ext cx="3642360" cy="8770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tx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TRUE   DATASET</a:t>
            </a:r>
            <a:endParaRPr sz="2000" dirty="0">
              <a:solidFill>
                <a:schemeClr val="tx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4" name="Google Shape;118;p3">
            <a:extLst>
              <a:ext uri="{FF2B5EF4-FFF2-40B4-BE49-F238E27FC236}">
                <a16:creationId xmlns:a16="http://schemas.microsoft.com/office/drawing/2014/main" id="{892BB45A-568D-4C8E-9DED-7A7AECAEBC3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9" y="-29161"/>
            <a:ext cx="767376" cy="655501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D022CB-8C28-49EA-B112-348A05F94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35" y="705691"/>
            <a:ext cx="6976915" cy="343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6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311700" y="-15700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accent2"/>
                </a:solidFill>
                <a:latin typeface="Squada One" panose="020B0604020202020204" charset="0"/>
              </a:rPr>
              <a:t>Final Thoughts and Conclusion</a:t>
            </a:r>
            <a:endParaRPr sz="4000" dirty="0">
              <a:solidFill>
                <a:schemeClr val="accent2"/>
              </a:solidFill>
              <a:latin typeface="Squada One" panose="020B0604020202020204" charset="0"/>
            </a:endParaRPr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1"/>
          </p:nvPr>
        </p:nvSpPr>
        <p:spPr>
          <a:xfrm>
            <a:off x="-106680" y="513495"/>
            <a:ext cx="9250680" cy="35334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Squada On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This is only one  of the many approaches to achieve this task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Squada On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Various other models can be prepared  this way for binary classification of texts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Squada On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This project helps with a lot of applications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800" dirty="0">
              <a:solidFill>
                <a:schemeClr val="accent2">
                  <a:lumMod val="75000"/>
                </a:schemeClr>
              </a:solidFill>
              <a:effectLst/>
              <a:latin typeface="Squada On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118;p3">
            <a:extLst>
              <a:ext uri="{FF2B5EF4-FFF2-40B4-BE49-F238E27FC236}">
                <a16:creationId xmlns:a16="http://schemas.microsoft.com/office/drawing/2014/main" id="{7878E407-491A-4122-9517-0E7AE8A5205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9" y="-29161"/>
            <a:ext cx="767376" cy="655501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62376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311700" y="-15700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accent2"/>
                </a:solidFill>
                <a:latin typeface="Squada One" panose="020B0604020202020204" charset="0"/>
              </a:rPr>
              <a:t>REFERENCES</a:t>
            </a:r>
            <a:endParaRPr sz="4400" dirty="0">
              <a:solidFill>
                <a:schemeClr val="accent2"/>
              </a:solidFill>
              <a:latin typeface="Squada One" panose="020B0604020202020204" charset="0"/>
            </a:endParaRPr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1"/>
          </p:nvPr>
        </p:nvSpPr>
        <p:spPr>
          <a:xfrm>
            <a:off x="0" y="513495"/>
            <a:ext cx="9250680" cy="35334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Youtube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https://youtu.be/5X27excCyXk</a:t>
            </a:r>
            <a:endParaRPr lang="en-IN" sz="20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Medium.com -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https://medium.com/analytics-vidhya/getting-started-with-nlp-tokenization-document-term-matrix-tf-idf-2ea7d01f1942</a:t>
            </a:r>
            <a:endParaRPr lang="en-IN" sz="20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THAT-A-SCIENCE.com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Analytics Vidhya.com</a:t>
            </a:r>
          </a:p>
        </p:txBody>
      </p:sp>
      <p:pic>
        <p:nvPicPr>
          <p:cNvPr id="4" name="Google Shape;118;p3">
            <a:extLst>
              <a:ext uri="{FF2B5EF4-FFF2-40B4-BE49-F238E27FC236}">
                <a16:creationId xmlns:a16="http://schemas.microsoft.com/office/drawing/2014/main" id="{1C4961B7-2AFD-46F9-BC1B-09F4E6BB754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59" y="-29161"/>
            <a:ext cx="767376" cy="655501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85111653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2902</TotalTime>
  <Words>320</Words>
  <Application>Microsoft Office PowerPoint</Application>
  <PresentationFormat>On-screen Show (16:9)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Squada One</vt:lpstr>
      <vt:lpstr>Calibri</vt:lpstr>
      <vt:lpstr>Roboto Black</vt:lpstr>
      <vt:lpstr>Times New Roman</vt:lpstr>
      <vt:lpstr>Century Gothic</vt:lpstr>
      <vt:lpstr>Arial</vt:lpstr>
      <vt:lpstr>Fira Sans Extra Condensed Medium</vt:lpstr>
      <vt:lpstr>Roboto</vt:lpstr>
      <vt:lpstr>Anaheim</vt:lpstr>
      <vt:lpstr>Livvic</vt:lpstr>
      <vt:lpstr>Roboto Condensed Light</vt:lpstr>
      <vt:lpstr>Tech Startup by Slidesgo</vt:lpstr>
      <vt:lpstr>FAKE NEWS DETECTION COURSE PROJECT </vt:lpstr>
      <vt:lpstr>GROUP MEMBERS</vt:lpstr>
      <vt:lpstr>INTRODUCTION</vt:lpstr>
      <vt:lpstr>TASK/OBJECTIVE </vt:lpstr>
      <vt:lpstr>STEPS</vt:lpstr>
      <vt:lpstr>DATA SET </vt:lpstr>
      <vt:lpstr>DATA SET </vt:lpstr>
      <vt:lpstr>Final Thoughts and 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Data Science in local Railway Traffic Control</dc:title>
  <dc:creator>Administrator</dc:creator>
  <cp:lastModifiedBy>HARSHAL ABAK</cp:lastModifiedBy>
  <cp:revision>6</cp:revision>
  <dcterms:modified xsi:type="dcterms:W3CDTF">2022-06-25T13:50:16Z</dcterms:modified>
</cp:coreProperties>
</file>