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1"/>
  </p:notesMasterIdLst>
  <p:sldIdLst>
    <p:sldId id="256" r:id="rId2"/>
    <p:sldId id="259" r:id="rId3"/>
    <p:sldId id="261" r:id="rId4"/>
    <p:sldId id="263" r:id="rId5"/>
    <p:sldId id="309" r:id="rId6"/>
    <p:sldId id="310" r:id="rId7"/>
    <p:sldId id="262" r:id="rId8"/>
    <p:sldId id="264" r:id="rId9"/>
    <p:sldId id="265" r:id="rId10"/>
    <p:sldId id="280" r:id="rId11"/>
    <p:sldId id="296" r:id="rId12"/>
    <p:sldId id="297" r:id="rId13"/>
    <p:sldId id="298" r:id="rId14"/>
    <p:sldId id="299" r:id="rId15"/>
    <p:sldId id="300" r:id="rId16"/>
    <p:sldId id="301" r:id="rId17"/>
    <p:sldId id="302" r:id="rId18"/>
    <p:sldId id="306" r:id="rId19"/>
    <p:sldId id="27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8" d="100"/>
          <a:sy n="128" d="100"/>
        </p:scale>
        <p:origin x="110"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397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333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67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09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699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71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315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07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06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latin typeface="Arial Rounded MT Bold" panose="020F0704030504030204" pitchFamily="34" charset="0"/>
              </a:rPr>
              <a:t>Library Management System</a:t>
            </a:r>
            <a:endParaRPr dirty="0"/>
          </a:p>
        </p:txBody>
      </p:sp>
      <p:sp>
        <p:nvSpPr>
          <p:cNvPr id="2" name="TextBox 1">
            <a:extLst>
              <a:ext uri="{FF2B5EF4-FFF2-40B4-BE49-F238E27FC236}">
                <a16:creationId xmlns:a16="http://schemas.microsoft.com/office/drawing/2014/main" id="{7D101922-1D12-43E5-9D66-05C9589E5FC1}"/>
              </a:ext>
            </a:extLst>
          </p:cNvPr>
          <p:cNvSpPr txBox="1"/>
          <p:nvPr/>
        </p:nvSpPr>
        <p:spPr>
          <a:xfrm>
            <a:off x="7069016" y="4073769"/>
            <a:ext cx="2409092" cy="400110"/>
          </a:xfrm>
          <a:prstGeom prst="rect">
            <a:avLst/>
          </a:prstGeom>
          <a:noFill/>
        </p:spPr>
        <p:txBody>
          <a:bodyPr wrap="square" rtlCol="0">
            <a:spAutoFit/>
          </a:bodyPr>
          <a:lstStyle/>
          <a:p>
            <a:r>
              <a:rPr lang="en-US" sz="2000" dirty="0" err="1">
                <a:solidFill>
                  <a:schemeClr val="bg1">
                    <a:lumMod val="50000"/>
                    <a:lumOff val="50000"/>
                  </a:schemeClr>
                </a:solidFill>
                <a:latin typeface="Nixie One"/>
                <a:sym typeface="Nixie One"/>
              </a:rPr>
              <a:t>Harshal</a:t>
            </a:r>
            <a:r>
              <a:rPr lang="en-US" sz="2000" dirty="0">
                <a:solidFill>
                  <a:schemeClr val="bg1">
                    <a:lumMod val="50000"/>
                    <a:lumOff val="50000"/>
                  </a:schemeClr>
                </a:solidFill>
                <a:latin typeface="Nixie One"/>
                <a:sym typeface="Nixie One"/>
              </a:rPr>
              <a:t>  </a:t>
            </a:r>
            <a:r>
              <a:rPr lang="en-US" sz="2000" dirty="0" err="1">
                <a:solidFill>
                  <a:schemeClr val="bg1">
                    <a:lumMod val="50000"/>
                    <a:lumOff val="50000"/>
                  </a:schemeClr>
                </a:solidFill>
                <a:latin typeface="Nixie One"/>
                <a:sym typeface="Nixie One"/>
              </a:rPr>
              <a:t>Abak</a:t>
            </a:r>
            <a:endParaRPr lang="en-US" sz="2000" dirty="0">
              <a:solidFill>
                <a:schemeClr val="bg1">
                  <a:lumMod val="50000"/>
                  <a:lumOff val="50000"/>
                </a:schemeClr>
              </a:solidFill>
              <a:latin typeface="Nixie One"/>
              <a:sym typeface="Nixie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515618" y="402847"/>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1.  Admin login</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9" name="Content Placeholder 4">
            <a:extLst>
              <a:ext uri="{FF2B5EF4-FFF2-40B4-BE49-F238E27FC236}">
                <a16:creationId xmlns:a16="http://schemas.microsoft.com/office/drawing/2014/main" id="{E892C4E8-8B35-434D-A2ED-ABE4B5A12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541" y="1652356"/>
            <a:ext cx="4494306" cy="2878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474258" y="366988"/>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2.  Add Librarian</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58CA4607-CE32-40B1-A61C-46C5B644B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96" y="1092074"/>
            <a:ext cx="4944300" cy="3610879"/>
          </a:xfrm>
          <a:prstGeom prst="rect">
            <a:avLst/>
          </a:prstGeom>
        </p:spPr>
      </p:pic>
    </p:spTree>
    <p:extLst>
      <p:ext uri="{BB962C8B-B14F-4D97-AF65-F5344CB8AC3E}">
        <p14:creationId xmlns:p14="http://schemas.microsoft.com/office/powerpoint/2010/main" val="35568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390112" y="37894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3.  View Librarian</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4" name="Picture 3">
            <a:extLst>
              <a:ext uri="{FF2B5EF4-FFF2-40B4-BE49-F238E27FC236}">
                <a16:creationId xmlns:a16="http://schemas.microsoft.com/office/drawing/2014/main" id="{85A4ABC2-1B45-43E0-818A-BFFFF285D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65" y="1617814"/>
            <a:ext cx="6412108" cy="2936257"/>
          </a:xfrm>
          <a:prstGeom prst="rect">
            <a:avLst/>
          </a:prstGeom>
        </p:spPr>
      </p:pic>
    </p:spTree>
    <p:extLst>
      <p:ext uri="{BB962C8B-B14F-4D97-AF65-F5344CB8AC3E}">
        <p14:creationId xmlns:p14="http://schemas.microsoft.com/office/powerpoint/2010/main" val="276092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390112" y="37894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4.  Delete Librarian</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969D8C68-6CCC-437A-8245-2E3378256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1692363"/>
            <a:ext cx="6293224" cy="2736201"/>
          </a:xfrm>
          <a:prstGeom prst="rect">
            <a:avLst/>
          </a:prstGeom>
        </p:spPr>
      </p:pic>
    </p:spTree>
    <p:extLst>
      <p:ext uri="{BB962C8B-B14F-4D97-AF65-F5344CB8AC3E}">
        <p14:creationId xmlns:p14="http://schemas.microsoft.com/office/powerpoint/2010/main" val="282226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390112" y="37894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5.  View Books</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pic>
        <p:nvPicPr>
          <p:cNvPr id="4" name="Picture 3">
            <a:extLst>
              <a:ext uri="{FF2B5EF4-FFF2-40B4-BE49-F238E27FC236}">
                <a16:creationId xmlns:a16="http://schemas.microsoft.com/office/drawing/2014/main" id="{A0F9C6D0-EA1B-4C94-BFD7-16F7F7BFF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882" y="1354331"/>
            <a:ext cx="5828181" cy="2911334"/>
          </a:xfrm>
          <a:prstGeom prst="rect">
            <a:avLst/>
          </a:prstGeom>
        </p:spPr>
      </p:pic>
    </p:spTree>
    <p:extLst>
      <p:ext uri="{BB962C8B-B14F-4D97-AF65-F5344CB8AC3E}">
        <p14:creationId xmlns:p14="http://schemas.microsoft.com/office/powerpoint/2010/main" val="83471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390112" y="37894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6.  Issue Book</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pic>
        <p:nvPicPr>
          <p:cNvPr id="4" name="Picture 3">
            <a:extLst>
              <a:ext uri="{FF2B5EF4-FFF2-40B4-BE49-F238E27FC236}">
                <a16:creationId xmlns:a16="http://schemas.microsoft.com/office/drawing/2014/main" id="{0A5F5A6B-18AC-477B-80C6-7639B7DA6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646" y="1580906"/>
            <a:ext cx="4619811" cy="3119627"/>
          </a:xfrm>
          <a:prstGeom prst="rect">
            <a:avLst/>
          </a:prstGeom>
        </p:spPr>
      </p:pic>
    </p:spTree>
    <p:extLst>
      <p:ext uri="{BB962C8B-B14F-4D97-AF65-F5344CB8AC3E}">
        <p14:creationId xmlns:p14="http://schemas.microsoft.com/office/powerpoint/2010/main" val="178729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479759" y="371368"/>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7.  Return Book</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pic>
        <p:nvPicPr>
          <p:cNvPr id="4" name="Content Placeholder 4">
            <a:extLst>
              <a:ext uri="{FF2B5EF4-FFF2-40B4-BE49-F238E27FC236}">
                <a16:creationId xmlns:a16="http://schemas.microsoft.com/office/drawing/2014/main" id="{D273EA1C-A0FE-4F8E-8392-83719B408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318" y="1522169"/>
            <a:ext cx="4392705" cy="3251325"/>
          </a:xfrm>
          <a:prstGeom prst="rect">
            <a:avLst/>
          </a:prstGeom>
        </p:spPr>
      </p:pic>
    </p:spTree>
    <p:extLst>
      <p:ext uri="{BB962C8B-B14F-4D97-AF65-F5344CB8AC3E}">
        <p14:creationId xmlns:p14="http://schemas.microsoft.com/office/powerpoint/2010/main" val="387480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408042" y="647882"/>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9.  Data Base</a:t>
            </a:r>
            <a:endParaRPr sz="4400"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pic>
        <p:nvPicPr>
          <p:cNvPr id="4" name="Content Placeholder 4">
            <a:extLst>
              <a:ext uri="{FF2B5EF4-FFF2-40B4-BE49-F238E27FC236}">
                <a16:creationId xmlns:a16="http://schemas.microsoft.com/office/drawing/2014/main" id="{FC1E9D32-4655-4832-AACD-B508ED752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871" y="1795428"/>
            <a:ext cx="6406775" cy="1909983"/>
          </a:xfrm>
          <a:prstGeom prst="rect">
            <a:avLst/>
          </a:prstGeom>
          <a:noFill/>
          <a:ln>
            <a:noFill/>
          </a:ln>
        </p:spPr>
      </p:pic>
    </p:spTree>
    <p:extLst>
      <p:ext uri="{BB962C8B-B14F-4D97-AF65-F5344CB8AC3E}">
        <p14:creationId xmlns:p14="http://schemas.microsoft.com/office/powerpoint/2010/main" val="370452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562147" y="78377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Conclusion</a:t>
            </a:r>
            <a:endParaRPr lang="en-US"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DFBAFE6B-AC76-40A8-82C7-8A65133ABA51}"/>
              </a:ext>
            </a:extLst>
          </p:cNvPr>
          <p:cNvSpPr txBox="1"/>
          <p:nvPr/>
        </p:nvSpPr>
        <p:spPr>
          <a:xfrm>
            <a:off x="1464235" y="1751106"/>
            <a:ext cx="6042212" cy="3385542"/>
          </a:xfrm>
          <a:prstGeom prst="rect">
            <a:avLst/>
          </a:prstGeom>
          <a:noFill/>
        </p:spPr>
        <p:txBody>
          <a:bodyPr wrap="square" rtlCol="0">
            <a:spAutoFit/>
          </a:bodyPr>
          <a:lstStyle/>
          <a:p>
            <a:r>
              <a:rPr lang="en-US" sz="2000" dirty="0">
                <a:solidFill>
                  <a:srgbClr val="C6DAEC"/>
                </a:solidFill>
                <a:latin typeface="Muli"/>
                <a:sym typeface="Muli"/>
              </a:rPr>
              <a:t>We are able to manage the data that the user is adding, with the SQL Data Base.</a:t>
            </a:r>
          </a:p>
          <a:p>
            <a:endParaRPr lang="en-US" sz="2000" dirty="0">
              <a:solidFill>
                <a:srgbClr val="C6DAEC"/>
              </a:solidFill>
              <a:latin typeface="Muli"/>
              <a:sym typeface="Muli"/>
            </a:endParaRPr>
          </a:p>
          <a:p>
            <a:r>
              <a:rPr lang="en-US" sz="2000" dirty="0">
                <a:solidFill>
                  <a:srgbClr val="C6DAEC"/>
                </a:solidFill>
                <a:latin typeface="Muli"/>
                <a:sym typeface="Muli"/>
              </a:rPr>
              <a:t>We can view, edit, update, delete the data.</a:t>
            </a:r>
          </a:p>
          <a:p>
            <a:r>
              <a:rPr lang="en-US" sz="2000" dirty="0">
                <a:solidFill>
                  <a:srgbClr val="C6DAEC"/>
                </a:solidFill>
                <a:latin typeface="Muli"/>
                <a:sym typeface="Muli"/>
              </a:rPr>
              <a:t>The tables help us to keep the data segregated and better for viewing.</a:t>
            </a:r>
          </a:p>
          <a:p>
            <a:endParaRPr lang="en-US" sz="2000" dirty="0">
              <a:solidFill>
                <a:srgbClr val="C6DAEC"/>
              </a:solidFill>
              <a:latin typeface="Muli"/>
              <a:sym typeface="Muli"/>
            </a:endParaRPr>
          </a:p>
          <a:p>
            <a:r>
              <a:rPr lang="en-US" sz="2000" dirty="0">
                <a:solidFill>
                  <a:srgbClr val="C6DAEC"/>
                </a:solidFill>
                <a:latin typeface="Muli"/>
                <a:sym typeface="Muli"/>
              </a:rPr>
              <a:t>This system can be accessed by the admin with the credentials and they can keep a record of the entities required in a library.</a:t>
            </a:r>
            <a:endParaRPr lang="en-IN" sz="2000" dirty="0">
              <a:solidFill>
                <a:srgbClr val="C6DAEC"/>
              </a:solidFill>
              <a:latin typeface="Muli"/>
              <a:sym typeface="Muli"/>
            </a:endParaRPr>
          </a:p>
          <a:p>
            <a:endParaRPr lang="en-IN" dirty="0"/>
          </a:p>
        </p:txBody>
      </p:sp>
    </p:spTree>
    <p:extLst>
      <p:ext uri="{BB962C8B-B14F-4D97-AF65-F5344CB8AC3E}">
        <p14:creationId xmlns:p14="http://schemas.microsoft.com/office/powerpoint/2010/main" val="668602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403787" y="12404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t>Thanks!</a:t>
            </a:r>
            <a:endParaRPr sz="8800" dirty="0"/>
          </a:p>
        </p:txBody>
      </p:sp>
      <p:sp>
        <p:nvSpPr>
          <p:cNvPr id="593" name="Google Shape;593;p34"/>
          <p:cNvSpPr txBox="1">
            <a:spLocks noGrp="1"/>
          </p:cNvSpPr>
          <p:nvPr>
            <p:ph type="body" idx="4294967295"/>
          </p:nvPr>
        </p:nvSpPr>
        <p:spPr>
          <a:xfrm>
            <a:off x="3671851"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3256990" y="749682"/>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Contents</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grpSp>
        <p:nvGrpSpPr>
          <p:cNvPr id="5" name="Google Shape;385;p17">
            <a:extLst>
              <a:ext uri="{FF2B5EF4-FFF2-40B4-BE49-F238E27FC236}">
                <a16:creationId xmlns:a16="http://schemas.microsoft.com/office/drawing/2014/main" id="{7AA167A2-14D5-4856-8EC8-22FD224D18D1}"/>
              </a:ext>
            </a:extLst>
          </p:cNvPr>
          <p:cNvGrpSpPr/>
          <p:nvPr/>
        </p:nvGrpSpPr>
        <p:grpSpPr>
          <a:xfrm rot="-731900">
            <a:off x="1098793" y="2217959"/>
            <a:ext cx="688564" cy="688681"/>
            <a:chOff x="570875" y="4322250"/>
            <a:chExt cx="443300" cy="443325"/>
          </a:xfrm>
        </p:grpSpPr>
        <p:sp>
          <p:nvSpPr>
            <p:cNvPr id="6" name="Google Shape;386;p17">
              <a:extLst>
                <a:ext uri="{FF2B5EF4-FFF2-40B4-BE49-F238E27FC236}">
                  <a16:creationId xmlns:a16="http://schemas.microsoft.com/office/drawing/2014/main" id="{29CF12AC-91C2-41EE-958C-394F842A3362}"/>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7;p17">
              <a:extLst>
                <a:ext uri="{FF2B5EF4-FFF2-40B4-BE49-F238E27FC236}">
                  <a16:creationId xmlns:a16="http://schemas.microsoft.com/office/drawing/2014/main" id="{58C53BE8-2172-47D2-8EA7-C16804983502}"/>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8;p17">
              <a:extLst>
                <a:ext uri="{FF2B5EF4-FFF2-40B4-BE49-F238E27FC236}">
                  <a16:creationId xmlns:a16="http://schemas.microsoft.com/office/drawing/2014/main" id="{592DF8DA-C1AA-4AF1-8006-7F70618005CC}"/>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9;p17">
              <a:extLst>
                <a:ext uri="{FF2B5EF4-FFF2-40B4-BE49-F238E27FC236}">
                  <a16:creationId xmlns:a16="http://schemas.microsoft.com/office/drawing/2014/main" id="{F4B7025B-5531-4389-BE51-6E96A43B5BDE}"/>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07;p19">
            <a:extLst>
              <a:ext uri="{FF2B5EF4-FFF2-40B4-BE49-F238E27FC236}">
                <a16:creationId xmlns:a16="http://schemas.microsoft.com/office/drawing/2014/main" id="{742B27F8-8AD4-4FEF-82FD-9149B8EB501B}"/>
              </a:ext>
            </a:extLst>
          </p:cNvPr>
          <p:cNvSpPr txBox="1">
            <a:spLocks/>
          </p:cNvSpPr>
          <p:nvPr/>
        </p:nvSpPr>
        <p:spPr>
          <a:xfrm>
            <a:off x="3316944" y="2152987"/>
            <a:ext cx="3155574" cy="254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indent="-457200">
              <a:buFont typeface="+mj-lt"/>
              <a:buAutoNum type="arabicPeriod"/>
            </a:pPr>
            <a:r>
              <a:rPr lang="en-US" sz="1800" dirty="0"/>
              <a:t>Introduction</a:t>
            </a:r>
          </a:p>
          <a:p>
            <a:pPr indent="-457200">
              <a:buFont typeface="+mj-lt"/>
              <a:buAutoNum type="arabicPeriod"/>
            </a:pPr>
            <a:r>
              <a:rPr lang="en-US" sz="1800" dirty="0"/>
              <a:t>Problem Statement</a:t>
            </a:r>
          </a:p>
          <a:p>
            <a:pPr indent="-457200">
              <a:buFont typeface="+mj-lt"/>
              <a:buAutoNum type="arabicPeriod"/>
            </a:pPr>
            <a:r>
              <a:rPr lang="en-US" sz="1800" dirty="0"/>
              <a:t>Literature Review</a:t>
            </a:r>
          </a:p>
          <a:p>
            <a:pPr indent="-457200">
              <a:buFont typeface="+mj-lt"/>
              <a:buAutoNum type="arabicPeriod"/>
            </a:pPr>
            <a:r>
              <a:rPr lang="en-US" sz="1800" dirty="0"/>
              <a:t>Data Base</a:t>
            </a:r>
          </a:p>
          <a:p>
            <a:pPr indent="-457200">
              <a:buFont typeface="+mj-lt"/>
              <a:buAutoNum type="arabicPeriod"/>
            </a:pPr>
            <a:r>
              <a:rPr lang="en-US" sz="1800" dirty="0"/>
              <a:t>Source Code</a:t>
            </a:r>
          </a:p>
          <a:p>
            <a:pPr indent="-457200">
              <a:buFont typeface="+mj-lt"/>
              <a:buAutoNum type="arabicPeriod"/>
            </a:pPr>
            <a:r>
              <a:rPr lang="en-US" sz="1800" dirty="0"/>
              <a:t>Output…</a:t>
            </a:r>
          </a:p>
          <a:p>
            <a:pPr indent="-457200">
              <a:buFont typeface="+mj-lt"/>
              <a:buAutoNum type="arabicPeriod"/>
            </a:pPr>
            <a:r>
              <a:rPr lang="en-US" sz="1800" dirty="0"/>
              <a:t>Conclusion</a:t>
            </a:r>
          </a:p>
          <a:p>
            <a:pPr indent="-457200">
              <a:buFont typeface="+mj-lt"/>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461830" y="58214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Introduction</a:t>
            </a:r>
            <a:endParaRPr sz="4400" dirty="0"/>
          </a:p>
        </p:txBody>
      </p:sp>
      <p:sp>
        <p:nvSpPr>
          <p:cNvPr id="373" name="Google Shape;373;p16"/>
          <p:cNvSpPr txBox="1">
            <a:spLocks noGrp="1"/>
          </p:cNvSpPr>
          <p:nvPr>
            <p:ph type="body" idx="1"/>
          </p:nvPr>
        </p:nvSpPr>
        <p:spPr>
          <a:xfrm>
            <a:off x="908425" y="1490136"/>
            <a:ext cx="6430682" cy="3358093"/>
          </a:xfrm>
          <a:prstGeom prst="rect">
            <a:avLst/>
          </a:prstGeom>
        </p:spPr>
        <p:txBody>
          <a:bodyPr spcFirstLastPara="1" wrap="square" lIns="91425" tIns="91425" rIns="91425" bIns="91425" anchor="t" anchorCtr="0">
            <a:noAutofit/>
          </a:bodyPr>
          <a:lstStyle/>
          <a:p>
            <a:r>
              <a:rPr lang="en-US" i="0" dirty="0">
                <a:effectLst/>
                <a:latin typeface="arial" panose="020B0604020202020204" pitchFamily="34" charset="0"/>
              </a:rPr>
              <a:t>The project “Library Management System” is developed in JAVA, which mainly focuses on basic operations in a library like adding new books, and updating new information, searching books and members and return books.</a:t>
            </a:r>
          </a:p>
          <a:p>
            <a:endParaRPr lang="en-US" i="0" dirty="0">
              <a:effectLst/>
              <a:latin typeface="arial" panose="020B0604020202020204" pitchFamily="34" charset="0"/>
            </a:endParaRPr>
          </a:p>
          <a:p>
            <a:r>
              <a:rPr lang="en-US" i="0" dirty="0">
                <a:effectLst/>
                <a:latin typeface="arial" panose="020B0604020202020204" pitchFamily="34" charset="0"/>
              </a:rPr>
              <a:t>The main objective of the Library Management System is to manage the details of Address, Member, Issues, Books, Student. </a:t>
            </a:r>
          </a:p>
          <a:p>
            <a:endParaRPr lang="en-US" i="0" dirty="0">
              <a:effectLst/>
              <a:latin typeface="arial" panose="020B0604020202020204" pitchFamily="34" charset="0"/>
            </a:endParaRPr>
          </a:p>
          <a:p>
            <a:r>
              <a:rPr lang="en-US" i="0" dirty="0">
                <a:effectLst/>
                <a:latin typeface="arial" panose="020B0604020202020204" pitchFamily="34" charset="0"/>
              </a:rPr>
              <a:t>It manages all the information about Address, Librarian, Student, Address.</a:t>
            </a:r>
          </a:p>
          <a:p>
            <a:endParaRPr lang="en-US" i="0" dirty="0">
              <a:effectLst/>
              <a:latin typeface="arial" panose="020B0604020202020204" pitchFamily="34" charset="0"/>
            </a:endParaRPr>
          </a:p>
          <a:p>
            <a:r>
              <a:rPr lang="en-US" i="0" dirty="0">
                <a:effectLst/>
                <a:latin typeface="arial" panose="020B0604020202020204" pitchFamily="34" charset="0"/>
              </a:rPr>
              <a:t>The project is totally built at administrative end and thus only the administrator is guaranteed the access.</a:t>
            </a:r>
            <a:endParaRPr lang="en-IN"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1891316" y="1804894"/>
            <a:ext cx="5137014" cy="3087985"/>
          </a:xfrm>
          <a:prstGeom prst="rect">
            <a:avLst/>
          </a:prstGeom>
        </p:spPr>
        <p:txBody>
          <a:bodyPr spcFirstLastPara="1" wrap="square" lIns="91425" tIns="91425" rIns="91425" bIns="91425" anchor="t" anchorCtr="0">
            <a:noAutofit/>
          </a:bodyPr>
          <a:lstStyle/>
          <a:p>
            <a:r>
              <a:rPr lang="en-US" sz="1800" dirty="0"/>
              <a:t>To create a GUI project to replicate a Library Management System.</a:t>
            </a:r>
          </a:p>
          <a:p>
            <a:endParaRPr lang="en-US" sz="1800" dirty="0"/>
          </a:p>
          <a:p>
            <a:r>
              <a:rPr lang="en-US" sz="1800" dirty="0"/>
              <a:t>To help the administrator manage the records of the members and the books.</a:t>
            </a:r>
            <a:endParaRPr lang="en-IN" sz="1800" dirty="0"/>
          </a:p>
        </p:txBody>
      </p:sp>
      <p:sp>
        <p:nvSpPr>
          <p:cNvPr id="399" name="Google Shape;399;p18"/>
          <p:cNvSpPr txBox="1">
            <a:spLocks noGrp="1"/>
          </p:cNvSpPr>
          <p:nvPr>
            <p:ph type="title"/>
          </p:nvPr>
        </p:nvSpPr>
        <p:spPr>
          <a:xfrm>
            <a:off x="1891315" y="988541"/>
            <a:ext cx="536137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Problem Statement</a:t>
            </a:r>
            <a:endParaRPr sz="4800" dirty="0"/>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390112" y="671549"/>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Limitations in Existing System</a:t>
            </a:r>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980959A3-6B1F-40E0-AA0F-B6BA00E07511}"/>
              </a:ext>
            </a:extLst>
          </p:cNvPr>
          <p:cNvSpPr txBox="1"/>
          <p:nvPr/>
        </p:nvSpPr>
        <p:spPr>
          <a:xfrm>
            <a:off x="1117601" y="1679388"/>
            <a:ext cx="6323106" cy="2554545"/>
          </a:xfrm>
          <a:prstGeom prst="rect">
            <a:avLst/>
          </a:prstGeom>
          <a:noFill/>
        </p:spPr>
        <p:txBody>
          <a:bodyPr wrap="square" rtlCol="0">
            <a:spAutoFit/>
          </a:bodyPr>
          <a:lstStyle/>
          <a:p>
            <a:pPr algn="just"/>
            <a:r>
              <a:rPr lang="en-IN" sz="1600" dirty="0">
                <a:solidFill>
                  <a:schemeClr val="tx1"/>
                </a:solidFill>
              </a:rPr>
              <a:t>By reading/referring to the existing papers I came to the conclusion that now almost everything that was a limitation earlier was now conquered and solved. Even the method to read books online facility is given by some libraries. So, after reading several papers I decided to shift my focus to a small area where they use traditional pen and paper to store and manage libraries (like in society libraries or in classes or in small schools) where the number of books is less. My Library Management System is a simple GUI-based model which stores the database in SQL and will be user-friendly thus, eliminating the need for pen and paper.</a:t>
            </a:r>
          </a:p>
        </p:txBody>
      </p:sp>
    </p:spTree>
    <p:extLst>
      <p:ext uri="{BB962C8B-B14F-4D97-AF65-F5344CB8AC3E}">
        <p14:creationId xmlns:p14="http://schemas.microsoft.com/office/powerpoint/2010/main" val="155231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2384135" y="396870"/>
            <a:ext cx="661643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a:t>
            </a:r>
            <a:r>
              <a:rPr lang="en-US" sz="4000" dirty="0"/>
              <a:t>oftware Requirements</a:t>
            </a:r>
            <a:endParaRPr lang="en-US"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D84D8579-39C5-8F52-0D32-0678B67B8EF1}"/>
              </a:ext>
            </a:extLst>
          </p:cNvPr>
          <p:cNvSpPr txBox="1"/>
          <p:nvPr/>
        </p:nvSpPr>
        <p:spPr>
          <a:xfrm>
            <a:off x="1093696" y="1667435"/>
            <a:ext cx="6323106" cy="1815882"/>
          </a:xfrm>
          <a:prstGeom prst="rect">
            <a:avLst/>
          </a:prstGeom>
          <a:noFill/>
        </p:spPr>
        <p:txBody>
          <a:bodyPr wrap="square" rtlCol="0">
            <a:spAutoFit/>
          </a:bodyPr>
          <a:lstStyle/>
          <a:p>
            <a:pPr marL="285750" indent="-285750" algn="just">
              <a:buClr>
                <a:schemeClr val="accent1"/>
              </a:buClr>
              <a:buFont typeface="Arial" panose="020B0604020202020204" pitchFamily="34" charset="0"/>
              <a:buChar char="•"/>
            </a:pPr>
            <a:r>
              <a:rPr lang="en-IN" sz="1600" dirty="0">
                <a:solidFill>
                  <a:schemeClr val="tx1"/>
                </a:solidFill>
              </a:rPr>
              <a:t>JAVA IDE (Eclipse)</a:t>
            </a:r>
          </a:p>
          <a:p>
            <a:pPr marL="285750" indent="-285750" algn="just">
              <a:buClr>
                <a:schemeClr val="accent1"/>
              </a:buClr>
              <a:buFont typeface="Arial" panose="020B0604020202020204" pitchFamily="34" charset="0"/>
              <a:buChar char="•"/>
            </a:pPr>
            <a:endParaRPr lang="en-IN" sz="1600" dirty="0">
              <a:solidFill>
                <a:schemeClr val="tx1"/>
              </a:solidFill>
            </a:endParaRPr>
          </a:p>
          <a:p>
            <a:pPr marL="285750" indent="-285750" algn="just">
              <a:buClr>
                <a:schemeClr val="accent1"/>
              </a:buClr>
              <a:buFont typeface="Arial" panose="020B0604020202020204" pitchFamily="34" charset="0"/>
              <a:buChar char="•"/>
            </a:pPr>
            <a:r>
              <a:rPr lang="en-IN" sz="1600" dirty="0">
                <a:solidFill>
                  <a:schemeClr val="accent3">
                    <a:lumMod val="60000"/>
                    <a:lumOff val="40000"/>
                  </a:schemeClr>
                </a:solidFill>
              </a:rPr>
              <a:t>MySQL</a:t>
            </a:r>
          </a:p>
          <a:p>
            <a:pPr marL="285750" indent="-285750" algn="just">
              <a:buClr>
                <a:schemeClr val="accent1"/>
              </a:buClr>
              <a:buFont typeface="Arial" panose="020B0604020202020204" pitchFamily="34" charset="0"/>
              <a:buChar char="•"/>
            </a:pPr>
            <a:endParaRPr lang="en-IN" sz="1600" dirty="0">
              <a:solidFill>
                <a:schemeClr val="tx1"/>
              </a:solidFill>
            </a:endParaRPr>
          </a:p>
          <a:p>
            <a:pPr marL="285750" indent="-285750" algn="just">
              <a:buClr>
                <a:schemeClr val="accent1"/>
              </a:buClr>
              <a:buFont typeface="Arial" panose="020B0604020202020204" pitchFamily="34" charset="0"/>
              <a:buChar char="•"/>
            </a:pPr>
            <a:r>
              <a:rPr lang="en-IN" sz="1600" dirty="0" err="1">
                <a:solidFill>
                  <a:schemeClr val="tx1"/>
                </a:solidFill>
              </a:rPr>
              <a:t>Xampp</a:t>
            </a:r>
            <a:endParaRPr lang="en-IN" sz="1600" dirty="0">
              <a:solidFill>
                <a:schemeClr val="tx1"/>
              </a:solidFill>
            </a:endParaRPr>
          </a:p>
          <a:p>
            <a:pPr marL="285750" indent="-285750" algn="just">
              <a:buClr>
                <a:schemeClr val="accent1"/>
              </a:buClr>
              <a:buFont typeface="Arial" panose="020B0604020202020204" pitchFamily="34" charset="0"/>
              <a:buChar char="•"/>
            </a:pPr>
            <a:endParaRPr lang="en-IN" sz="1600" dirty="0">
              <a:solidFill>
                <a:schemeClr val="tx1"/>
              </a:solidFill>
            </a:endParaRPr>
          </a:p>
          <a:p>
            <a:pPr marL="285750" indent="-285750" algn="just">
              <a:buClr>
                <a:schemeClr val="accent1"/>
              </a:buClr>
              <a:buFont typeface="Arial" panose="020B0604020202020204" pitchFamily="34" charset="0"/>
              <a:buChar char="•"/>
            </a:pPr>
            <a:r>
              <a:rPr lang="en-IN" sz="1600" dirty="0">
                <a:solidFill>
                  <a:schemeClr val="accent3">
                    <a:lumMod val="60000"/>
                    <a:lumOff val="40000"/>
                  </a:schemeClr>
                </a:solidFill>
              </a:rPr>
              <a:t>JAVA Swing</a:t>
            </a:r>
          </a:p>
        </p:txBody>
      </p:sp>
    </p:spTree>
    <p:extLst>
      <p:ext uri="{BB962C8B-B14F-4D97-AF65-F5344CB8AC3E}">
        <p14:creationId xmlns:p14="http://schemas.microsoft.com/office/powerpoint/2010/main" val="213447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905026" y="129562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dirty="0"/>
              <a:t>Data Base</a:t>
            </a:r>
            <a:endParaRPr sz="6000" dirty="0"/>
          </a:p>
        </p:txBody>
      </p:sp>
      <p:sp>
        <p:nvSpPr>
          <p:cNvPr id="381" name="Google Shape;381;p17"/>
          <p:cNvSpPr txBox="1">
            <a:spLocks noGrp="1"/>
          </p:cNvSpPr>
          <p:nvPr>
            <p:ph type="subTitle" idx="4294967295"/>
          </p:nvPr>
        </p:nvSpPr>
        <p:spPr>
          <a:xfrm>
            <a:off x="3340099" y="2363647"/>
            <a:ext cx="5236136" cy="2483713"/>
          </a:xfrm>
          <a:prstGeom prst="rect">
            <a:avLst/>
          </a:prstGeom>
        </p:spPr>
        <p:txBody>
          <a:bodyPr spcFirstLastPara="1" wrap="square" lIns="91425" tIns="91425" rIns="91425" bIns="91425" anchor="t" anchorCtr="0">
            <a:noAutofit/>
          </a:bodyPr>
          <a:lstStyle/>
          <a:p>
            <a:r>
              <a:rPr lang="en-US" sz="2400" dirty="0"/>
              <a:t>The project contains Test Data Base which contains three SQL Tables</a:t>
            </a:r>
          </a:p>
          <a:p>
            <a:endParaRPr lang="en-US" sz="2400" dirty="0"/>
          </a:p>
          <a:p>
            <a:pPr marL="457200" indent="-457200">
              <a:buFont typeface="+mj-lt"/>
              <a:buAutoNum type="arabicPeriod"/>
            </a:pPr>
            <a:r>
              <a:rPr lang="en-US" sz="2400" dirty="0"/>
              <a:t>Issue Books</a:t>
            </a:r>
          </a:p>
          <a:p>
            <a:pPr marL="457200" indent="-457200">
              <a:buFont typeface="+mj-lt"/>
              <a:buAutoNum type="arabicPeriod"/>
            </a:pPr>
            <a:r>
              <a:rPr lang="en-US" sz="2400" dirty="0"/>
              <a:t>Librarian</a:t>
            </a:r>
          </a:p>
          <a:p>
            <a:pPr marL="457200" indent="-457200">
              <a:buFont typeface="+mj-lt"/>
              <a:buAutoNum type="arabicPeriod"/>
            </a:pPr>
            <a:r>
              <a:rPr lang="en-US" sz="2400" dirty="0"/>
              <a:t>Books Data Base</a:t>
            </a:r>
            <a:endParaRPr lang="en-IN" sz="2400" dirty="0"/>
          </a:p>
          <a:p>
            <a:pPr marL="457200" indent="-457200">
              <a:buFont typeface="+mj-lt"/>
              <a:buAutoNum type="arabicPeriod"/>
            </a:pPr>
            <a:endParaRPr lang="en-IN" sz="2000" dirty="0"/>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357720" y="217700"/>
            <a:ext cx="5471455" cy="20080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600" dirty="0"/>
              <a:t>Source Code</a:t>
            </a:r>
            <a:br>
              <a:rPr lang="en-US" sz="4000" dirty="0"/>
            </a:br>
            <a:r>
              <a:rPr lang="en-US" sz="1800" dirty="0">
                <a:solidFill>
                  <a:schemeClr val="accent4">
                    <a:lumMod val="40000"/>
                    <a:lumOff val="60000"/>
                  </a:schemeClr>
                </a:solidFill>
              </a:rPr>
              <a:t>This project Library contains the following files: </a:t>
            </a:r>
            <a:br>
              <a:rPr lang="en-US" sz="4000" dirty="0"/>
            </a:br>
            <a:endParaRPr dirty="0"/>
          </a:p>
        </p:txBody>
      </p:sp>
      <p:sp>
        <p:nvSpPr>
          <p:cNvPr id="407" name="Google Shape;407;p19"/>
          <p:cNvSpPr txBox="1">
            <a:spLocks noGrp="1"/>
          </p:cNvSpPr>
          <p:nvPr>
            <p:ph type="body" idx="1"/>
          </p:nvPr>
        </p:nvSpPr>
        <p:spPr>
          <a:xfrm>
            <a:off x="1314826" y="1976764"/>
            <a:ext cx="2402542" cy="2544900"/>
          </a:xfrm>
          <a:prstGeom prst="rect">
            <a:avLst/>
          </a:prstGeom>
        </p:spPr>
        <p:txBody>
          <a:bodyPr spcFirstLastPara="1" wrap="square" lIns="91425" tIns="91425" rIns="91425" bIns="91425" anchor="t" anchorCtr="0">
            <a:noAutofit/>
          </a:bodyPr>
          <a:lstStyle/>
          <a:p>
            <a:pPr marL="457200" indent="-457200">
              <a:buFont typeface="+mj-lt"/>
              <a:buAutoNum type="arabicPeriod"/>
            </a:pPr>
            <a:r>
              <a:rPr lang="en-US" sz="1800" dirty="0"/>
              <a:t>Admin Login</a:t>
            </a:r>
          </a:p>
          <a:p>
            <a:pPr marL="457200" indent="-457200">
              <a:buFont typeface="+mj-lt"/>
              <a:buAutoNum type="arabicPeriod"/>
            </a:pPr>
            <a:r>
              <a:rPr lang="en-US" sz="1800" dirty="0"/>
              <a:t>Admin Success</a:t>
            </a:r>
          </a:p>
          <a:p>
            <a:pPr marL="457200" indent="-457200">
              <a:buFont typeface="+mj-lt"/>
              <a:buAutoNum type="arabicPeriod"/>
            </a:pPr>
            <a:r>
              <a:rPr lang="en-US" sz="1800" dirty="0"/>
              <a:t>Book DAO</a:t>
            </a:r>
          </a:p>
          <a:p>
            <a:pPr marL="457200" indent="-457200">
              <a:buFont typeface="+mj-lt"/>
              <a:buAutoNum type="arabicPeriod"/>
            </a:pPr>
            <a:r>
              <a:rPr lang="en-US" sz="1800" dirty="0"/>
              <a:t>Books Form</a:t>
            </a:r>
          </a:p>
          <a:p>
            <a:pPr marL="457200" indent="-457200">
              <a:buFont typeface="+mj-lt"/>
              <a:buAutoNum type="arabicPeriod"/>
            </a:pPr>
            <a:r>
              <a:rPr lang="en-US" sz="1800" dirty="0"/>
              <a:t>DB</a:t>
            </a:r>
          </a:p>
          <a:p>
            <a:pPr marL="457200" indent="-457200">
              <a:buFont typeface="+mj-lt"/>
              <a:buAutoNum type="arabicPeriod"/>
            </a:pPr>
            <a:r>
              <a:rPr lang="en-US" sz="1800" dirty="0"/>
              <a:t>Delete Librarian</a:t>
            </a:r>
          </a:p>
          <a:p>
            <a:pPr marL="457200" indent="-457200">
              <a:buFont typeface="+mj-lt"/>
              <a:buAutoNum type="arabicPeriod"/>
            </a:pPr>
            <a:r>
              <a:rPr lang="en-US" sz="1800" dirty="0"/>
              <a:t>Issued Book DAO</a:t>
            </a:r>
          </a:p>
          <a:p>
            <a:pPr marL="457200" indent="-457200">
              <a:buFont typeface="+mj-lt"/>
              <a:buAutoNum type="arabicPeriod"/>
            </a:pPr>
            <a:r>
              <a:rPr lang="en-US" sz="1800" dirty="0"/>
              <a:t>Librarian Form</a:t>
            </a:r>
          </a:p>
          <a:p>
            <a:pPr marL="457200" indent="-457200">
              <a:buFont typeface="+mj-lt"/>
              <a:buAutoNum type="arabicPeriod"/>
            </a:pPr>
            <a:endParaRPr lang="en-US" dirty="0"/>
          </a:p>
        </p:txBody>
      </p:sp>
      <p:sp>
        <p:nvSpPr>
          <p:cNvPr id="11" name="Google Shape;407;p19">
            <a:extLst>
              <a:ext uri="{FF2B5EF4-FFF2-40B4-BE49-F238E27FC236}">
                <a16:creationId xmlns:a16="http://schemas.microsoft.com/office/drawing/2014/main" id="{B6B61CB0-2BC0-443B-95D3-BB72E5749FCD}"/>
              </a:ext>
            </a:extLst>
          </p:cNvPr>
          <p:cNvSpPr txBox="1">
            <a:spLocks/>
          </p:cNvSpPr>
          <p:nvPr/>
        </p:nvSpPr>
        <p:spPr>
          <a:xfrm>
            <a:off x="5426633" y="1980476"/>
            <a:ext cx="2402542" cy="254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indent="-457200">
              <a:buFont typeface="+mj-lt"/>
              <a:buAutoNum type="arabicPeriod" startAt="9"/>
            </a:pPr>
            <a:r>
              <a:rPr lang="en-US" sz="1800" dirty="0"/>
              <a:t>Librarian Login</a:t>
            </a:r>
          </a:p>
          <a:p>
            <a:pPr indent="-457200">
              <a:buFont typeface="+mj-lt"/>
              <a:buAutoNum type="arabicPeriod" startAt="9"/>
            </a:pPr>
            <a:r>
              <a:rPr lang="en-US" sz="1800" dirty="0"/>
              <a:t>Librarian Success</a:t>
            </a:r>
          </a:p>
          <a:p>
            <a:pPr indent="-457200">
              <a:buFont typeface="+mj-lt"/>
              <a:buAutoNum type="arabicPeriod" startAt="9"/>
            </a:pPr>
            <a:r>
              <a:rPr lang="en-US" sz="1800" dirty="0"/>
              <a:t>Library</a:t>
            </a:r>
          </a:p>
          <a:p>
            <a:pPr indent="-457200">
              <a:buFont typeface="+mj-lt"/>
              <a:buAutoNum type="arabicPeriod" startAt="9"/>
            </a:pPr>
            <a:r>
              <a:rPr lang="en-US" sz="1800" dirty="0"/>
              <a:t>Return Book</a:t>
            </a:r>
          </a:p>
          <a:p>
            <a:pPr indent="-457200">
              <a:buFont typeface="+mj-lt"/>
              <a:buAutoNum type="arabicPeriod" startAt="9"/>
            </a:pPr>
            <a:r>
              <a:rPr lang="en-US" sz="1800" dirty="0"/>
              <a:t>Return Book DAO</a:t>
            </a:r>
          </a:p>
          <a:p>
            <a:pPr indent="-457200">
              <a:buFont typeface="+mj-lt"/>
              <a:buAutoNum type="arabicPeriod" startAt="9"/>
            </a:pPr>
            <a:r>
              <a:rPr lang="en-US" sz="1800" dirty="0"/>
              <a:t>View Books</a:t>
            </a:r>
          </a:p>
          <a:p>
            <a:pPr indent="-457200">
              <a:buFont typeface="+mj-lt"/>
              <a:buAutoNum type="arabicPeriod" startAt="9"/>
            </a:pPr>
            <a:r>
              <a:rPr lang="en-US" sz="1800" dirty="0"/>
              <a:t>View Issued Books</a:t>
            </a:r>
          </a:p>
          <a:p>
            <a:pPr indent="-457200">
              <a:buFont typeface="+mj-lt"/>
              <a:buAutoNum type="arabicPeriod" startAt="9"/>
            </a:pPr>
            <a:r>
              <a:rPr lang="en-US" sz="1800" dirty="0"/>
              <a:t>View Librarian</a:t>
            </a:r>
          </a:p>
          <a:p>
            <a:pPr indent="-457200">
              <a:buFont typeface="+mj-lt"/>
              <a:buAutoNum type="arabicPeriod" startAt="9"/>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4399990" y="563278"/>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t>Output</a:t>
            </a:r>
            <a:endParaRPr sz="3000" dirty="0"/>
          </a:p>
        </p:txBody>
      </p:sp>
      <p:sp>
        <p:nvSpPr>
          <p:cNvPr id="416" name="Google Shape;416;p20"/>
          <p:cNvSpPr txBox="1">
            <a:spLocks noGrp="1"/>
          </p:cNvSpPr>
          <p:nvPr>
            <p:ph type="body" idx="4294967295"/>
          </p:nvPr>
        </p:nvSpPr>
        <p:spPr>
          <a:xfrm>
            <a:off x="3933825" y="1743450"/>
            <a:ext cx="3753000" cy="1219200"/>
          </a:xfrm>
          <a:prstGeom prst="rect">
            <a:avLst/>
          </a:prstGeom>
        </p:spPr>
        <p:txBody>
          <a:bodyPr spcFirstLastPara="1" wrap="square" lIns="91425" tIns="91425" rIns="91425" bIns="91425" anchor="t" anchorCtr="0">
            <a:noAutofit/>
          </a:bodyPr>
          <a:lstStyle/>
          <a:p>
            <a:pPr marL="139700" indent="0">
              <a:buNone/>
            </a:pPr>
            <a:r>
              <a:rPr lang="en-US" sz="1600" dirty="0"/>
              <a:t>These are the different interfaces of the project -</a:t>
            </a:r>
            <a:endParaRPr lang="en-IN" sz="1600" dirty="0"/>
          </a:p>
        </p:txBody>
      </p:sp>
      <p:pic>
        <p:nvPicPr>
          <p:cNvPr id="417" name="Google Shape;417;p20"/>
          <p:cNvPicPr preferRelativeResize="0"/>
          <p:nvPr/>
        </p:nvPicPr>
        <p:blipFill rotWithShape="1">
          <a:blip r:embed="rId3">
            <a:alphaModFix/>
          </a:blip>
          <a:srcRect t="1329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475</Words>
  <Application>Microsoft Office PowerPoint</Application>
  <PresentationFormat>On-screen Show (16:9)</PresentationFormat>
  <Paragraphs>90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Arial Rounded MT Bold</vt:lpstr>
      <vt:lpstr>Helvetica Neue</vt:lpstr>
      <vt:lpstr>Muli</vt:lpstr>
      <vt:lpstr>Nixie One</vt:lpstr>
      <vt:lpstr>Imogen template</vt:lpstr>
      <vt:lpstr>Library Management System</vt:lpstr>
      <vt:lpstr>Contents</vt:lpstr>
      <vt:lpstr>Introduction</vt:lpstr>
      <vt:lpstr>Problem Statement</vt:lpstr>
      <vt:lpstr>Limitations in Existing System</vt:lpstr>
      <vt:lpstr>Software Requirements</vt:lpstr>
      <vt:lpstr>Data Base</vt:lpstr>
      <vt:lpstr>Source Code This project Library contains the following files:  </vt:lpstr>
      <vt:lpstr>Output</vt:lpstr>
      <vt:lpstr>1.  Admin login</vt:lpstr>
      <vt:lpstr>2.  Add Librarian</vt:lpstr>
      <vt:lpstr>3.  View Librarian</vt:lpstr>
      <vt:lpstr>4.  Delete Librarian</vt:lpstr>
      <vt:lpstr>5.  View Books</vt:lpstr>
      <vt:lpstr>6.  Issue Book</vt:lpstr>
      <vt:lpstr>7.  Return Book</vt:lpstr>
      <vt:lpstr>9.  Data Base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HARSHAL ABAK</dc:creator>
  <cp:lastModifiedBy>HARSHAL ABAK</cp:lastModifiedBy>
  <cp:revision>14</cp:revision>
  <dcterms:modified xsi:type="dcterms:W3CDTF">2022-06-25T18:35:25Z</dcterms:modified>
</cp:coreProperties>
</file>