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61" r:id="rId3"/>
    <p:sldId id="282" r:id="rId4"/>
    <p:sldId id="257" r:id="rId5"/>
    <p:sldId id="280" r:id="rId6"/>
    <p:sldId id="302" r:id="rId7"/>
    <p:sldId id="309" r:id="rId8"/>
    <p:sldId id="310" r:id="rId9"/>
  </p:sldIdLst>
  <p:sldSz cx="9144000" cy="5143500" type="screen16x9"/>
  <p:notesSz cx="6858000" cy="9144000"/>
  <p:embeddedFontLst>
    <p:embeddedFont>
      <p:font typeface="Anaheim" panose="020B0604020202020204" charset="0"/>
      <p:regular r:id="rId11"/>
    </p:embeddedFont>
    <p:embeddedFont>
      <p:font typeface="Century Gothic" panose="020B0502020202020204" pitchFamily="34" charset="0"/>
      <p:regular r:id="rId12"/>
      <p:bold r:id="rId13"/>
      <p:italic r:id="rId14"/>
      <p:boldItalic r:id="rId15"/>
    </p:embeddedFont>
    <p:embeddedFont>
      <p:font typeface="Overpass Mono" panose="020B0604020202020204" charset="0"/>
      <p:regular r:id="rId16"/>
      <p:bold r:id="rId17"/>
    </p:embeddedFont>
    <p:embeddedFont>
      <p:font typeface="Roboto" panose="02000000000000000000" pitchFamily="2"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22A6F-7E2F-472C-BE1E-08A30D6D614B}">
  <a:tblStyle styleId="{B5222A6F-7E2F-472C-BE1E-08A30D6D614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761505-DEA9-431F-938F-8C5EABB689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4660"/>
  </p:normalViewPr>
  <p:slideViewPr>
    <p:cSldViewPr snapToGrid="0">
      <p:cViewPr varScale="1">
        <p:scale>
          <a:sx n="126" d="100"/>
          <a:sy n="126"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8b3994a781_0_25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8b3994a781_0_25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281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99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8b3994a781_0_1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8b3994a781_0_1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06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9"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1690125" y="-323941"/>
            <a:ext cx="4546369"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sz="6000" dirty="0"/>
              <a:t>WORD HUNT </a:t>
            </a:r>
            <a:endParaRPr sz="6000" dirty="0"/>
          </a:p>
        </p:txBody>
      </p:sp>
      <p:sp>
        <p:nvSpPr>
          <p:cNvPr id="335" name="Google Shape;335;p27"/>
          <p:cNvSpPr txBox="1">
            <a:spLocks noGrp="1"/>
          </p:cNvSpPr>
          <p:nvPr>
            <p:ph type="subTitle" idx="1"/>
          </p:nvPr>
        </p:nvSpPr>
        <p:spPr>
          <a:xfrm>
            <a:off x="97069" y="2517417"/>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200" dirty="0">
                <a:solidFill>
                  <a:schemeClr val="dk2"/>
                </a:solidFill>
              </a:rPr>
              <a:t>COAA COURSE PROJECT</a:t>
            </a:r>
          </a:p>
          <a:p>
            <a:pPr marL="0" lvl="0" indent="0" algn="l" rtl="0">
              <a:spcBef>
                <a:spcPts val="0"/>
              </a:spcBef>
              <a:spcAft>
                <a:spcPts val="0"/>
              </a:spcAft>
              <a:buNone/>
            </a:pPr>
            <a:r>
              <a:rPr lang="en-US" sz="3200" dirty="0">
                <a:solidFill>
                  <a:schemeClr val="dk2"/>
                </a:solidFill>
              </a:rPr>
              <a:t>GROUP 3 CS-A BATCH 1</a:t>
            </a:r>
          </a:p>
        </p:txBody>
      </p:sp>
      <p:grpSp>
        <p:nvGrpSpPr>
          <p:cNvPr id="4" name="Google Shape;117;p3">
            <a:extLst>
              <a:ext uri="{FF2B5EF4-FFF2-40B4-BE49-F238E27FC236}">
                <a16:creationId xmlns:a16="http://schemas.microsoft.com/office/drawing/2014/main" id="{61F2D212-C42F-471D-A372-C69D93A45352}"/>
              </a:ext>
            </a:extLst>
          </p:cNvPr>
          <p:cNvGrpSpPr/>
          <p:nvPr/>
        </p:nvGrpSpPr>
        <p:grpSpPr>
          <a:xfrm>
            <a:off x="0" y="0"/>
            <a:ext cx="7382687" cy="655501"/>
            <a:chOff x="1" y="14712"/>
            <a:chExt cx="6597867" cy="844562"/>
          </a:xfrm>
        </p:grpSpPr>
        <p:pic>
          <p:nvPicPr>
            <p:cNvPr id="5" name="Google Shape;118;p3">
              <a:extLst>
                <a:ext uri="{FF2B5EF4-FFF2-40B4-BE49-F238E27FC236}">
                  <a16:creationId xmlns:a16="http://schemas.microsoft.com/office/drawing/2014/main" id="{BEDBFFBE-7881-4BA5-BD39-7ED342EB98C6}"/>
                </a:ext>
              </a:extLst>
            </p:cNvPr>
            <p:cNvPicPr preferRelativeResize="0"/>
            <p:nvPr/>
          </p:nvPicPr>
          <p:blipFill rotWithShape="1">
            <a:blip r:embed="rId3">
              <a:alphaModFix/>
            </a:blip>
            <a:srcRect/>
            <a:stretch/>
          </p:blipFill>
          <p:spPr>
            <a:xfrm>
              <a:off x="1" y="14712"/>
              <a:ext cx="685800" cy="844562"/>
            </a:xfrm>
            <a:prstGeom prst="rect">
              <a:avLst/>
            </a:prstGeom>
            <a:noFill/>
            <a:ln w="9525" cap="flat" cmpd="sng">
              <a:solidFill>
                <a:srgbClr val="0000FF"/>
              </a:solidFill>
              <a:prstDash val="solid"/>
              <a:miter lim="800000"/>
              <a:headEnd type="none" w="sm" len="sm"/>
              <a:tailEnd type="none" w="sm" len="sm"/>
            </a:ln>
          </p:spPr>
        </p:pic>
        <p:sp>
          <p:nvSpPr>
            <p:cNvPr id="6" name="Google Shape;119;p3">
              <a:extLst>
                <a:ext uri="{FF2B5EF4-FFF2-40B4-BE49-F238E27FC236}">
                  <a16:creationId xmlns:a16="http://schemas.microsoft.com/office/drawing/2014/main" id="{2FE1B9D5-B49D-4CF8-BFEB-C2ACDED72A4F}"/>
                </a:ext>
              </a:extLst>
            </p:cNvPr>
            <p:cNvSpPr txBox="1"/>
            <p:nvPr/>
          </p:nvSpPr>
          <p:spPr>
            <a:xfrm>
              <a:off x="693763" y="14712"/>
              <a:ext cx="5904105" cy="512204"/>
            </a:xfrm>
            <a:prstGeom prst="rect">
              <a:avLst/>
            </a:prstGeom>
            <a:solidFill>
              <a:srgbClr val="000080"/>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2000" b="1" i="0" u="none" strike="noStrike" cap="none" dirty="0">
                  <a:solidFill>
                    <a:schemeClr val="lt1"/>
                  </a:solidFill>
                  <a:latin typeface="Century Gothic"/>
                  <a:ea typeface="Century Gothic"/>
                  <a:cs typeface="Century Gothic"/>
                  <a:sym typeface="Century Gothic"/>
                </a:rPr>
                <a:t>Vishwakarma  Institute  of Technology</a:t>
              </a: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D2D4F0D0-3E63-473D-B310-D4949B3F231C}"/>
              </a:ext>
            </a:extLst>
          </p:cNvPr>
          <p:cNvGraphicFramePr>
            <a:graphicFrameLocks noGrp="1"/>
          </p:cNvGraphicFramePr>
          <p:nvPr>
            <p:extLst>
              <p:ext uri="{D42A27DB-BD31-4B8C-83A1-F6EECF244321}">
                <p14:modId xmlns:p14="http://schemas.microsoft.com/office/powerpoint/2010/main" val="1322304042"/>
              </p:ext>
            </p:extLst>
          </p:nvPr>
        </p:nvGraphicFramePr>
        <p:xfrm>
          <a:off x="1859220" y="1014448"/>
          <a:ext cx="4711137" cy="2937276"/>
        </p:xfrm>
        <a:graphic>
          <a:graphicData uri="http://schemas.openxmlformats.org/drawingml/2006/table">
            <a:tbl>
              <a:tblPr firstRow="1" bandRow="1">
                <a:tableStyleId>{5C22544A-7EE6-4342-B048-85BDC9FD1C3A}</a:tableStyleId>
              </a:tblPr>
              <a:tblGrid>
                <a:gridCol w="990710">
                  <a:extLst>
                    <a:ext uri="{9D8B030D-6E8A-4147-A177-3AD203B41FA5}">
                      <a16:colId xmlns:a16="http://schemas.microsoft.com/office/drawing/2014/main" val="4239426590"/>
                    </a:ext>
                  </a:extLst>
                </a:gridCol>
                <a:gridCol w="3720427">
                  <a:extLst>
                    <a:ext uri="{9D8B030D-6E8A-4147-A177-3AD203B41FA5}">
                      <a16:colId xmlns:a16="http://schemas.microsoft.com/office/drawing/2014/main" val="1114322607"/>
                    </a:ext>
                  </a:extLst>
                </a:gridCol>
              </a:tblGrid>
              <a:tr h="552140">
                <a:tc>
                  <a:txBody>
                    <a:bodyPr/>
                    <a:lstStyle/>
                    <a:p>
                      <a:r>
                        <a:rPr lang="en-US" dirty="0" err="1">
                          <a:solidFill>
                            <a:schemeClr val="bg2"/>
                          </a:solidFill>
                        </a:rPr>
                        <a:t>Rollno</a:t>
                      </a:r>
                      <a:endParaRPr lang="en-US" dirty="0">
                        <a:solidFill>
                          <a:schemeClr val="bg2"/>
                        </a:solidFill>
                      </a:endParaRPr>
                    </a:p>
                    <a:p>
                      <a:endParaRPr lang="en-IN" dirty="0"/>
                    </a:p>
                  </a:txBody>
                  <a:tcPr/>
                </a:tc>
                <a:tc>
                  <a:txBody>
                    <a:bodyPr/>
                    <a:lstStyle/>
                    <a:p>
                      <a:r>
                        <a:rPr lang="en-US" dirty="0">
                          <a:solidFill>
                            <a:schemeClr val="bg2"/>
                          </a:solidFill>
                        </a:rPr>
                        <a:t>NAME</a:t>
                      </a:r>
                      <a:endParaRPr lang="en-IN" dirty="0">
                        <a:solidFill>
                          <a:schemeClr val="bg2"/>
                        </a:solidFill>
                      </a:endParaRPr>
                    </a:p>
                  </a:txBody>
                  <a:tcPr/>
                </a:tc>
                <a:extLst>
                  <a:ext uri="{0D108BD9-81ED-4DB2-BD59-A6C34878D82A}">
                    <a16:rowId xmlns:a16="http://schemas.microsoft.com/office/drawing/2014/main" val="955128450"/>
                  </a:ext>
                </a:extLst>
              </a:tr>
              <a:tr h="458249">
                <a:tc>
                  <a:txBody>
                    <a:bodyPr/>
                    <a:lstStyle/>
                    <a:p>
                      <a:r>
                        <a:rPr lang="en-US" dirty="0"/>
                        <a:t>2</a:t>
                      </a:r>
                      <a:endParaRPr lang="en-IN" dirty="0"/>
                    </a:p>
                  </a:txBody>
                  <a:tcPr/>
                </a:tc>
                <a:tc>
                  <a:txBody>
                    <a:bodyPr/>
                    <a:lstStyle/>
                    <a:p>
                      <a:r>
                        <a:rPr lang="en-US" sz="1800" b="1" dirty="0" err="1">
                          <a:latin typeface="Anaheim" panose="020B0604020202020204" charset="0"/>
                        </a:rPr>
                        <a:t>Aahan</a:t>
                      </a:r>
                      <a:r>
                        <a:rPr lang="en-US" sz="1800" b="1" dirty="0">
                          <a:latin typeface="Anaheim" panose="020B0604020202020204" charset="0"/>
                        </a:rPr>
                        <a:t> Jain</a:t>
                      </a:r>
                      <a:endParaRPr lang="en-IN" sz="1800" b="1" dirty="0">
                        <a:latin typeface="Anaheim" panose="020B0604020202020204" charset="0"/>
                      </a:endParaRPr>
                    </a:p>
                  </a:txBody>
                  <a:tcPr/>
                </a:tc>
                <a:extLst>
                  <a:ext uri="{0D108BD9-81ED-4DB2-BD59-A6C34878D82A}">
                    <a16:rowId xmlns:a16="http://schemas.microsoft.com/office/drawing/2014/main" val="968049704"/>
                  </a:ext>
                </a:extLst>
              </a:tr>
              <a:tr h="458249">
                <a:tc>
                  <a:txBody>
                    <a:bodyPr/>
                    <a:lstStyle/>
                    <a:p>
                      <a:r>
                        <a:rPr lang="en-US" dirty="0"/>
                        <a:t>3</a:t>
                      </a:r>
                      <a:endParaRPr lang="en-IN" dirty="0"/>
                    </a:p>
                  </a:txBody>
                  <a:tcPr/>
                </a:tc>
                <a:tc>
                  <a:txBody>
                    <a:bodyPr/>
                    <a:lstStyle/>
                    <a:p>
                      <a:r>
                        <a:rPr lang="en-US" sz="1800" b="1" dirty="0" err="1">
                          <a:latin typeface="Anaheim" panose="020B0604020202020204" charset="0"/>
                        </a:rPr>
                        <a:t>Aarya</a:t>
                      </a:r>
                      <a:r>
                        <a:rPr lang="en-US" sz="1800" b="1" dirty="0">
                          <a:latin typeface="Anaheim" panose="020B0604020202020204" charset="0"/>
                        </a:rPr>
                        <a:t> Tiwari</a:t>
                      </a:r>
                      <a:endParaRPr lang="en-IN" sz="1800" b="1" dirty="0">
                        <a:latin typeface="Anaheim" panose="020B0604020202020204" charset="0"/>
                      </a:endParaRPr>
                    </a:p>
                  </a:txBody>
                  <a:tcPr/>
                </a:tc>
                <a:extLst>
                  <a:ext uri="{0D108BD9-81ED-4DB2-BD59-A6C34878D82A}">
                    <a16:rowId xmlns:a16="http://schemas.microsoft.com/office/drawing/2014/main" val="2040811865"/>
                  </a:ext>
                </a:extLst>
              </a:tr>
              <a:tr h="552140">
                <a:tc>
                  <a:txBody>
                    <a:bodyPr/>
                    <a:lstStyle/>
                    <a:p>
                      <a:r>
                        <a:rPr lang="en-US" dirty="0"/>
                        <a:t>5</a:t>
                      </a:r>
                      <a:endParaRPr lang="en-IN" dirty="0"/>
                    </a:p>
                  </a:txBody>
                  <a:tcPr/>
                </a:tc>
                <a:tc>
                  <a:txBody>
                    <a:bodyPr/>
                    <a:lstStyle/>
                    <a:p>
                      <a:r>
                        <a:rPr lang="en-US" sz="1800" b="1" dirty="0" err="1">
                          <a:latin typeface="Anaheim" panose="020B0604020202020204" charset="0"/>
                        </a:rPr>
                        <a:t>Harshal</a:t>
                      </a:r>
                      <a:r>
                        <a:rPr lang="en-US" sz="1800" b="1" dirty="0">
                          <a:latin typeface="Anaheim" panose="020B0604020202020204" charset="0"/>
                        </a:rPr>
                        <a:t> </a:t>
                      </a:r>
                      <a:r>
                        <a:rPr lang="en-US" sz="1800" b="1" dirty="0" err="1">
                          <a:latin typeface="Anaheim" panose="020B0604020202020204" charset="0"/>
                        </a:rPr>
                        <a:t>Abak</a:t>
                      </a:r>
                      <a:endParaRPr lang="en-IN" sz="1800" b="1" dirty="0">
                        <a:latin typeface="Anaheim" panose="020B0604020202020204" charset="0"/>
                      </a:endParaRPr>
                    </a:p>
                  </a:txBody>
                  <a:tcPr/>
                </a:tc>
                <a:extLst>
                  <a:ext uri="{0D108BD9-81ED-4DB2-BD59-A6C34878D82A}">
                    <a16:rowId xmlns:a16="http://schemas.microsoft.com/office/drawing/2014/main" val="446988335"/>
                  </a:ext>
                </a:extLst>
              </a:tr>
              <a:tr h="458249">
                <a:tc>
                  <a:txBody>
                    <a:bodyPr/>
                    <a:lstStyle/>
                    <a:p>
                      <a:r>
                        <a:rPr lang="en-US" dirty="0"/>
                        <a:t>8</a:t>
                      </a:r>
                      <a:endParaRPr lang="en-IN" dirty="0"/>
                    </a:p>
                  </a:txBody>
                  <a:tcPr/>
                </a:tc>
                <a:tc>
                  <a:txBody>
                    <a:bodyPr/>
                    <a:lstStyle/>
                    <a:p>
                      <a:r>
                        <a:rPr lang="en-US" sz="1800" b="1" dirty="0">
                          <a:latin typeface="Anaheim" panose="020B0604020202020204" charset="0"/>
                        </a:rPr>
                        <a:t>Omkar </a:t>
                      </a:r>
                      <a:r>
                        <a:rPr lang="en-US" sz="1800" b="1" dirty="0" err="1">
                          <a:latin typeface="Anaheim" panose="020B0604020202020204" charset="0"/>
                        </a:rPr>
                        <a:t>Abhang</a:t>
                      </a:r>
                      <a:endParaRPr lang="en-IN" sz="1800" b="1" dirty="0">
                        <a:latin typeface="Anaheim" panose="020B0604020202020204" charset="0"/>
                      </a:endParaRPr>
                    </a:p>
                  </a:txBody>
                  <a:tcPr/>
                </a:tc>
                <a:extLst>
                  <a:ext uri="{0D108BD9-81ED-4DB2-BD59-A6C34878D82A}">
                    <a16:rowId xmlns:a16="http://schemas.microsoft.com/office/drawing/2014/main" val="1679658737"/>
                  </a:ext>
                </a:extLst>
              </a:tr>
              <a:tr h="458249">
                <a:tc>
                  <a:txBody>
                    <a:bodyPr/>
                    <a:lstStyle/>
                    <a:p>
                      <a:r>
                        <a:rPr lang="en-US" dirty="0"/>
                        <a:t>9</a:t>
                      </a:r>
                      <a:endParaRPr lang="en-IN" dirty="0"/>
                    </a:p>
                  </a:txBody>
                  <a:tcPr/>
                </a:tc>
                <a:tc>
                  <a:txBody>
                    <a:bodyPr/>
                    <a:lstStyle/>
                    <a:p>
                      <a:r>
                        <a:rPr lang="en-US" sz="1800" b="1" dirty="0">
                          <a:latin typeface="Anaheim" panose="020B0604020202020204" charset="0"/>
                        </a:rPr>
                        <a:t>Abu Ansari</a:t>
                      </a:r>
                      <a:endParaRPr lang="en-IN" sz="1800" b="1" dirty="0">
                        <a:latin typeface="Anaheim" panose="020B0604020202020204" charset="0"/>
                      </a:endParaRPr>
                    </a:p>
                  </a:txBody>
                  <a:tcPr/>
                </a:tc>
                <a:extLst>
                  <a:ext uri="{0D108BD9-81ED-4DB2-BD59-A6C34878D82A}">
                    <a16:rowId xmlns:a16="http://schemas.microsoft.com/office/drawing/2014/main" val="630717412"/>
                  </a:ext>
                </a:extLst>
              </a:tr>
            </a:tbl>
          </a:graphicData>
        </a:graphic>
      </p:graphicFrame>
      <p:sp>
        <p:nvSpPr>
          <p:cNvPr id="8" name="TextBox 7">
            <a:extLst>
              <a:ext uri="{FF2B5EF4-FFF2-40B4-BE49-F238E27FC236}">
                <a16:creationId xmlns:a16="http://schemas.microsoft.com/office/drawing/2014/main" id="{142391EE-90B8-400B-B0D1-5790D9F03EE6}"/>
              </a:ext>
            </a:extLst>
          </p:cNvPr>
          <p:cNvSpPr txBox="1"/>
          <p:nvPr/>
        </p:nvSpPr>
        <p:spPr>
          <a:xfrm>
            <a:off x="1371600" y="128588"/>
            <a:ext cx="6072187" cy="646331"/>
          </a:xfrm>
          <a:prstGeom prst="rect">
            <a:avLst/>
          </a:prstGeom>
          <a:noFill/>
        </p:spPr>
        <p:txBody>
          <a:bodyPr wrap="square" rtlCol="0">
            <a:spAutoFit/>
          </a:bodyPr>
          <a:lstStyle/>
          <a:p>
            <a:r>
              <a:rPr lang="en-US" sz="3600" dirty="0">
                <a:solidFill>
                  <a:schemeClr val="bg1"/>
                </a:solidFill>
                <a:latin typeface="Overpass Mono" panose="020B0604020202020204" charset="0"/>
              </a:rPr>
              <a:t>GROUP MEMBERS</a:t>
            </a:r>
            <a:endParaRPr lang="en-IN" sz="3600" dirty="0">
              <a:solidFill>
                <a:schemeClr val="bg1"/>
              </a:solidFill>
              <a:latin typeface="Overpass Mono" panose="020B0604020202020204" charset="0"/>
            </a:endParaRPr>
          </a:p>
        </p:txBody>
      </p:sp>
      <p:pic>
        <p:nvPicPr>
          <p:cNvPr id="12" name="Google Shape;118;p3">
            <a:extLst>
              <a:ext uri="{FF2B5EF4-FFF2-40B4-BE49-F238E27FC236}">
                <a16:creationId xmlns:a16="http://schemas.microsoft.com/office/drawing/2014/main" id="{C1A8D2CA-AD6D-4F58-9B97-2574BC54AA2E}"/>
              </a:ext>
            </a:extLst>
          </p:cNvPr>
          <p:cNvPicPr preferRelativeResize="0"/>
          <p:nvPr/>
        </p:nvPicPr>
        <p:blipFill rotWithShape="1">
          <a:blip r:embed="rId3">
            <a:alphaModFix/>
          </a:blip>
          <a:srcRect/>
          <a:stretch/>
        </p:blipFill>
        <p:spPr>
          <a:xfrm>
            <a:off x="0" y="0"/>
            <a:ext cx="767376" cy="655501"/>
          </a:xfrm>
          <a:prstGeom prst="rect">
            <a:avLst/>
          </a:prstGeom>
          <a:noFill/>
          <a:ln w="9525" cap="flat" cmpd="sng">
            <a:solidFill>
              <a:srgbClr val="0000FF"/>
            </a:solidFill>
            <a:prstDash val="solid"/>
            <a:miter lim="800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53"/>
          <p:cNvSpPr txBox="1">
            <a:spLocks noGrp="1"/>
          </p:cNvSpPr>
          <p:nvPr>
            <p:ph type="title"/>
          </p:nvPr>
        </p:nvSpPr>
        <p:spPr>
          <a:xfrm>
            <a:off x="1099457" y="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solidFill>
                  <a:schemeClr val="tx2"/>
                </a:solidFill>
              </a:rPr>
              <a:t>INTRODUCTION</a:t>
            </a:r>
          </a:p>
        </p:txBody>
      </p:sp>
      <p:sp>
        <p:nvSpPr>
          <p:cNvPr id="920" name="Google Shape;920;p53"/>
          <p:cNvSpPr txBox="1"/>
          <p:nvPr/>
        </p:nvSpPr>
        <p:spPr>
          <a:xfrm>
            <a:off x="-1" y="1134000"/>
            <a:ext cx="9229725" cy="3852338"/>
          </a:xfrm>
          <a:prstGeom prst="rect">
            <a:avLst/>
          </a:prstGeom>
          <a:noFill/>
          <a:ln>
            <a:noFill/>
          </a:ln>
        </p:spPr>
        <p:txBody>
          <a:bodyPr spcFirstLastPara="1" wrap="square" lIns="91425" tIns="91425" rIns="91425" bIns="91425" anchor="t" anchorCtr="0">
            <a:noAutofit/>
          </a:bodyPr>
          <a:lstStyle/>
          <a:p>
            <a:pPr>
              <a:lnSpc>
                <a:spcPct val="115000"/>
              </a:lnSpc>
            </a:pPr>
            <a:r>
              <a:rPr lang="en-IN" sz="2400" dirty="0">
                <a:solidFill>
                  <a:schemeClr val="bg1"/>
                </a:solidFill>
                <a:effectLst/>
                <a:latin typeface="Anaheim" panose="020B0604020202020204" charset="0"/>
                <a:ea typeface="Calibri" panose="020F0502020204030204" pitchFamily="34" charset="0"/>
                <a:cs typeface="Times New Roman" panose="02020603050405020304" pitchFamily="18" charset="0"/>
              </a:rPr>
              <a:t>This Project is a game of word-hunt where the code generates a random set of letters in a 14X30 grid and there are certain words hidden in that random grid that the user has to find.</a:t>
            </a:r>
          </a:p>
          <a:p>
            <a:pPr marL="0" lvl="0" indent="0" algn="l" rtl="0">
              <a:lnSpc>
                <a:spcPct val="115000"/>
              </a:lnSpc>
              <a:spcBef>
                <a:spcPts val="0"/>
              </a:spcBef>
              <a:spcAft>
                <a:spcPts val="0"/>
              </a:spcAft>
              <a:buNone/>
            </a:pPr>
            <a:endParaRPr sz="2400" dirty="0">
              <a:solidFill>
                <a:schemeClr val="bg1"/>
              </a:solidFill>
              <a:latin typeface="Anaheim" panose="020B0604020202020204" charset="0"/>
              <a:ea typeface="Anaheim"/>
              <a:cs typeface="Anaheim"/>
              <a:sym typeface="Anaheim"/>
            </a:endParaRPr>
          </a:p>
        </p:txBody>
      </p:sp>
      <p:pic>
        <p:nvPicPr>
          <p:cNvPr id="4" name="Google Shape;118;p3">
            <a:extLst>
              <a:ext uri="{FF2B5EF4-FFF2-40B4-BE49-F238E27FC236}">
                <a16:creationId xmlns:a16="http://schemas.microsoft.com/office/drawing/2014/main" id="{3A7E9D50-013A-4F87-A6DB-574B04530E10}"/>
              </a:ext>
            </a:extLst>
          </p:cNvPr>
          <p:cNvPicPr preferRelativeResize="0"/>
          <p:nvPr/>
        </p:nvPicPr>
        <p:blipFill rotWithShape="1">
          <a:blip r:embed="rId3">
            <a:alphaModFix/>
          </a:blip>
          <a:srcRect/>
          <a:stretch/>
        </p:blipFill>
        <p:spPr>
          <a:xfrm>
            <a:off x="0" y="1872"/>
            <a:ext cx="767376" cy="655501"/>
          </a:xfrm>
          <a:prstGeom prst="rect">
            <a:avLst/>
          </a:prstGeom>
          <a:noFill/>
          <a:ln w="9525" cap="flat" cmpd="sng">
            <a:solidFill>
              <a:srgbClr val="0000FF"/>
            </a:solidFill>
            <a:prstDash val="solid"/>
            <a:miter lim="800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020875" y="-13499"/>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t>ALGORITHM</a:t>
            </a:r>
            <a:endParaRPr sz="3600" dirty="0"/>
          </a:p>
        </p:txBody>
      </p:sp>
      <p:sp>
        <p:nvSpPr>
          <p:cNvPr id="5" name="Google Shape;342;p28">
            <a:extLst>
              <a:ext uri="{FF2B5EF4-FFF2-40B4-BE49-F238E27FC236}">
                <a16:creationId xmlns:a16="http://schemas.microsoft.com/office/drawing/2014/main" id="{F614F128-84D2-462D-94FC-EE38AA77597F}"/>
              </a:ext>
            </a:extLst>
          </p:cNvPr>
          <p:cNvSpPr txBox="1">
            <a:spLocks noGrp="1"/>
          </p:cNvSpPr>
          <p:nvPr>
            <p:ph type="subTitle" idx="1"/>
          </p:nvPr>
        </p:nvSpPr>
        <p:spPr>
          <a:xfrm>
            <a:off x="64293" y="774700"/>
            <a:ext cx="8693943" cy="3294062"/>
          </a:xfrm>
          <a:prstGeom prst="rect">
            <a:avLst/>
          </a:prstGeom>
          <a:noFill/>
          <a:ln>
            <a:noFill/>
          </a:ln>
        </p:spPr>
        <p:txBody>
          <a:bodyPr spcFirstLastPara="1" wrap="square" lIns="91425" tIns="91425" rIns="91425" bIns="91425" anchor="t" anchorCtr="0">
            <a:noAutofit/>
          </a:bodyPr>
          <a:lstStyle/>
          <a:p>
            <a:pPr marL="0" indent="0">
              <a:lnSpc>
                <a:spcPct val="115000"/>
              </a:lnSpc>
              <a:spcAft>
                <a:spcPts val="1600"/>
              </a:spcAft>
              <a:buNone/>
            </a:pPr>
            <a:r>
              <a:rPr lang="en-IN" sz="1800" dirty="0">
                <a:effectLst/>
                <a:latin typeface="Anaheim" panose="020B0604020202020204" charset="0"/>
                <a:ea typeface="Calibri" panose="020F0502020204030204" pitchFamily="34" charset="0"/>
                <a:cs typeface="Times New Roman" panose="02020603050405020304" pitchFamily="18" charset="0"/>
              </a:rPr>
              <a:t>First, we declare the data such as word pointers, the hidden words, etc. Then we set the index for word pointers and the direction of the words. We sort 30 columns and multiply by 2, the result is only even columns. To generate random words, we first sort a random number between 0 and DH, then do XOR with Al, then store that in dl register. Now using that data, we print the word stored in SI register. For D1, 0 = vertical, 1 = horizontal. If di is horizontal, print blank space. Then Get and set video mode, print content stored in AL. print content stored in Al, initiate screen, print character stored in DL.</a:t>
            </a:r>
          </a:p>
          <a:p>
            <a:pPr marL="0" lvl="0" indent="0" algn="l" rtl="0">
              <a:lnSpc>
                <a:spcPct val="115000"/>
              </a:lnSpc>
              <a:spcBef>
                <a:spcPts val="0"/>
              </a:spcBef>
              <a:spcAft>
                <a:spcPts val="1600"/>
              </a:spcAft>
              <a:buNone/>
            </a:pPr>
            <a:endParaRPr sz="2000" dirty="0">
              <a:solidFill>
                <a:srgbClr val="FFFFFF"/>
              </a:solidFill>
              <a:latin typeface="Anaheim" panose="020B0604020202020204" charset="0"/>
              <a:sym typeface="Anaheim"/>
            </a:endParaRPr>
          </a:p>
        </p:txBody>
      </p:sp>
      <p:pic>
        <p:nvPicPr>
          <p:cNvPr id="6" name="Google Shape;118;p3">
            <a:extLst>
              <a:ext uri="{FF2B5EF4-FFF2-40B4-BE49-F238E27FC236}">
                <a16:creationId xmlns:a16="http://schemas.microsoft.com/office/drawing/2014/main" id="{428EA891-455A-4B7F-B998-13049BA455DD}"/>
              </a:ext>
            </a:extLst>
          </p:cNvPr>
          <p:cNvPicPr preferRelativeResize="0"/>
          <p:nvPr/>
        </p:nvPicPr>
        <p:blipFill rotWithShape="1">
          <a:blip r:embed="rId3">
            <a:alphaModFix/>
          </a:blip>
          <a:srcRect/>
          <a:stretch/>
        </p:blipFill>
        <p:spPr>
          <a:xfrm>
            <a:off x="0" y="0"/>
            <a:ext cx="767376" cy="655501"/>
          </a:xfrm>
          <a:prstGeom prst="rect">
            <a:avLst/>
          </a:prstGeom>
          <a:noFill/>
          <a:ln w="9525" cap="flat" cmpd="sng">
            <a:solidFill>
              <a:srgbClr val="0000FF"/>
            </a:solidFill>
            <a:prstDash val="solid"/>
            <a:miter lim="800000"/>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p:nvPr>
        </p:nvSpPr>
        <p:spPr>
          <a:xfrm>
            <a:off x="-42845" y="704306"/>
            <a:ext cx="239393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FLOWCHART</a:t>
            </a:r>
            <a:endParaRPr dirty="0"/>
          </a:p>
        </p:txBody>
      </p:sp>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118;p3">
            <a:extLst>
              <a:ext uri="{FF2B5EF4-FFF2-40B4-BE49-F238E27FC236}">
                <a16:creationId xmlns:a16="http://schemas.microsoft.com/office/drawing/2014/main" id="{D37415AB-672A-4445-8A99-D65291B1FA74}"/>
              </a:ext>
            </a:extLst>
          </p:cNvPr>
          <p:cNvPicPr preferRelativeResize="0"/>
          <p:nvPr/>
        </p:nvPicPr>
        <p:blipFill rotWithShape="1">
          <a:blip r:embed="rId3">
            <a:alphaModFix/>
          </a:blip>
          <a:srcRect/>
          <a:stretch/>
        </p:blipFill>
        <p:spPr>
          <a:xfrm>
            <a:off x="0" y="1872"/>
            <a:ext cx="767376" cy="655501"/>
          </a:xfrm>
          <a:prstGeom prst="rect">
            <a:avLst/>
          </a:prstGeom>
          <a:noFill/>
          <a:ln w="9525" cap="flat" cmpd="sng">
            <a:solidFill>
              <a:srgbClr val="0000FF"/>
            </a:solidFill>
            <a:prstDash val="solid"/>
            <a:miter lim="800000"/>
            <a:headEnd type="none" w="sm" len="sm"/>
            <a:tailEnd type="none" w="sm" len="sm"/>
          </a:ln>
        </p:spPr>
      </p:pic>
      <p:pic>
        <p:nvPicPr>
          <p:cNvPr id="34" name="Picture 33">
            <a:extLst>
              <a:ext uri="{FF2B5EF4-FFF2-40B4-BE49-F238E27FC236}">
                <a16:creationId xmlns:a16="http://schemas.microsoft.com/office/drawing/2014/main" id="{FD43A7E6-48EB-41B0-AC2E-56E42FFCB5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8888" y="57150"/>
            <a:ext cx="4859487" cy="502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5" name="Google Shape;118;p3">
            <a:extLst>
              <a:ext uri="{FF2B5EF4-FFF2-40B4-BE49-F238E27FC236}">
                <a16:creationId xmlns:a16="http://schemas.microsoft.com/office/drawing/2014/main" id="{BEDBFFBE-7881-4BA5-BD39-7ED342EB98C6}"/>
              </a:ext>
            </a:extLst>
          </p:cNvPr>
          <p:cNvPicPr preferRelativeResize="0"/>
          <p:nvPr/>
        </p:nvPicPr>
        <p:blipFill rotWithShape="1">
          <a:blip r:embed="rId3">
            <a:alphaModFix/>
          </a:blip>
          <a:srcRect/>
          <a:stretch/>
        </p:blipFill>
        <p:spPr>
          <a:xfrm>
            <a:off x="0" y="0"/>
            <a:ext cx="871538" cy="585788"/>
          </a:xfrm>
          <a:prstGeom prst="rect">
            <a:avLst/>
          </a:prstGeom>
          <a:noFill/>
          <a:ln w="9525" cap="flat" cmpd="sng">
            <a:solidFill>
              <a:srgbClr val="0000FF"/>
            </a:solidFill>
            <a:prstDash val="solid"/>
            <a:miter lim="800000"/>
            <a:headEnd type="none" w="sm" len="sm"/>
            <a:tailEnd type="none" w="sm" len="sm"/>
          </a:ln>
        </p:spPr>
      </p:pic>
      <p:sp>
        <p:nvSpPr>
          <p:cNvPr id="9" name="TextBox 8">
            <a:extLst>
              <a:ext uri="{FF2B5EF4-FFF2-40B4-BE49-F238E27FC236}">
                <a16:creationId xmlns:a16="http://schemas.microsoft.com/office/drawing/2014/main" id="{4ACE915A-F807-4CC1-86BE-979C03F1D3FB}"/>
              </a:ext>
            </a:extLst>
          </p:cNvPr>
          <p:cNvSpPr txBox="1"/>
          <p:nvPr/>
        </p:nvSpPr>
        <p:spPr>
          <a:xfrm>
            <a:off x="1578769" y="262622"/>
            <a:ext cx="6629400" cy="646331"/>
          </a:xfrm>
          <a:prstGeom prst="rect">
            <a:avLst/>
          </a:prstGeom>
          <a:noFill/>
        </p:spPr>
        <p:txBody>
          <a:bodyPr wrap="square" rtlCol="0">
            <a:spAutoFit/>
          </a:bodyPr>
          <a:lstStyle/>
          <a:p>
            <a:r>
              <a:rPr lang="en-IN" sz="3600" b="1" dirty="0">
                <a:solidFill>
                  <a:schemeClr val="bg1"/>
                </a:solidFill>
                <a:latin typeface="Overpass Mono" panose="020B0604020202020204" charset="0"/>
              </a:rPr>
              <a:t>INSTRUCTIONS USED</a:t>
            </a:r>
          </a:p>
        </p:txBody>
      </p:sp>
      <p:sp>
        <p:nvSpPr>
          <p:cNvPr id="10" name="TextBox 9">
            <a:extLst>
              <a:ext uri="{FF2B5EF4-FFF2-40B4-BE49-F238E27FC236}">
                <a16:creationId xmlns:a16="http://schemas.microsoft.com/office/drawing/2014/main" id="{BC12225D-25CC-4A82-BE06-A4CC0EB88AD6}"/>
              </a:ext>
            </a:extLst>
          </p:cNvPr>
          <p:cNvSpPr txBox="1"/>
          <p:nvPr/>
        </p:nvSpPr>
        <p:spPr>
          <a:xfrm>
            <a:off x="0" y="1196257"/>
            <a:ext cx="8993981" cy="2793842"/>
          </a:xfrm>
          <a:prstGeom prst="rect">
            <a:avLst/>
          </a:prstGeom>
          <a:noFill/>
        </p:spPr>
        <p:txBody>
          <a:bodyPr wrap="square" rtlCol="0">
            <a:spAutoFit/>
          </a:bodyPr>
          <a:lstStyle/>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mov – for copying the data between registers</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call – for calling different functions</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ends - for declaring the end of a particular function</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add – for adding digits</a:t>
            </a:r>
          </a:p>
          <a:p>
            <a:pPr>
              <a:lnSpc>
                <a:spcPct val="107000"/>
              </a:lnSpc>
              <a:spcAft>
                <a:spcPts val="800"/>
              </a:spcAft>
            </a:pPr>
            <a:r>
              <a:rPr lang="en-IN" sz="1800" dirty="0" err="1">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mul</a:t>
            </a: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 – for multiplying digits</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XOR – for doing binary XOR between digits</a:t>
            </a:r>
          </a:p>
          <a:p>
            <a:pPr>
              <a:buClr>
                <a:schemeClr val="bg1"/>
              </a:buClr>
            </a:pPr>
            <a:endParaRPr lang="en-IN" sz="2000" dirty="0">
              <a:solidFill>
                <a:schemeClr val="tx2">
                  <a:lumMod val="60000"/>
                  <a:lumOff val="40000"/>
                </a:schemeClr>
              </a:solidFill>
              <a:latin typeface="Anaheim" panose="020B0604020202020204" charset="0"/>
            </a:endParaRPr>
          </a:p>
        </p:txBody>
      </p:sp>
    </p:spTree>
    <p:extLst>
      <p:ext uri="{BB962C8B-B14F-4D97-AF65-F5344CB8AC3E}">
        <p14:creationId xmlns:p14="http://schemas.microsoft.com/office/powerpoint/2010/main" val="70738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5" name="Google Shape;118;p3">
            <a:extLst>
              <a:ext uri="{FF2B5EF4-FFF2-40B4-BE49-F238E27FC236}">
                <a16:creationId xmlns:a16="http://schemas.microsoft.com/office/drawing/2014/main" id="{BEDBFFBE-7881-4BA5-BD39-7ED342EB98C6}"/>
              </a:ext>
            </a:extLst>
          </p:cNvPr>
          <p:cNvPicPr preferRelativeResize="0"/>
          <p:nvPr/>
        </p:nvPicPr>
        <p:blipFill rotWithShape="1">
          <a:blip r:embed="rId3">
            <a:alphaModFix/>
          </a:blip>
          <a:srcRect/>
          <a:stretch/>
        </p:blipFill>
        <p:spPr>
          <a:xfrm>
            <a:off x="0" y="0"/>
            <a:ext cx="871538" cy="585788"/>
          </a:xfrm>
          <a:prstGeom prst="rect">
            <a:avLst/>
          </a:prstGeom>
          <a:noFill/>
          <a:ln w="9525" cap="flat" cmpd="sng">
            <a:solidFill>
              <a:srgbClr val="0000FF"/>
            </a:solidFill>
            <a:prstDash val="solid"/>
            <a:miter lim="800000"/>
            <a:headEnd type="none" w="sm" len="sm"/>
            <a:tailEnd type="none" w="sm" len="sm"/>
          </a:ln>
        </p:spPr>
      </p:pic>
      <p:sp>
        <p:nvSpPr>
          <p:cNvPr id="9" name="TextBox 8">
            <a:extLst>
              <a:ext uri="{FF2B5EF4-FFF2-40B4-BE49-F238E27FC236}">
                <a16:creationId xmlns:a16="http://schemas.microsoft.com/office/drawing/2014/main" id="{4ACE915A-F807-4CC1-86BE-979C03F1D3FB}"/>
              </a:ext>
            </a:extLst>
          </p:cNvPr>
          <p:cNvSpPr txBox="1"/>
          <p:nvPr/>
        </p:nvSpPr>
        <p:spPr>
          <a:xfrm>
            <a:off x="1578769" y="262622"/>
            <a:ext cx="6629400" cy="646331"/>
          </a:xfrm>
          <a:prstGeom prst="rect">
            <a:avLst/>
          </a:prstGeom>
          <a:noFill/>
        </p:spPr>
        <p:txBody>
          <a:bodyPr wrap="square" rtlCol="0">
            <a:spAutoFit/>
          </a:bodyPr>
          <a:lstStyle/>
          <a:p>
            <a:r>
              <a:rPr lang="en-IN" sz="3600" b="1" dirty="0">
                <a:solidFill>
                  <a:schemeClr val="bg1"/>
                </a:solidFill>
                <a:latin typeface="Overpass Mono" panose="020B0604020202020204" charset="0"/>
              </a:rPr>
              <a:t>INSTRUCTIONS USED</a:t>
            </a:r>
          </a:p>
        </p:txBody>
      </p:sp>
      <p:sp>
        <p:nvSpPr>
          <p:cNvPr id="10" name="TextBox 9">
            <a:extLst>
              <a:ext uri="{FF2B5EF4-FFF2-40B4-BE49-F238E27FC236}">
                <a16:creationId xmlns:a16="http://schemas.microsoft.com/office/drawing/2014/main" id="{BC12225D-25CC-4A82-BE06-A4CC0EB88AD6}"/>
              </a:ext>
            </a:extLst>
          </p:cNvPr>
          <p:cNvSpPr txBox="1"/>
          <p:nvPr/>
        </p:nvSpPr>
        <p:spPr>
          <a:xfrm>
            <a:off x="0" y="1438053"/>
            <a:ext cx="8993981" cy="2793842"/>
          </a:xfrm>
          <a:prstGeom prst="rect">
            <a:avLst/>
          </a:prstGeom>
          <a:noFill/>
        </p:spPr>
        <p:txBody>
          <a:bodyPr wrap="square" rtlCol="0">
            <a:spAutoFit/>
          </a:bodyPr>
          <a:lstStyle/>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loop – for making code that is run repeatedly</a:t>
            </a:r>
          </a:p>
          <a:p>
            <a:pPr>
              <a:lnSpc>
                <a:spcPct val="107000"/>
              </a:lnSpc>
              <a:spcAft>
                <a:spcPts val="800"/>
              </a:spcAft>
            </a:pPr>
            <a:r>
              <a:rPr lang="en-IN" sz="1800" dirty="0" err="1">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cmp</a:t>
            </a: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 – to compare digits</a:t>
            </a:r>
          </a:p>
          <a:p>
            <a:pPr>
              <a:lnSpc>
                <a:spcPct val="107000"/>
              </a:lnSpc>
              <a:spcAft>
                <a:spcPts val="800"/>
              </a:spcAft>
            </a:pPr>
            <a:r>
              <a:rPr lang="en-IN" sz="1800" dirty="0" err="1">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jmp</a:t>
            </a: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 – to jump to a certain line in code</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je – for doing if else statements</a:t>
            </a:r>
          </a:p>
          <a:p>
            <a:pPr>
              <a:lnSpc>
                <a:spcPct val="107000"/>
              </a:lnSpc>
              <a:spcAft>
                <a:spcPts val="800"/>
              </a:spcAft>
            </a:pPr>
            <a:r>
              <a:rPr lang="en-IN" sz="1800" dirty="0" err="1">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inc</a:t>
            </a: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 – for increment operation</a:t>
            </a:r>
          </a:p>
          <a:p>
            <a:pPr>
              <a:lnSpc>
                <a:spcPct val="107000"/>
              </a:lnSpc>
              <a:spcAft>
                <a:spcPts val="800"/>
              </a:spcAft>
            </a:pPr>
            <a:r>
              <a:rPr lang="en-IN" sz="1800" dirty="0">
                <a:solidFill>
                  <a:schemeClr val="tx2">
                    <a:lumMod val="60000"/>
                    <a:lumOff val="40000"/>
                  </a:schemeClr>
                </a:solidFill>
                <a:effectLst/>
                <a:latin typeface="Anaheim" panose="020B0604020202020204" charset="0"/>
                <a:ea typeface="Calibri" panose="020F0502020204030204" pitchFamily="34" charset="0"/>
                <a:cs typeface="Times New Roman" panose="02020603050405020304" pitchFamily="18" charset="0"/>
              </a:rPr>
              <a:t>ret – to return from a procedure</a:t>
            </a:r>
          </a:p>
          <a:p>
            <a:pPr>
              <a:buClr>
                <a:schemeClr val="bg1"/>
              </a:buClr>
            </a:pPr>
            <a:endParaRPr lang="en-IN" sz="2000" dirty="0">
              <a:solidFill>
                <a:schemeClr val="tx2">
                  <a:lumMod val="60000"/>
                  <a:lumOff val="40000"/>
                </a:schemeClr>
              </a:solidFill>
              <a:latin typeface="Anaheim" panose="020B0604020202020204" charset="0"/>
            </a:endParaRPr>
          </a:p>
        </p:txBody>
      </p:sp>
    </p:spTree>
    <p:extLst>
      <p:ext uri="{BB962C8B-B14F-4D97-AF65-F5344CB8AC3E}">
        <p14:creationId xmlns:p14="http://schemas.microsoft.com/office/powerpoint/2010/main" val="59232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6" name="Google Shape;866;p51"/>
          <p:cNvGrpSpPr/>
          <p:nvPr/>
        </p:nvGrpSpPr>
        <p:grpSpPr>
          <a:xfrm>
            <a:off x="8129098" y="1240508"/>
            <a:ext cx="1015038" cy="1948298"/>
            <a:chOff x="7397009" y="1731193"/>
            <a:chExt cx="1781706" cy="3419867"/>
          </a:xfrm>
        </p:grpSpPr>
        <p:sp>
          <p:nvSpPr>
            <p:cNvPr id="867" name="Google Shape;867;p51"/>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1"/>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1"/>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1"/>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1"/>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1"/>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1"/>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1"/>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118;p3">
            <a:extLst>
              <a:ext uri="{FF2B5EF4-FFF2-40B4-BE49-F238E27FC236}">
                <a16:creationId xmlns:a16="http://schemas.microsoft.com/office/drawing/2014/main" id="{D37415AB-672A-4445-8A99-D65291B1FA74}"/>
              </a:ext>
            </a:extLst>
          </p:cNvPr>
          <p:cNvPicPr preferRelativeResize="0"/>
          <p:nvPr/>
        </p:nvPicPr>
        <p:blipFill rotWithShape="1">
          <a:blip r:embed="rId3">
            <a:alphaModFix/>
          </a:blip>
          <a:srcRect/>
          <a:stretch/>
        </p:blipFill>
        <p:spPr>
          <a:xfrm>
            <a:off x="0" y="1872"/>
            <a:ext cx="767376" cy="655501"/>
          </a:xfrm>
          <a:prstGeom prst="rect">
            <a:avLst/>
          </a:prstGeom>
          <a:noFill/>
          <a:ln w="9525" cap="flat" cmpd="sng">
            <a:solidFill>
              <a:srgbClr val="0000FF"/>
            </a:solidFill>
            <a:prstDash val="solid"/>
            <a:miter lim="800000"/>
            <a:headEnd type="none" w="sm" len="sm"/>
            <a:tailEnd type="none" w="sm" len="sm"/>
          </a:ln>
        </p:spPr>
      </p:pic>
      <p:pic>
        <p:nvPicPr>
          <p:cNvPr id="38" name="Picture 37">
            <a:extLst>
              <a:ext uri="{FF2B5EF4-FFF2-40B4-BE49-F238E27FC236}">
                <a16:creationId xmlns:a16="http://schemas.microsoft.com/office/drawing/2014/main" id="{9256453A-9E99-468C-B1F8-A73D48F82939}"/>
              </a:ext>
            </a:extLst>
          </p:cNvPr>
          <p:cNvPicPr>
            <a:picLocks noChangeAspect="1"/>
          </p:cNvPicPr>
          <p:nvPr/>
        </p:nvPicPr>
        <p:blipFill>
          <a:blip r:embed="rId4"/>
          <a:stretch>
            <a:fillRect/>
          </a:stretch>
        </p:blipFill>
        <p:spPr>
          <a:xfrm>
            <a:off x="2769940" y="1739912"/>
            <a:ext cx="3130797" cy="2087198"/>
          </a:xfrm>
          <a:prstGeom prst="rect">
            <a:avLst/>
          </a:prstGeom>
        </p:spPr>
      </p:pic>
    </p:spTree>
    <p:extLst>
      <p:ext uri="{BB962C8B-B14F-4D97-AF65-F5344CB8AC3E}">
        <p14:creationId xmlns:p14="http://schemas.microsoft.com/office/powerpoint/2010/main" val="2645499265"/>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301</Words>
  <Application>Microsoft Office PowerPoint</Application>
  <PresentationFormat>On-screen Show (16:9)</PresentationFormat>
  <Paragraphs>36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 Condensed Light</vt:lpstr>
      <vt:lpstr>Anaheim</vt:lpstr>
      <vt:lpstr>Overpass Mono</vt:lpstr>
      <vt:lpstr>Century Gothic</vt:lpstr>
      <vt:lpstr>Arial</vt:lpstr>
      <vt:lpstr>Roboto</vt:lpstr>
      <vt:lpstr>Programming Lesson by Slidesgo</vt:lpstr>
      <vt:lpstr>WORD HUNT </vt:lpstr>
      <vt:lpstr>PowerPoint Presentation</vt:lpstr>
      <vt:lpstr>INTRODUCTION</vt:lpstr>
      <vt:lpstr>ALGORITHM</vt:lpstr>
      <vt:lpstr>FLOWCHART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dc:title>
  <dc:creator>Administrator</dc:creator>
  <cp:lastModifiedBy>HARSHAL ABAK</cp:lastModifiedBy>
  <cp:revision>12</cp:revision>
  <dcterms:modified xsi:type="dcterms:W3CDTF">2022-06-25T12:03:50Z</dcterms:modified>
</cp:coreProperties>
</file>