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376" y="5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7/24/2025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7/24/2025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7/24/2025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7/24/2025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7/24/2025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7/24/2025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7/24/2025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7/24/2025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7/24/2025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7/24/2025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7/24/2025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7/24/2025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Asset Classes for Business Analysts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Investment Vehicles from a BA Perspective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9F15C-CE97-7679-87A4-5E1BDADD6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81C0-6F33-7947-7F2E-09DFB03B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260648"/>
            <a:ext cx="9144001" cy="771872"/>
          </a:xfrm>
        </p:spPr>
        <p:txBody>
          <a:bodyPr>
            <a:normAutofit fontScale="90000"/>
          </a:bodyPr>
          <a:lstStyle/>
          <a:p>
            <a:r>
              <a:rPr lang="en-US" dirty="0"/>
              <a:t>Role of a Business Analyst in Asset Management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04686-239E-F8B2-BB40-7710ADC3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1" y="1340769"/>
            <a:ext cx="9324529" cy="5040560"/>
          </a:xfrm>
        </p:spPr>
        <p:txBody>
          <a:bodyPr>
            <a:normAutofit/>
          </a:bodyPr>
          <a:lstStyle/>
          <a:p>
            <a:r>
              <a:rPr lang="en-US" b="1" dirty="0"/>
              <a:t>Role of a Business Analyst in Asset Management</a:t>
            </a:r>
          </a:p>
          <a:p>
            <a:pPr lvl="1"/>
            <a:r>
              <a:rPr lang="en-US" b="1" dirty="0"/>
              <a:t>Requirements Elicitation:</a:t>
            </a:r>
            <a:r>
              <a:rPr lang="en-US" dirty="0"/>
              <a:t> Gathering needs from portfolio managers, traders, risk analysts, compliance.</a:t>
            </a:r>
          </a:p>
          <a:p>
            <a:pPr lvl="1"/>
            <a:r>
              <a:rPr lang="en-US" b="1" dirty="0"/>
              <a:t>System Design:</a:t>
            </a:r>
            <a:r>
              <a:rPr lang="en-US" dirty="0"/>
              <a:t> Translating business needs into functional and non-functional requirements for IT systems.</a:t>
            </a:r>
          </a:p>
          <a:p>
            <a:pPr lvl="1"/>
            <a:r>
              <a:rPr lang="en-US" b="1" dirty="0"/>
              <a:t>Process Optimization:</a:t>
            </a:r>
            <a:r>
              <a:rPr lang="en-US" dirty="0"/>
              <a:t> Identifying inefficiencies in investment workflows and proposing solutions.</a:t>
            </a:r>
          </a:p>
          <a:p>
            <a:pPr lvl="1"/>
            <a:r>
              <a:rPr lang="en-US" b="1" dirty="0"/>
              <a:t>Data Analysis &amp; Reporting:</a:t>
            </a:r>
            <a:r>
              <a:rPr lang="en-US" dirty="0"/>
              <a:t> Ensuring accurate data capture, processing, and reporting for various asset classes.</a:t>
            </a:r>
          </a:p>
          <a:p>
            <a:pPr lvl="1"/>
            <a:r>
              <a:rPr lang="en-US" b="1" dirty="0"/>
              <a:t>Regulatory Compliance:</a:t>
            </a:r>
            <a:r>
              <a:rPr lang="en-US" dirty="0"/>
              <a:t> Helping implement systems that adhere to financial regulations (e.g., MiFID II, Dodd-Frank).</a:t>
            </a:r>
          </a:p>
          <a:p>
            <a:pPr lvl="1"/>
            <a:r>
              <a:rPr lang="en-US" b="1" dirty="0"/>
              <a:t>Stakeholder Management:</a:t>
            </a:r>
            <a:r>
              <a:rPr lang="en-US" dirty="0"/>
              <a:t> Bridging the gap between business users and technical teams.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040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E36AD-8CF9-7F66-4AEE-466DF1C7F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0C06-BC19-BA5A-EF39-3C7C6DF7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260648"/>
            <a:ext cx="9144001" cy="771872"/>
          </a:xfrm>
        </p:spPr>
        <p:txBody>
          <a:bodyPr/>
          <a:lstStyle/>
          <a:p>
            <a:r>
              <a:rPr lang="en-IN" dirty="0"/>
              <a:t>Conclusion &amp;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30E86-B0E0-35D6-8344-82F4CC86B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1" y="1340769"/>
            <a:ext cx="9324529" cy="5040560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</a:p>
          <a:p>
            <a:pPr lvl="1"/>
            <a:r>
              <a:rPr lang="en-US" dirty="0"/>
              <a:t>Understanding asset classes is fundamental for Business Analysts in finance.</a:t>
            </a:r>
          </a:p>
          <a:p>
            <a:pPr lvl="1"/>
            <a:r>
              <a:rPr lang="en-US" dirty="0"/>
              <a:t>It enables effective system design, data analysis, and communication.</a:t>
            </a:r>
          </a:p>
          <a:p>
            <a:pPr lvl="1"/>
            <a:r>
              <a:rPr lang="en-US" dirty="0"/>
              <a:t>A solid grasp of risk, return, asset allocation, and diversification is key.</a:t>
            </a:r>
          </a:p>
          <a:p>
            <a:r>
              <a:rPr lang="en-US" b="1" dirty="0"/>
              <a:t>Questions &amp; Discussion</a:t>
            </a:r>
          </a:p>
          <a:p>
            <a:pPr lvl="1"/>
            <a:r>
              <a:rPr lang="en-US" i="1" dirty="0"/>
              <a:t>Open for questions from the audience.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1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793D-3340-1673-C9F1-C7B40074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260648"/>
            <a:ext cx="9144001" cy="771872"/>
          </a:xfrm>
        </p:spPr>
        <p:txBody>
          <a:bodyPr/>
          <a:lstStyle/>
          <a:p>
            <a:r>
              <a:rPr lang="en-US" dirty="0"/>
              <a:t>Introduction - What are Asset Classes?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73610-964F-B81C-8B22-60761ADC3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1" y="1340769"/>
            <a:ext cx="9324529" cy="504056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What are Asset Classes?</a:t>
            </a:r>
          </a:p>
          <a:p>
            <a:pPr lvl="1"/>
            <a:r>
              <a:rPr lang="en-US" b="1" dirty="0"/>
              <a:t>Definition:</a:t>
            </a:r>
            <a:r>
              <a:rPr lang="en-US" dirty="0"/>
              <a:t> A group of investments that exhibit similar characteristics and behave similarly in the marketplace.</a:t>
            </a:r>
          </a:p>
          <a:p>
            <a:pPr lvl="1"/>
            <a:r>
              <a:rPr lang="en-US" b="1" dirty="0"/>
              <a:t>Key Characteristics:</a:t>
            </a:r>
            <a:endParaRPr lang="en-US" dirty="0"/>
          </a:p>
          <a:p>
            <a:pPr lvl="2"/>
            <a:r>
              <a:rPr lang="en-US" dirty="0"/>
              <a:t>Similar risk and return profiles.</a:t>
            </a:r>
          </a:p>
          <a:p>
            <a:pPr lvl="2"/>
            <a:r>
              <a:rPr lang="en-US" dirty="0"/>
              <a:t>Respond to market factors in comparable ways.</a:t>
            </a:r>
          </a:p>
          <a:p>
            <a:pPr lvl="2"/>
            <a:r>
              <a:rPr lang="en-US" dirty="0"/>
              <a:t>Form the foundation of investment portfolios.</a:t>
            </a:r>
          </a:p>
          <a:p>
            <a:r>
              <a:rPr lang="en-US" b="1" dirty="0"/>
              <a:t>Why are they important for Business Analysts?</a:t>
            </a:r>
          </a:p>
          <a:p>
            <a:pPr lvl="1"/>
            <a:r>
              <a:rPr lang="en-US" b="1" dirty="0"/>
              <a:t>Contextual Understanding:</a:t>
            </a:r>
            <a:r>
              <a:rPr lang="en-US" dirty="0"/>
              <a:t> Crucial for BAs working in financial services (e.g., wealth management, investment banking, fintech).</a:t>
            </a:r>
          </a:p>
          <a:p>
            <a:pPr lvl="1"/>
            <a:r>
              <a:rPr lang="en-US" b="1" dirty="0"/>
              <a:t>System Requirements:</a:t>
            </a:r>
            <a:r>
              <a:rPr lang="en-US" dirty="0"/>
              <a:t> Helps in defining requirements for trading platforms, risk management systems, portfolio management tools.</a:t>
            </a:r>
          </a:p>
          <a:p>
            <a:pPr lvl="1"/>
            <a:r>
              <a:rPr lang="en-US" b="1" dirty="0"/>
              <a:t>Data Analysis:</a:t>
            </a:r>
            <a:r>
              <a:rPr lang="en-US" dirty="0"/>
              <a:t> Understanding the data structures, metrics, and reporting needs related to various asset types.</a:t>
            </a:r>
          </a:p>
          <a:p>
            <a:pPr lvl="1"/>
            <a:r>
              <a:rPr lang="en-US" b="1" dirty="0"/>
              <a:t>Stakeholder Communication:</a:t>
            </a:r>
            <a:r>
              <a:rPr lang="en-US" dirty="0"/>
              <a:t> Facilitates effective communication with traders, portfolio managers, compliance officers, and clients.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82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2CF45-D997-2A4D-56DA-1DB543387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BB7A-9487-9B46-6F1E-BBE66237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260648"/>
            <a:ext cx="9144001" cy="771872"/>
          </a:xfrm>
        </p:spPr>
        <p:txBody>
          <a:bodyPr/>
          <a:lstStyle/>
          <a:p>
            <a:r>
              <a:rPr lang="en-IN" dirty="0"/>
              <a:t>Equity (Stocks)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B7134-4911-6571-91E5-E99B9FFA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2013" y="1196752"/>
            <a:ext cx="9324529" cy="504056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Equity (Stocks)</a:t>
            </a:r>
          </a:p>
          <a:p>
            <a:pPr lvl="1"/>
            <a:r>
              <a:rPr lang="en-US" b="1" dirty="0"/>
              <a:t>Definition:</a:t>
            </a:r>
            <a:r>
              <a:rPr lang="en-US" dirty="0"/>
              <a:t> Represents ownership in a company. Investors buy shares, hoping the company's value will increase.</a:t>
            </a:r>
          </a:p>
          <a:p>
            <a:pPr lvl="1"/>
            <a:r>
              <a:rPr lang="en-US" b="1" dirty="0"/>
              <a:t>Types:</a:t>
            </a:r>
            <a:endParaRPr lang="en-US" dirty="0"/>
          </a:p>
          <a:p>
            <a:pPr lvl="2"/>
            <a:r>
              <a:rPr lang="en-US" b="1" dirty="0"/>
              <a:t>Common Stock:</a:t>
            </a:r>
            <a:r>
              <a:rPr lang="en-US" dirty="0"/>
              <a:t> Voting rights, variable dividends.</a:t>
            </a:r>
          </a:p>
          <a:p>
            <a:pPr lvl="2"/>
            <a:r>
              <a:rPr lang="en-US" b="1" dirty="0"/>
              <a:t>Preferred Stock:</a:t>
            </a:r>
            <a:r>
              <a:rPr lang="en-US" dirty="0"/>
              <a:t> Fixed dividends, no voting rights, higher claim on assets than common stock.</a:t>
            </a:r>
          </a:p>
          <a:p>
            <a:r>
              <a:rPr lang="en-US" b="1" dirty="0"/>
              <a:t>Key Characteristics:</a:t>
            </a:r>
            <a:endParaRPr lang="en-US" dirty="0"/>
          </a:p>
          <a:p>
            <a:pPr lvl="1"/>
            <a:r>
              <a:rPr lang="en-US" dirty="0"/>
              <a:t>High potential for capital appreciation.</a:t>
            </a:r>
          </a:p>
          <a:p>
            <a:pPr lvl="1"/>
            <a:r>
              <a:rPr lang="en-US" dirty="0"/>
              <a:t>Higher volatility and risk compared to fixed income.</a:t>
            </a:r>
          </a:p>
          <a:p>
            <a:pPr lvl="1"/>
            <a:r>
              <a:rPr lang="en-US" dirty="0"/>
              <a:t>Liquidity varies by stock.</a:t>
            </a:r>
          </a:p>
          <a:p>
            <a:r>
              <a:rPr lang="en-US" b="1" dirty="0"/>
              <a:t>BA Relevance:</a:t>
            </a:r>
            <a:endParaRPr lang="en-US" dirty="0"/>
          </a:p>
          <a:p>
            <a:pPr lvl="1"/>
            <a:r>
              <a:rPr lang="en-US" dirty="0"/>
              <a:t>Understanding order types (market, limit, stop).</a:t>
            </a:r>
          </a:p>
          <a:p>
            <a:pPr lvl="1"/>
            <a:r>
              <a:rPr lang="en-US" dirty="0"/>
              <a:t>Analyzing market data (price, volume, bid/ask).</a:t>
            </a:r>
          </a:p>
          <a:p>
            <a:pPr lvl="1"/>
            <a:r>
              <a:rPr lang="en-US" dirty="0"/>
              <a:t>Designing systems for stock trading, portfolio tracking, and corporate actions (dividends, splits).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13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0ECDE-C24A-9699-C517-F16BACE12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3182-683D-93D1-59B5-E6D9B40E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260648"/>
            <a:ext cx="9144001" cy="771872"/>
          </a:xfrm>
        </p:spPr>
        <p:txBody>
          <a:bodyPr/>
          <a:lstStyle/>
          <a:p>
            <a:r>
              <a:rPr lang="en-IN" b="1" dirty="0"/>
              <a:t>Fixed Income (Bonds)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0D1C7-31BE-DAE8-B21A-45D835435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884" y="1196752"/>
            <a:ext cx="9505056" cy="534880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Fixed Income (Bonds)</a:t>
            </a:r>
          </a:p>
          <a:p>
            <a:pPr lvl="1"/>
            <a:r>
              <a:rPr lang="en-US" b="1" dirty="0"/>
              <a:t>Definition:</a:t>
            </a:r>
            <a:r>
              <a:rPr lang="en-US" dirty="0"/>
              <a:t> Debt instruments where an investor lends money to a borrower (government, corporation) for a defined period at a fixed interest rate.</a:t>
            </a:r>
          </a:p>
          <a:p>
            <a:pPr lvl="1"/>
            <a:r>
              <a:rPr lang="en-US" b="1" dirty="0"/>
              <a:t>Types:</a:t>
            </a:r>
            <a:endParaRPr lang="en-US" dirty="0"/>
          </a:p>
          <a:p>
            <a:pPr lvl="2"/>
            <a:r>
              <a:rPr lang="en-US" b="1" dirty="0"/>
              <a:t>Government Bonds:</a:t>
            </a:r>
            <a:r>
              <a:rPr lang="en-US" dirty="0"/>
              <a:t> (e.g., Treasury bonds, municipal bonds) - generally lower risk.</a:t>
            </a:r>
          </a:p>
          <a:p>
            <a:pPr lvl="2"/>
            <a:r>
              <a:rPr lang="en-US" b="1" dirty="0"/>
              <a:t>Corporate Bonds:</a:t>
            </a:r>
            <a:r>
              <a:rPr lang="en-US" dirty="0"/>
              <a:t> Issued by companies, higher risk than government bonds, but potentially higher yield.</a:t>
            </a:r>
          </a:p>
          <a:p>
            <a:pPr lvl="2"/>
            <a:r>
              <a:rPr lang="en-US" b="1" dirty="0"/>
              <a:t>Mortgage-Backed Securities (MBS):</a:t>
            </a:r>
            <a:r>
              <a:rPr lang="en-US" dirty="0"/>
              <a:t> Bonds secured by mortgages.</a:t>
            </a:r>
          </a:p>
          <a:p>
            <a:r>
              <a:rPr lang="en-US" b="1" dirty="0"/>
              <a:t>Key Characteristics:</a:t>
            </a:r>
            <a:endParaRPr lang="en-US" dirty="0"/>
          </a:p>
          <a:p>
            <a:pPr lvl="1"/>
            <a:r>
              <a:rPr lang="en-US" dirty="0"/>
              <a:t>Regular interest payments (coupons).</a:t>
            </a:r>
          </a:p>
          <a:p>
            <a:pPr lvl="1"/>
            <a:r>
              <a:rPr lang="en-US" dirty="0"/>
              <a:t>Return of principal at maturity.</a:t>
            </a:r>
          </a:p>
          <a:p>
            <a:pPr lvl="1"/>
            <a:r>
              <a:rPr lang="en-US" dirty="0"/>
              <a:t>Generally lower risk and lower potential return than equities.</a:t>
            </a:r>
          </a:p>
          <a:p>
            <a:r>
              <a:rPr lang="en-US" b="1" dirty="0"/>
              <a:t>BA Relevance:</a:t>
            </a:r>
            <a:endParaRPr lang="en-US" dirty="0"/>
          </a:p>
          <a:p>
            <a:pPr lvl="1"/>
            <a:r>
              <a:rPr lang="en-US" dirty="0"/>
              <a:t>Calculating bond yields, duration, and convexity.</a:t>
            </a:r>
          </a:p>
          <a:p>
            <a:pPr lvl="1"/>
            <a:r>
              <a:rPr lang="en-US" dirty="0"/>
              <a:t>Developing systems for bond issuance, trading, and interest payment processing.</a:t>
            </a:r>
          </a:p>
          <a:p>
            <a:pPr lvl="1"/>
            <a:r>
              <a:rPr lang="en-US" dirty="0"/>
              <a:t>Managing interest rate risk within portfolios.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69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0BEEE-9BC6-FAA3-F134-CA108A2CB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2666-527F-25A4-4606-93B1AB52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260648"/>
            <a:ext cx="9144001" cy="771872"/>
          </a:xfrm>
        </p:spPr>
        <p:txBody>
          <a:bodyPr/>
          <a:lstStyle/>
          <a:p>
            <a:r>
              <a:rPr lang="en-IN" dirty="0"/>
              <a:t>Real Estate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9A9A-11E4-00B0-2271-5CDB2E23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861" y="1124744"/>
            <a:ext cx="9721080" cy="525658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Real Estate</a:t>
            </a:r>
          </a:p>
          <a:p>
            <a:pPr lvl="1"/>
            <a:r>
              <a:rPr lang="en-US" b="1" dirty="0"/>
              <a:t>Definition:</a:t>
            </a:r>
            <a:r>
              <a:rPr lang="en-US" dirty="0"/>
              <a:t> Investment in physical properties (land, buildings) or real estate-related assets.</a:t>
            </a:r>
          </a:p>
          <a:p>
            <a:pPr lvl="1"/>
            <a:r>
              <a:rPr lang="en-US" b="1" dirty="0"/>
              <a:t>Types:</a:t>
            </a:r>
            <a:endParaRPr lang="en-US" dirty="0"/>
          </a:p>
          <a:p>
            <a:pPr lvl="2"/>
            <a:r>
              <a:rPr lang="en-US" b="1" dirty="0"/>
              <a:t>Direct Ownership:</a:t>
            </a:r>
            <a:r>
              <a:rPr lang="en-US" dirty="0"/>
              <a:t> Residential, commercial, industrial properties.</a:t>
            </a:r>
          </a:p>
          <a:p>
            <a:pPr lvl="2"/>
            <a:r>
              <a:rPr lang="en-US" b="1" dirty="0"/>
              <a:t>Real Estate Investment Trusts (REITs):</a:t>
            </a:r>
            <a:r>
              <a:rPr lang="en-US" dirty="0"/>
              <a:t> Companies that own, operate, or finance income-producing real estate; traded like stocks.</a:t>
            </a:r>
          </a:p>
          <a:p>
            <a:pPr lvl="2"/>
            <a:r>
              <a:rPr lang="en-US" b="1" dirty="0"/>
              <a:t>Real Estate Funds:</a:t>
            </a:r>
            <a:r>
              <a:rPr lang="en-US" dirty="0"/>
              <a:t> Pooled investments in various properties.</a:t>
            </a:r>
          </a:p>
          <a:p>
            <a:r>
              <a:rPr lang="en-US" b="1" dirty="0"/>
              <a:t>Key Characteristics:</a:t>
            </a:r>
            <a:endParaRPr lang="en-US" dirty="0"/>
          </a:p>
          <a:p>
            <a:pPr lvl="1"/>
            <a:r>
              <a:rPr lang="en-US" dirty="0"/>
              <a:t>Potential for rental income and capital appreciation.</a:t>
            </a:r>
          </a:p>
          <a:p>
            <a:pPr lvl="1"/>
            <a:r>
              <a:rPr lang="en-US" dirty="0"/>
              <a:t>Illiquid compared to stocks/bonds (direct ownership).</a:t>
            </a:r>
          </a:p>
          <a:p>
            <a:pPr lvl="1"/>
            <a:r>
              <a:rPr lang="en-US" dirty="0"/>
              <a:t>Can be a hedge against inflation.</a:t>
            </a:r>
          </a:p>
          <a:p>
            <a:r>
              <a:rPr lang="en-US" b="1" dirty="0"/>
              <a:t>BA Relevance:</a:t>
            </a:r>
            <a:endParaRPr lang="en-US" dirty="0"/>
          </a:p>
          <a:p>
            <a:pPr lvl="1"/>
            <a:r>
              <a:rPr lang="en-US" dirty="0"/>
              <a:t>Understanding property valuation methods.</a:t>
            </a:r>
          </a:p>
          <a:p>
            <a:pPr lvl="1"/>
            <a:r>
              <a:rPr lang="en-US" dirty="0"/>
              <a:t>Designing systems for property management, rental income tracking, and REIT analysis.</a:t>
            </a:r>
          </a:p>
          <a:p>
            <a:pPr lvl="1"/>
            <a:r>
              <a:rPr lang="en-US" dirty="0"/>
              <a:t>Analyzing market trends in property sectors.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946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536AC-A45B-5B68-D26B-6DCF5EA82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20C7-495B-8C85-33CD-202A4A944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260648"/>
            <a:ext cx="9144001" cy="771872"/>
          </a:xfrm>
        </p:spPr>
        <p:txBody>
          <a:bodyPr/>
          <a:lstStyle/>
          <a:p>
            <a:r>
              <a:rPr lang="en-IN" dirty="0"/>
              <a:t>Commodities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4C871-3BF3-F22B-851E-C46073DD6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877" y="1124744"/>
            <a:ext cx="9577064" cy="525658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Commodities</a:t>
            </a:r>
          </a:p>
          <a:p>
            <a:pPr lvl="1"/>
            <a:r>
              <a:rPr lang="en-US" b="1" dirty="0"/>
              <a:t>Definition:</a:t>
            </a:r>
            <a:r>
              <a:rPr lang="en-US" dirty="0"/>
              <a:t> Raw materials or primary agricultural products that can be bought and sold.</a:t>
            </a:r>
          </a:p>
          <a:p>
            <a:pPr lvl="1"/>
            <a:r>
              <a:rPr lang="en-US" b="1" dirty="0"/>
              <a:t>Types:</a:t>
            </a:r>
            <a:endParaRPr lang="en-US" dirty="0"/>
          </a:p>
          <a:p>
            <a:pPr lvl="2"/>
            <a:r>
              <a:rPr lang="en-US" b="1" dirty="0"/>
              <a:t>Hard Commodities:</a:t>
            </a:r>
            <a:r>
              <a:rPr lang="en-US" dirty="0"/>
              <a:t> Natural resources that are mined or extracted (e.g., gold, silver, oil, natural gas).</a:t>
            </a:r>
          </a:p>
          <a:p>
            <a:pPr lvl="2"/>
            <a:r>
              <a:rPr lang="en-US" b="1" dirty="0"/>
              <a:t>Soft Commodities:</a:t>
            </a:r>
            <a:r>
              <a:rPr lang="en-US" dirty="0"/>
              <a:t> Agricultural products or livestock (e.g., wheat, corn, coffee, cattle).</a:t>
            </a:r>
          </a:p>
          <a:p>
            <a:r>
              <a:rPr lang="en-US" b="1" dirty="0"/>
              <a:t>Key Characteristics:</a:t>
            </a:r>
            <a:endParaRPr lang="en-US" dirty="0"/>
          </a:p>
          <a:p>
            <a:pPr lvl="1"/>
            <a:r>
              <a:rPr lang="en-US" dirty="0"/>
              <a:t>Prices influenced by supply and demand, geopolitical events, weather.</a:t>
            </a:r>
          </a:p>
          <a:p>
            <a:pPr lvl="1"/>
            <a:r>
              <a:rPr lang="en-US" dirty="0"/>
              <a:t>Can act as an inflation hedge.</a:t>
            </a:r>
          </a:p>
          <a:p>
            <a:pPr lvl="1"/>
            <a:r>
              <a:rPr lang="en-US" dirty="0"/>
              <a:t>Often traded via futures contracts.</a:t>
            </a:r>
          </a:p>
          <a:p>
            <a:r>
              <a:rPr lang="en-US" b="1" dirty="0"/>
              <a:t>BA Relevance:</a:t>
            </a:r>
            <a:endParaRPr lang="en-US" dirty="0"/>
          </a:p>
          <a:p>
            <a:pPr lvl="1"/>
            <a:r>
              <a:rPr lang="en-US" dirty="0"/>
              <a:t>Understanding futures and options contracts.</a:t>
            </a:r>
          </a:p>
          <a:p>
            <a:pPr lvl="1"/>
            <a:r>
              <a:rPr lang="en-US" dirty="0"/>
              <a:t>Designing systems for commodity trading, risk management (e.g., hedging strategies).</a:t>
            </a:r>
          </a:p>
          <a:p>
            <a:pPr lvl="1"/>
            <a:r>
              <a:rPr lang="en-US" dirty="0"/>
              <a:t>Analyzing global supply chain impacts on commodity prices.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47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BD783-29C4-8C67-5871-C3A284CB0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89D5-B39B-8B72-A050-FD8C4CFC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260648"/>
            <a:ext cx="9144001" cy="771872"/>
          </a:xfrm>
        </p:spPr>
        <p:txBody>
          <a:bodyPr/>
          <a:lstStyle/>
          <a:p>
            <a:r>
              <a:rPr lang="en-IN" dirty="0"/>
              <a:t>Alternative Investments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FB038-7E61-5BBB-3DFE-F77A8F231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864" y="1032520"/>
            <a:ext cx="10333148" cy="563684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Alternative Investments</a:t>
            </a:r>
          </a:p>
          <a:p>
            <a:pPr lvl="1"/>
            <a:r>
              <a:rPr lang="en-US" b="1" dirty="0"/>
              <a:t>Definition:</a:t>
            </a:r>
            <a:r>
              <a:rPr lang="en-US" dirty="0"/>
              <a:t> Investments that fall outside the traditional categories of stocks, bonds, and cash. Often less liquid and more complex.</a:t>
            </a:r>
          </a:p>
          <a:p>
            <a:pPr lvl="1"/>
            <a:r>
              <a:rPr lang="en-US" b="1" dirty="0"/>
              <a:t>Types:</a:t>
            </a:r>
            <a:endParaRPr lang="en-US" dirty="0"/>
          </a:p>
          <a:p>
            <a:pPr lvl="2"/>
            <a:r>
              <a:rPr lang="en-US" b="1" dirty="0"/>
              <a:t>Hedge Funds:</a:t>
            </a:r>
            <a:r>
              <a:rPr lang="en-US" dirty="0"/>
              <a:t> Actively managed portfolios using diverse strategies (e.g., long/short equity, global macro).</a:t>
            </a:r>
          </a:p>
          <a:p>
            <a:pPr lvl="2"/>
            <a:r>
              <a:rPr lang="en-US" b="1" dirty="0"/>
              <a:t>Private Equity:</a:t>
            </a:r>
            <a:r>
              <a:rPr lang="en-US" dirty="0"/>
              <a:t> Investments in companies not listed on a public exchange (e.g., venture capital, leveraged buyouts).</a:t>
            </a:r>
          </a:p>
          <a:p>
            <a:pPr lvl="2"/>
            <a:r>
              <a:rPr lang="en-US" b="1" dirty="0"/>
              <a:t>Private Debt:</a:t>
            </a:r>
            <a:r>
              <a:rPr lang="en-US" dirty="0"/>
              <a:t> Loans made to companies or projects that are not publicly traded.</a:t>
            </a:r>
          </a:p>
          <a:p>
            <a:pPr lvl="2"/>
            <a:r>
              <a:rPr lang="en-US" b="1" dirty="0"/>
              <a:t>Infrastructure:</a:t>
            </a:r>
            <a:r>
              <a:rPr lang="en-US" dirty="0"/>
              <a:t> Investments in essential facilities (e.g., roads, bridges, utilities).</a:t>
            </a:r>
          </a:p>
          <a:p>
            <a:pPr lvl="2"/>
            <a:r>
              <a:rPr lang="en-US" b="1" dirty="0"/>
              <a:t>Derivatives:</a:t>
            </a:r>
            <a:r>
              <a:rPr lang="en-US" dirty="0"/>
              <a:t> Financial contracts whose value is derived from an underlying asset (e.g., options, futures, swaps).</a:t>
            </a:r>
          </a:p>
          <a:p>
            <a:r>
              <a:rPr lang="en-US" b="1" dirty="0"/>
              <a:t>Key Characteristics:</a:t>
            </a:r>
            <a:endParaRPr lang="en-US" dirty="0"/>
          </a:p>
          <a:p>
            <a:pPr lvl="1"/>
            <a:r>
              <a:rPr lang="en-US" dirty="0"/>
              <a:t>Potential for higher returns, but also higher risk and complexity.</a:t>
            </a:r>
          </a:p>
          <a:p>
            <a:pPr lvl="1"/>
            <a:r>
              <a:rPr lang="en-US" dirty="0"/>
              <a:t>Lower correlation with traditional assets (diversification benefits).</a:t>
            </a:r>
          </a:p>
          <a:p>
            <a:pPr lvl="1"/>
            <a:r>
              <a:rPr lang="en-US" dirty="0"/>
              <a:t>Often have high minimum investment requirements and lock-up periods.</a:t>
            </a:r>
          </a:p>
          <a:p>
            <a:r>
              <a:rPr lang="en-US" b="1" dirty="0"/>
              <a:t>BA Relevance:</a:t>
            </a:r>
            <a:endParaRPr lang="en-US" dirty="0"/>
          </a:p>
          <a:p>
            <a:pPr lvl="1"/>
            <a:r>
              <a:rPr lang="en-US" dirty="0"/>
              <a:t>Complex valuation models and performance metrics.</a:t>
            </a:r>
          </a:p>
          <a:p>
            <a:pPr lvl="1"/>
            <a:r>
              <a:rPr lang="en-US" dirty="0"/>
              <a:t>Developing systems for managing illiquid assets, complex fee structures, and regulatory reporting.</a:t>
            </a:r>
          </a:p>
          <a:p>
            <a:pPr lvl="1"/>
            <a:r>
              <a:rPr lang="en-US" dirty="0"/>
              <a:t>Understanding the unique operational workflows for these investments.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5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39600-0DF0-CA10-0519-3FD3D1A68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74A9-CA35-2E25-6BCA-95187298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260648"/>
            <a:ext cx="9144001" cy="771872"/>
          </a:xfrm>
        </p:spPr>
        <p:txBody>
          <a:bodyPr/>
          <a:lstStyle/>
          <a:p>
            <a:r>
              <a:rPr lang="en-IN" dirty="0"/>
              <a:t>Understanding Risk &amp;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6CF0E-AB4B-3A5C-0E5E-C6CE4E83E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1196752"/>
            <a:ext cx="10585175" cy="525658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Understanding Risk &amp; Return</a:t>
            </a:r>
          </a:p>
          <a:p>
            <a:pPr lvl="1"/>
            <a:r>
              <a:rPr lang="en-US" b="1" dirty="0"/>
              <a:t>Risk:</a:t>
            </a:r>
            <a:r>
              <a:rPr lang="en-US" dirty="0"/>
              <a:t> The possibility that an investment's actual return will differ from its expected return (e.g., volatility, credit risk, interest rate risk).</a:t>
            </a:r>
          </a:p>
          <a:p>
            <a:pPr lvl="1"/>
            <a:r>
              <a:rPr lang="en-US" b="1" dirty="0"/>
              <a:t>Return:</a:t>
            </a:r>
            <a:r>
              <a:rPr lang="en-US" dirty="0"/>
              <a:t> The gain or loss on an investment over a specified period, expressed as a percentage.</a:t>
            </a:r>
          </a:p>
          <a:p>
            <a:r>
              <a:rPr lang="en-US" b="1" dirty="0"/>
              <a:t>Risk-Return Spectrum (General Tendencies)</a:t>
            </a:r>
          </a:p>
          <a:p>
            <a:pPr lvl="1"/>
            <a:r>
              <a:rPr lang="en-US" b="1" dirty="0"/>
              <a:t>High Risk, High Potential Return:</a:t>
            </a:r>
            <a:endParaRPr lang="en-US" dirty="0"/>
          </a:p>
          <a:p>
            <a:pPr lvl="2"/>
            <a:r>
              <a:rPr lang="en-US" dirty="0"/>
              <a:t>Equity (especially growth stocks, small caps)</a:t>
            </a:r>
          </a:p>
          <a:p>
            <a:pPr lvl="2"/>
            <a:r>
              <a:rPr lang="en-US" dirty="0"/>
              <a:t>Alternative Investments (Hedge Funds, Private Equity)</a:t>
            </a:r>
          </a:p>
          <a:p>
            <a:pPr lvl="2"/>
            <a:r>
              <a:rPr lang="en-US" dirty="0"/>
              <a:t>Commodities</a:t>
            </a:r>
          </a:p>
          <a:p>
            <a:pPr lvl="1"/>
            <a:r>
              <a:rPr lang="en-US" b="1" dirty="0"/>
              <a:t>Moderate Risk, Moderate Return:</a:t>
            </a:r>
            <a:endParaRPr lang="en-US" dirty="0"/>
          </a:p>
          <a:p>
            <a:pPr lvl="2"/>
            <a:r>
              <a:rPr lang="en-US" dirty="0"/>
              <a:t>Balanced portfolios</a:t>
            </a:r>
          </a:p>
          <a:p>
            <a:pPr lvl="2"/>
            <a:r>
              <a:rPr lang="en-US" dirty="0"/>
              <a:t>Some Real Estate (REITs)</a:t>
            </a:r>
          </a:p>
          <a:p>
            <a:pPr lvl="1"/>
            <a:r>
              <a:rPr lang="en-US" b="1" dirty="0"/>
              <a:t>Low Risk, Low Return:</a:t>
            </a:r>
            <a:endParaRPr lang="en-US" dirty="0"/>
          </a:p>
          <a:p>
            <a:pPr lvl="2"/>
            <a:r>
              <a:rPr lang="en-US" dirty="0"/>
              <a:t>Fixed Income (Government Bonds)</a:t>
            </a:r>
          </a:p>
          <a:p>
            <a:pPr lvl="2"/>
            <a:r>
              <a:rPr lang="en-US" dirty="0"/>
              <a:t>Cash Equivalents</a:t>
            </a:r>
          </a:p>
          <a:p>
            <a:pPr lvl="1"/>
            <a:r>
              <a:rPr lang="en-US" b="1" dirty="0"/>
              <a:t>BA Relevance:</a:t>
            </a:r>
            <a:endParaRPr lang="en-US" dirty="0"/>
          </a:p>
          <a:p>
            <a:pPr lvl="2"/>
            <a:r>
              <a:rPr lang="en-US" dirty="0"/>
              <a:t>Defining risk metrics (e.g., </a:t>
            </a:r>
            <a:r>
              <a:rPr lang="en-US" dirty="0" err="1"/>
              <a:t>VaR</a:t>
            </a:r>
            <a:r>
              <a:rPr lang="en-US" dirty="0"/>
              <a:t>, standard deviation).</a:t>
            </a:r>
          </a:p>
          <a:p>
            <a:pPr lvl="2"/>
            <a:r>
              <a:rPr lang="en-US" dirty="0"/>
              <a:t>Implementing risk management features in financial software.</a:t>
            </a:r>
          </a:p>
          <a:p>
            <a:pPr lvl="2"/>
            <a:r>
              <a:rPr lang="en-US" dirty="0"/>
              <a:t>Ensuring compliance with risk policies.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C8B54-2F7B-D3C5-B1B6-B61A4E5F7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8C4F-7C15-AF07-BC0E-1BF1CD5B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260648"/>
            <a:ext cx="9144001" cy="771872"/>
          </a:xfrm>
        </p:spPr>
        <p:txBody>
          <a:bodyPr/>
          <a:lstStyle/>
          <a:p>
            <a:r>
              <a:rPr lang="en-IN" dirty="0"/>
              <a:t>Asset Allocation &amp; Diversification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D4F3D-6423-CF53-9FA4-39BD5AE75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1" y="1340769"/>
            <a:ext cx="9324529" cy="5040560"/>
          </a:xfrm>
        </p:spPr>
        <p:txBody>
          <a:bodyPr>
            <a:normAutofit/>
          </a:bodyPr>
          <a:lstStyle/>
          <a:p>
            <a:r>
              <a:rPr lang="en-US" b="1" dirty="0"/>
              <a:t>Asset Allocation &amp; Diversification</a:t>
            </a:r>
          </a:p>
          <a:p>
            <a:pPr lvl="1"/>
            <a:r>
              <a:rPr lang="en-US" b="1" dirty="0"/>
              <a:t>Asset Allocation:</a:t>
            </a:r>
            <a:r>
              <a:rPr lang="en-US" dirty="0"/>
              <a:t> The process of dividing an investment portfolio among different asset classes to achieve specific investment objectives.</a:t>
            </a:r>
          </a:p>
          <a:p>
            <a:pPr lvl="2"/>
            <a:r>
              <a:rPr lang="en-US" dirty="0"/>
              <a:t>Based on investor's risk tolerance, time horizon, and financial goals.</a:t>
            </a:r>
          </a:p>
          <a:p>
            <a:pPr lvl="1"/>
            <a:r>
              <a:rPr lang="en-US" b="1" dirty="0"/>
              <a:t>Diversification:</a:t>
            </a:r>
            <a:r>
              <a:rPr lang="en-US" dirty="0"/>
              <a:t> Spreading investments across various asset classes, industries, and geographies to reduce overall portfolio risk.</a:t>
            </a:r>
          </a:p>
          <a:p>
            <a:pPr lvl="2"/>
            <a:r>
              <a:rPr lang="en-US" dirty="0"/>
              <a:t>"Don't put all your eggs in one basket."</a:t>
            </a:r>
          </a:p>
          <a:p>
            <a:pPr lvl="2"/>
            <a:r>
              <a:rPr lang="en-US" dirty="0"/>
              <a:t>Aims to smooth out returns by offsetting losses in one asset class with gains in another.</a:t>
            </a:r>
          </a:p>
          <a:p>
            <a:pPr lvl="1"/>
            <a:r>
              <a:rPr lang="en-US" b="1" dirty="0"/>
              <a:t>BA Relevance:</a:t>
            </a:r>
            <a:endParaRPr lang="en-US" dirty="0"/>
          </a:p>
          <a:p>
            <a:pPr lvl="2"/>
            <a:r>
              <a:rPr lang="en-US" dirty="0"/>
              <a:t>Designing tools for portfolio construction and rebalancing.</a:t>
            </a:r>
          </a:p>
          <a:p>
            <a:pPr lvl="2"/>
            <a:r>
              <a:rPr lang="en-US" dirty="0"/>
              <a:t>Developing reporting features that show asset class breakdown and diversification metrics.</a:t>
            </a:r>
          </a:p>
          <a:p>
            <a:pPr lvl="2"/>
            <a:r>
              <a:rPr lang="en-US" dirty="0"/>
              <a:t>Understanding client suitability and investment mandates.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440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505</TotalTime>
  <Words>1291</Words>
  <Application>Microsoft Office PowerPoint</Application>
  <PresentationFormat>Custom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Asset Classes for Business Analysts</vt:lpstr>
      <vt:lpstr>Introduction - What are Asset Classes?</vt:lpstr>
      <vt:lpstr>Equity (Stocks)</vt:lpstr>
      <vt:lpstr>Fixed Income (Bonds)</vt:lpstr>
      <vt:lpstr>Real Estate</vt:lpstr>
      <vt:lpstr>Commodities</vt:lpstr>
      <vt:lpstr>Alternative Investments</vt:lpstr>
      <vt:lpstr>Understanding Risk &amp; Return</vt:lpstr>
      <vt:lpstr>Asset Allocation &amp; Diversification</vt:lpstr>
      <vt:lpstr>Role of a Business Analyst in Asset Management</vt:lpstr>
      <vt:lpstr>Conclusion &amp;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 Patil</dc:creator>
  <cp:lastModifiedBy>Dhruv Patil</cp:lastModifiedBy>
  <cp:revision>2</cp:revision>
  <dcterms:created xsi:type="dcterms:W3CDTF">2025-07-24T15:45:20Z</dcterms:created>
  <dcterms:modified xsi:type="dcterms:W3CDTF">2025-07-25T00:10:59Z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