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92" r:id="rId5"/>
    <p:sldId id="279" r:id="rId6"/>
    <p:sldId id="294" r:id="rId7"/>
    <p:sldId id="295" r:id="rId8"/>
    <p:sldId id="296" r:id="rId9"/>
    <p:sldId id="302" r:id="rId10"/>
    <p:sldId id="303" r:id="rId11"/>
    <p:sldId id="297" r:id="rId12"/>
    <p:sldId id="298" r:id="rId13"/>
    <p:sldId id="299" r:id="rId14"/>
    <p:sldId id="28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400"/>
    <a:srgbClr val="446992"/>
    <a:srgbClr val="AEC2D8"/>
    <a:srgbClr val="98432A"/>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39" autoAdjust="0"/>
  </p:normalViewPr>
  <p:slideViewPr>
    <p:cSldViewPr snapToGrid="0" showGuides="1">
      <p:cViewPr varScale="1">
        <p:scale>
          <a:sx n="70" d="100"/>
          <a:sy n="70" d="100"/>
        </p:scale>
        <p:origin x="536" y="52"/>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7/17/2025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7/17/2025</a:t>
            </a:fld>
            <a:endParaRPr lang="en-US" dirty="0"/>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dirty="0"/>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81593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73C7E-EFB6-1BEF-6836-FFA7A54303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478FC7-06EB-2682-8BDA-FDA72BFB40F2}"/>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7C8D151B-4EAC-F29F-49D0-B375B706E736}"/>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EA749C43-D67A-9CCD-AFE8-1FED5CDAF1F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10</a:t>
            </a:fld>
            <a:endParaRPr lang="en-US" altLang="zh-CN" dirty="0"/>
          </a:p>
        </p:txBody>
      </p:sp>
    </p:spTree>
    <p:extLst>
      <p:ext uri="{BB962C8B-B14F-4D97-AF65-F5344CB8AC3E}">
        <p14:creationId xmlns:p14="http://schemas.microsoft.com/office/powerpoint/2010/main" val="1022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1181820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2</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69C10-646D-70FA-D831-19AA17B671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6C36AB-3015-8D2E-1450-913E71BFF9AF}"/>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A3671501-6C3D-CFD2-1781-9CD2CD7BC6A6}"/>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EF596E2B-A9CA-5494-31A8-3DE6A42B2E70}"/>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3</a:t>
            </a:fld>
            <a:endParaRPr lang="en-US" altLang="zh-CN" dirty="0"/>
          </a:p>
        </p:txBody>
      </p:sp>
    </p:spTree>
    <p:extLst>
      <p:ext uri="{BB962C8B-B14F-4D97-AF65-F5344CB8AC3E}">
        <p14:creationId xmlns:p14="http://schemas.microsoft.com/office/powerpoint/2010/main" val="1835070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5ACF3-FFBD-8C17-0D04-56D297CDF3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712321-D2F8-F2B1-31DF-7F7451CAC98D}"/>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9183391C-5A29-3066-9B05-EA8794865909}"/>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0C082E84-E9EB-FB56-9C91-87998303B210}"/>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4</a:t>
            </a:fld>
            <a:endParaRPr lang="en-US" altLang="zh-CN" dirty="0"/>
          </a:p>
        </p:txBody>
      </p:sp>
    </p:spTree>
    <p:extLst>
      <p:ext uri="{BB962C8B-B14F-4D97-AF65-F5344CB8AC3E}">
        <p14:creationId xmlns:p14="http://schemas.microsoft.com/office/powerpoint/2010/main" val="2552246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9AD0F-5DED-1674-C576-19F967537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A995A6-D42A-E6E0-22D1-B34BE7E81452}"/>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9D7C63AF-75C7-139F-E9BE-9D9DADD6580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41A28F24-6741-938B-DFA1-DE12F7BFFA81}"/>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1075494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98F72-95BA-0FB7-AF23-00B7412588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4E3CA9-5037-849C-57E7-C1571AC0F20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1A5EEA5D-1C22-D714-6451-D2A013BFDEC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FA37DA65-06F7-A1BD-3A86-8CECAAAF1A6B}"/>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2625167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9052E-6006-213B-FB3E-9AF2A23A90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0C67A1-89B6-CD87-5C31-20D3C92F608A}"/>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DB6F09A3-F587-E09A-B5E5-B5BD4563AA1F}"/>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13A4CBA2-24FC-317F-7485-9385DB16970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3785981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5B34C-9F48-2EA5-0180-8615B70818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4591E2-0455-815F-0B8B-E248C193FD9E}"/>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9DD2A4B5-48B4-FDB2-F950-CE5ADCC1C0F0}"/>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7E8A61E-C573-CF3A-BC5A-B7FE55C472D2}"/>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2553547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DA84-D190-167B-4C4A-B34A3657EC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7B72CD-0692-864C-0D25-212609B1D438}"/>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64299F5D-92C8-3900-573F-CA7DC5D5792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9A1224B-27C1-94B5-8297-A74147CA47A4}"/>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3119696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4292" y="731520"/>
            <a:ext cx="5029200" cy="3291840"/>
          </a:xfrm>
        </p:spPr>
        <p:txBody>
          <a:bodyPr anchor="b">
            <a:normAutofit/>
          </a:bodyPr>
          <a:lstStyle>
            <a:lvl1pPr>
              <a:defRPr sz="4800"/>
            </a:lvl1p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168533"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0894" y="4172084"/>
            <a:ext cx="4912598" cy="914400"/>
          </a:xfrm>
          <a:prstGeom prst="rect">
            <a:avLst/>
          </a:prstGeom>
        </p:spPr>
        <p:txBody>
          <a:bodyPr>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Hexagon 21">
            <a:extLst>
              <a:ext uri="{FF2B5EF4-FFF2-40B4-BE49-F238E27FC236}">
                <a16:creationId xmlns:a16="http://schemas.microsoft.com/office/drawing/2014/main" id="{AA088CB3-68C2-8BF7-640B-511D7AD708D4}"/>
              </a:ext>
            </a:extLst>
          </p:cNvPr>
          <p:cNvSpPr/>
          <p:nvPr userDrawn="1"/>
        </p:nvSpPr>
        <p:spPr>
          <a:xfrm>
            <a:off x="2757266" y="2493385"/>
            <a:ext cx="1467568" cy="1305975"/>
          </a:xfrm>
          <a:prstGeom prst="hexagon">
            <a:avLst>
              <a:gd name="adj" fmla="val 28413"/>
              <a:gd name="vf" fmla="val 115470"/>
            </a:avLst>
          </a:prstGeom>
          <a:noFill/>
          <a:ln w="19050">
            <a:solidFill>
              <a:srgbClr val="D84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Hexagon 28">
            <a:extLst>
              <a:ext uri="{FF2B5EF4-FFF2-40B4-BE49-F238E27FC236}">
                <a16:creationId xmlns:a16="http://schemas.microsoft.com/office/drawing/2014/main" id="{E4EF439B-1CC3-CA39-B62A-E54F83ED70D2}"/>
              </a:ext>
            </a:extLst>
          </p:cNvPr>
          <p:cNvSpPr/>
          <p:nvPr userDrawn="1"/>
        </p:nvSpPr>
        <p:spPr>
          <a:xfrm>
            <a:off x="396269" y="2511644"/>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Hexagon 21">
            <a:extLst>
              <a:ext uri="{FF2B5EF4-FFF2-40B4-BE49-F238E27FC236}">
                <a16:creationId xmlns:a16="http://schemas.microsoft.com/office/drawing/2014/main" id="{A38FF139-88E9-67A9-6010-4EDFB851076B}"/>
              </a:ext>
            </a:extLst>
          </p:cNvPr>
          <p:cNvSpPr/>
          <p:nvPr userDrawn="1"/>
        </p:nvSpPr>
        <p:spPr>
          <a:xfrm>
            <a:off x="5150156" y="5261378"/>
            <a:ext cx="1455521" cy="1266696"/>
          </a:xfrm>
          <a:prstGeom prst="hexagon">
            <a:avLst>
              <a:gd name="adj" fmla="val 28413"/>
              <a:gd name="vf" fmla="val 115470"/>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Hexagon 21">
            <a:extLst>
              <a:ext uri="{FF2B5EF4-FFF2-40B4-BE49-F238E27FC236}">
                <a16:creationId xmlns:a16="http://schemas.microsoft.com/office/drawing/2014/main" id="{99956147-4454-5EA6-FC9C-94C08EE35F28}"/>
              </a:ext>
            </a:extLst>
          </p:cNvPr>
          <p:cNvSpPr/>
          <p:nvPr userDrawn="1"/>
        </p:nvSpPr>
        <p:spPr>
          <a:xfrm>
            <a:off x="3948599" y="3206642"/>
            <a:ext cx="1455521" cy="1266696"/>
          </a:xfrm>
          <a:prstGeom prst="hexagon">
            <a:avLst>
              <a:gd name="adj" fmla="val 28413"/>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35040" y="731520"/>
            <a:ext cx="5394960" cy="2103120"/>
          </a:xfrm>
        </p:spPr>
        <p:txBody>
          <a:bodyPr anchor="b">
            <a:normAutofit/>
          </a:bodyPr>
          <a:lstStyle/>
          <a:p>
            <a:r>
              <a:rPr lang="en-US"/>
              <a:t>Click to edit Master title style</a:t>
            </a:r>
            <a:endParaRPr lang="en-US"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p:nvPr>
        </p:nvSpPr>
        <p:spPr>
          <a:xfrm>
            <a:off x="6035040" y="3108960"/>
            <a:ext cx="5394960" cy="1879791"/>
          </a:xfrm>
          <a:prstGeom prst="rect">
            <a:avLst/>
          </a:prstGeom>
        </p:spPr>
        <p:txBody>
          <a:bodyPr anchor="t">
            <a:norm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a:t>Click to edit Master text styles</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914400" y="3429000"/>
            <a:ext cx="4206240" cy="2377440"/>
          </a:xfrm>
        </p:spPr>
        <p:txBody>
          <a:bodyPr anchor="t">
            <a:noAutofit/>
          </a:bodyPr>
          <a:lstStyle>
            <a:lvl1pPr>
              <a:defRPr sz="3600"/>
            </a:lvl1pPr>
          </a:lstStyle>
          <a:p>
            <a:r>
              <a:rPr lang="en-US" noProof="0"/>
              <a:t>Click to edit Master title style</a:t>
            </a:r>
            <a:endParaRPr lang="en-US" noProof="0" dirty="0"/>
          </a:p>
        </p:txBody>
      </p:sp>
      <p:sp>
        <p:nvSpPr>
          <p:cNvPr id="6" name="Content Placeholder 4">
            <a:extLst>
              <a:ext uri="{FF2B5EF4-FFF2-40B4-BE49-F238E27FC236}">
                <a16:creationId xmlns:a16="http://schemas.microsoft.com/office/drawing/2014/main" id="{73CCCCFD-E0FE-BDB7-CF9D-FCA345E6BA55}"/>
              </a:ext>
            </a:extLst>
          </p:cNvPr>
          <p:cNvSpPr>
            <a:spLocks noGrp="1"/>
          </p:cNvSpPr>
          <p:nvPr>
            <p:ph sz="quarter" idx="35"/>
          </p:nvPr>
        </p:nvSpPr>
        <p:spPr>
          <a:xfrm>
            <a:off x="5394325" y="3429000"/>
            <a:ext cx="3475038" cy="2378075"/>
          </a:xfrm>
        </p:spPr>
        <p:txBody>
          <a:bodyPr anchor="ctr"/>
          <a:lstStyle>
            <a:lvl1pPr marL="347472">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
        <p:nvSpPr>
          <p:cNvPr id="8" name="Freeform 7">
            <a:extLst>
              <a:ext uri="{FF2B5EF4-FFF2-40B4-BE49-F238E27FC236}">
                <a16:creationId xmlns:a16="http://schemas.microsoft.com/office/drawing/2014/main" id="{24C8F37E-3F74-F3FA-C9D8-7083DF2BBECC}"/>
              </a:ext>
            </a:extLst>
          </p:cNvPr>
          <p:cNvSpPr/>
          <p:nvPr userDrawn="1"/>
        </p:nvSpPr>
        <p:spPr>
          <a:xfrm>
            <a:off x="7325349"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FB905CE6-1C2F-E053-4D14-6B86F4EFDC10}"/>
              </a:ext>
            </a:extLst>
          </p:cNvPr>
          <p:cNvSpPr/>
          <p:nvPr userDrawn="1"/>
        </p:nvSpPr>
        <p:spPr>
          <a:xfrm>
            <a:off x="9416816"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0B2D3BF4-495E-23C2-9911-15BC9E0D8EA7}"/>
              </a:ext>
            </a:extLst>
          </p:cNvPr>
          <p:cNvSpPr/>
          <p:nvPr userDrawn="1"/>
        </p:nvSpPr>
        <p:spPr>
          <a:xfrm>
            <a:off x="1571157" y="505838"/>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8" name="Freeform 17">
            <a:extLst>
              <a:ext uri="{FF2B5EF4-FFF2-40B4-BE49-F238E27FC236}">
                <a16:creationId xmlns:a16="http://schemas.microsoft.com/office/drawing/2014/main" id="{62629C19-89EB-BC19-9230-7F7675E16EFF}"/>
              </a:ext>
            </a:extLst>
          </p:cNvPr>
          <p:cNvSpPr/>
          <p:nvPr userDrawn="1"/>
        </p:nvSpPr>
        <p:spPr>
          <a:xfrm>
            <a:off x="521034"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2"/>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43481105"/>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5998464" y="731520"/>
            <a:ext cx="5029200" cy="3291840"/>
          </a:xfrm>
        </p:spPr>
        <p:txBody>
          <a:bodyPr anchor="b">
            <a:normAutofit/>
          </a:bodyPr>
          <a:lstStyle/>
          <a:p>
            <a:r>
              <a:rPr lang="en-US" noProof="0"/>
              <a:t>Click to edit Master title style</a:t>
            </a:r>
            <a:endParaRPr lang="en-US" noProof="0" dirty="0"/>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6117336" y="4172084"/>
            <a:ext cx="4910328" cy="1005840"/>
          </a:xfrm>
          <a:prstGeom prst="rect">
            <a:avLst/>
          </a:prstGeom>
        </p:spPr>
        <p:txBody>
          <a:bodyPr>
            <a:norm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2" name="Freeform: Shape 5">
            <a:extLst>
              <a:ext uri="{FF2B5EF4-FFF2-40B4-BE49-F238E27FC236}">
                <a16:creationId xmlns:a16="http://schemas.microsoft.com/office/drawing/2014/main" id="{B17C1EC9-3787-8D41-B5F1-BF16FD5C7ACB}"/>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4" name="Freeform: Shape 6">
            <a:extLst>
              <a:ext uri="{FF2B5EF4-FFF2-40B4-BE49-F238E27FC236}">
                <a16:creationId xmlns:a16="http://schemas.microsoft.com/office/drawing/2014/main" id="{E945D8B2-8BED-B43F-8D56-AB19D0D29970}"/>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5" name="Freeform: Shape 7">
            <a:extLst>
              <a:ext uri="{FF2B5EF4-FFF2-40B4-BE49-F238E27FC236}">
                <a16:creationId xmlns:a16="http://schemas.microsoft.com/office/drawing/2014/main" id="{3853EA5E-735A-20F3-684A-C0AD030EC2D4}"/>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6" name="Freeform: Shape 11">
            <a:extLst>
              <a:ext uri="{FF2B5EF4-FFF2-40B4-BE49-F238E27FC236}">
                <a16:creationId xmlns:a16="http://schemas.microsoft.com/office/drawing/2014/main" id="{75DB4848-0824-8316-ED27-44DF37AD6F3D}"/>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7" name="Straight Connector 2">
            <a:extLst>
              <a:ext uri="{FF2B5EF4-FFF2-40B4-BE49-F238E27FC236}">
                <a16:creationId xmlns:a16="http://schemas.microsoft.com/office/drawing/2014/main" id="{8784B377-2FE4-4091-C29F-46938ECFA73E}"/>
              </a:ext>
            </a:extLst>
          </p:cNvPr>
          <p:cNvCxnSpPr/>
          <p:nvPr userDrawn="1"/>
        </p:nvCxnSpPr>
        <p:spPr>
          <a:xfrm>
            <a:off x="5998709" y="4172084"/>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2612047778"/>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3000" y="3200400"/>
            <a:ext cx="5029200" cy="2743200"/>
          </a:xfrm>
        </p:spPr>
        <p:txBody>
          <a:bodyPr anchor="t">
            <a:normAutofit/>
          </a:bodyPr>
          <a:lstStyle>
            <a:lvl1pPr>
              <a:defRPr sz="4800"/>
            </a:lvl1pPr>
          </a:lstStyle>
          <a:p>
            <a:r>
              <a:rPr lang="en-US" noProof="0"/>
              <a:t>Click to edit Master title style</a:t>
            </a:r>
            <a:endParaRPr lang="en-US" noProof="0" dirty="0"/>
          </a:p>
        </p:txBody>
      </p:sp>
      <p:pic>
        <p:nvPicPr>
          <p:cNvPr id="10" name="Picture Placeholder 31">
            <a:extLst>
              <a:ext uri="{FF2B5EF4-FFF2-40B4-BE49-F238E27FC236}">
                <a16:creationId xmlns:a16="http://schemas.microsoft.com/office/drawing/2014/main" id="{373D33A6-83B0-5538-2873-8856E4E60DC0}"/>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accent5">
              <a:alpha val="30000"/>
            </a:schemeClr>
          </a:solidFill>
        </p:spPr>
      </p:pic>
      <p:sp>
        <p:nvSpPr>
          <p:cNvPr id="7" name="Content placeholder 47">
            <a:extLst>
              <a:ext uri="{FF2B5EF4-FFF2-40B4-BE49-F238E27FC236}">
                <a16:creationId xmlns:a16="http://schemas.microsoft.com/office/drawing/2014/main" id="{3944D979-8121-82AA-A130-38072F1EA83F}"/>
              </a:ext>
            </a:extLst>
          </p:cNvPr>
          <p:cNvSpPr>
            <a:spLocks noGrp="1"/>
          </p:cNvSpPr>
          <p:nvPr>
            <p:ph type="pic" sz="quarter" idx="47" hasCustomPrompt="1"/>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1872" y="2240280"/>
            <a:ext cx="5029200" cy="760288"/>
          </a:xfrm>
          <a:prstGeom prst="rect">
            <a:avLst/>
          </a:prstGeom>
        </p:spPr>
        <p:txBody>
          <a:bodyPr anchor="b">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5" name="Freeform: Shape 25">
            <a:extLst>
              <a:ext uri="{FF2B5EF4-FFF2-40B4-BE49-F238E27FC236}">
                <a16:creationId xmlns:a16="http://schemas.microsoft.com/office/drawing/2014/main" id="{8A1DBD66-3066-DF70-EF94-95DF0D7A6503}"/>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11">
            <a:extLst>
              <a:ext uri="{FF2B5EF4-FFF2-40B4-BE49-F238E27FC236}">
                <a16:creationId xmlns:a16="http://schemas.microsoft.com/office/drawing/2014/main" id="{D2CC929C-40BF-4EF5-7910-7F657CAF8CA9}"/>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9" name="Straight Connector 2">
            <a:extLst>
              <a:ext uri="{FF2B5EF4-FFF2-40B4-BE49-F238E27FC236}">
                <a16:creationId xmlns:a16="http://schemas.microsoft.com/office/drawing/2014/main" id="{66E94398-47F0-267C-6791-5C30B1CEF496}"/>
              </a:ext>
            </a:extLst>
          </p:cNvPr>
          <p:cNvCxnSpPr/>
          <p:nvPr userDrawn="1"/>
        </p:nvCxnSpPr>
        <p:spPr>
          <a:xfrm>
            <a:off x="1142663" y="2282891"/>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777926280"/>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914400" y="731520"/>
            <a:ext cx="4663440" cy="1737360"/>
          </a:xfrm>
          <a:prstGeom prst="rect">
            <a:avLst/>
          </a:prstGeom>
        </p:spPr>
        <p:txBody>
          <a:bodyPr vert="horz" lIns="91440" tIns="45720" rIns="91440" bIns="45720" rtlCol="0"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E7A93C-2947-B6E4-C693-7C485DDC0135}"/>
              </a:ext>
            </a:extLst>
          </p:cNvPr>
          <p:cNvSpPr>
            <a:spLocks noGrp="1"/>
          </p:cNvSpPr>
          <p:nvPr>
            <p:ph idx="1"/>
          </p:nvPr>
        </p:nvSpPr>
        <p:spPr>
          <a:xfrm>
            <a:off x="5852160" y="731520"/>
            <a:ext cx="5486400" cy="17373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a:extLst>
              <a:ext uri="{FF2B5EF4-FFF2-40B4-BE49-F238E27FC236}">
                <a16:creationId xmlns:a16="http://schemas.microsoft.com/office/drawing/2014/main" id="{E8A3F288-990F-014E-F099-1E3091477CA7}"/>
              </a:ext>
            </a:extLst>
          </p:cNvPr>
          <p:cNvSpPr>
            <a:spLocks noGrp="1"/>
          </p:cNvSpPr>
          <p:nvPr>
            <p:ph idx="30"/>
          </p:nvPr>
        </p:nvSpPr>
        <p:spPr>
          <a:xfrm>
            <a:off x="914400" y="2743200"/>
            <a:ext cx="8348472" cy="3374136"/>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914400" y="731520"/>
            <a:ext cx="3931920" cy="2103120"/>
          </a:xfrm>
        </p:spPr>
        <p:txBody>
          <a:bodyPr anchor="b">
            <a:normAutofit/>
          </a:bodyPr>
          <a:lstStyle>
            <a:lvl1pPr>
              <a:defRPr sz="36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2317990C-ED42-30BE-0501-F9C5B4A48B73}"/>
              </a:ext>
            </a:extLst>
          </p:cNvPr>
          <p:cNvSpPr>
            <a:spLocks noGrp="1"/>
          </p:cNvSpPr>
          <p:nvPr>
            <p:ph idx="1"/>
          </p:nvPr>
        </p:nvSpPr>
        <p:spPr>
          <a:xfrm>
            <a:off x="914400" y="3108960"/>
            <a:ext cx="3931920" cy="26517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a:extLst>
              <a:ext uri="{FF2B5EF4-FFF2-40B4-BE49-F238E27FC236}">
                <a16:creationId xmlns:a16="http://schemas.microsoft.com/office/drawing/2014/main" id="{4AC62875-1B1B-E814-6549-162A8DBF8929}"/>
              </a:ext>
            </a:extLst>
          </p:cNvPr>
          <p:cNvSpPr>
            <a:spLocks noGrp="1"/>
          </p:cNvSpPr>
          <p:nvPr>
            <p:ph type="pic" sz="quarter" idx="54"/>
          </p:nvPr>
        </p:nvSpPr>
        <p:spPr>
          <a:xfrm>
            <a:off x="5745002" y="0"/>
            <a:ext cx="6446999" cy="6858000"/>
          </a:xfrm>
          <a:custGeom>
            <a:avLst/>
            <a:gdLst>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close/>
              </a:path>
            </a:pathLst>
          </a:custGeom>
        </p:spPr>
        <p:txBody>
          <a:bodyPr wrap="square" anchor="ctr">
            <a:noAutofit/>
          </a:bodyPr>
          <a:lstStyle>
            <a:lvl1pPr marL="0" indent="0">
              <a:buNone/>
              <a:defRPr sz="1600"/>
            </a:lvl1pPr>
          </a:lstStyle>
          <a:p>
            <a:r>
              <a:rPr lang="en-US"/>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userDrawn="1"/>
        </p:nvSpPr>
        <p:spPr>
          <a:xfrm>
            <a:off x="5203802" y="48039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416125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reeform: Shape 19">
            <a:extLst>
              <a:ext uri="{FF2B5EF4-FFF2-40B4-BE49-F238E27FC236}">
                <a16:creationId xmlns:a16="http://schemas.microsoft.com/office/drawing/2014/main" id="{9D307BA6-8A60-85D7-CC8B-894256DC4B90}"/>
              </a:ext>
            </a:extLst>
          </p:cNvPr>
          <p:cNvSpPr/>
          <p:nvPr userDrawn="1"/>
        </p:nvSpPr>
        <p:spPr>
          <a:xfrm>
            <a:off x="8517470" y="2248218"/>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a:off x="9578882" y="460803"/>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a:off x="9522496"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a:off x="11034052" y="3709992"/>
            <a:ext cx="117318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914400" y="1060704"/>
            <a:ext cx="7132320" cy="1773936"/>
          </a:xfrm>
        </p:spPr>
        <p:txBody>
          <a:bodyPr anchor="b">
            <a:normAutofit/>
          </a:bodyPr>
          <a:lstStyle>
            <a:lvl1pPr>
              <a:defRPr sz="3600"/>
            </a:lvl1pPr>
          </a:lstStyle>
          <a:p>
            <a:r>
              <a:rPr lang="en-US" noProof="0"/>
              <a:t>Click to edit Master title style</a:t>
            </a:r>
            <a:endParaRPr lang="en-US" noProof="0" dirty="0"/>
          </a:p>
        </p:txBody>
      </p:sp>
      <p:sp>
        <p:nvSpPr>
          <p:cNvPr id="3" name="Content Placeholder 2">
            <a:extLst>
              <a:ext uri="{FF2B5EF4-FFF2-40B4-BE49-F238E27FC236}">
                <a16:creationId xmlns:a16="http://schemas.microsoft.com/office/drawing/2014/main" id="{E3E34C76-4814-6AFA-CEFD-F82B9ED9BB1D}"/>
              </a:ext>
            </a:extLst>
          </p:cNvPr>
          <p:cNvSpPr>
            <a:spLocks noGrp="1"/>
          </p:cNvSpPr>
          <p:nvPr>
            <p:ph idx="1"/>
          </p:nvPr>
        </p:nvSpPr>
        <p:spPr>
          <a:xfrm>
            <a:off x="91440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a:extLst>
              <a:ext uri="{FF2B5EF4-FFF2-40B4-BE49-F238E27FC236}">
                <a16:creationId xmlns:a16="http://schemas.microsoft.com/office/drawing/2014/main" id="{D42F254A-B4C7-D072-FEB9-22F9A2B0CA64}"/>
              </a:ext>
            </a:extLst>
          </p:cNvPr>
          <p:cNvSpPr>
            <a:spLocks noGrp="1"/>
          </p:cNvSpPr>
          <p:nvPr>
            <p:ph idx="56"/>
          </p:nvPr>
        </p:nvSpPr>
        <p:spPr>
          <a:xfrm>
            <a:off x="475488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8">
            <a:extLst>
              <a:ext uri="{FF2B5EF4-FFF2-40B4-BE49-F238E27FC236}">
                <a16:creationId xmlns:a16="http://schemas.microsoft.com/office/drawing/2014/main" id="{85DBF4DF-D0B4-1DA6-0271-5D4033A9C19C}"/>
              </a:ext>
            </a:extLst>
          </p:cNvPr>
          <p:cNvSpPr>
            <a:spLocks noGrp="1"/>
          </p:cNvSpPr>
          <p:nvPr>
            <p:ph type="ftr" sz="quarter" idx="57"/>
          </p:nvPr>
        </p:nvSpPr>
        <p:spPr/>
        <p:txBody>
          <a:bodyPr/>
          <a:lstStyle/>
          <a:p>
            <a:endParaRPr lang="en-US" noProof="0" dirty="0"/>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Content placeholder 47">
            <a:extLst>
              <a:ext uri="{FF2B5EF4-FFF2-40B4-BE49-F238E27FC236}">
                <a16:creationId xmlns:a16="http://schemas.microsoft.com/office/drawing/2014/main" id="{117BCD91-6BBA-AACD-3424-C3A4E5C1AB1D}"/>
              </a:ext>
            </a:extLst>
          </p:cNvPr>
          <p:cNvSpPr>
            <a:spLocks noGrp="1" noChangeAspect="1"/>
          </p:cNvSpPr>
          <p:nvPr>
            <p:ph type="pic" sz="quarter" idx="48"/>
          </p:nvPr>
        </p:nvSpPr>
        <p:spPr>
          <a:xfrm>
            <a:off x="914400" y="539496"/>
            <a:ext cx="5025207" cy="577900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a:t>Click icon to add picture</a:t>
            </a:r>
            <a:endParaRPr lang="en-US" altLang="zh-CN" noProof="0" dirty="0"/>
          </a:p>
        </p:txBody>
      </p:sp>
      <p:pic>
        <p:nvPicPr>
          <p:cNvPr id="7" name="Shape 33">
            <a:extLst>
              <a:ext uri="{FF2B5EF4-FFF2-40B4-BE49-F238E27FC236}">
                <a16:creationId xmlns:a16="http://schemas.microsoft.com/office/drawing/2014/main" id="{78B6A20E-2402-E586-7E92-A2C0D0B854D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352010" y="4038403"/>
            <a:ext cx="1438713" cy="1645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Freeform: Shape 11">
            <a:extLst>
              <a:ext uri="{FF2B5EF4-FFF2-40B4-BE49-F238E27FC236}">
                <a16:creationId xmlns:a16="http://schemas.microsoft.com/office/drawing/2014/main" id="{20E24AA2-A4D8-FFB3-C801-0E57990B8CB6}"/>
              </a:ext>
            </a:extLst>
          </p:cNvPr>
          <p:cNvSpPr/>
          <p:nvPr userDrawn="1"/>
        </p:nvSpPr>
        <p:spPr>
          <a:xfrm>
            <a:off x="1360235" y="5541405"/>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1">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9" name="Freeform: Shape 5">
            <a:extLst>
              <a:ext uri="{FF2B5EF4-FFF2-40B4-BE49-F238E27FC236}">
                <a16:creationId xmlns:a16="http://schemas.microsoft.com/office/drawing/2014/main" id="{1FEC53F3-5030-5BCF-54CA-ABB14457C073}"/>
              </a:ext>
            </a:extLst>
          </p:cNvPr>
          <p:cNvSpPr/>
          <p:nvPr userDrawn="1"/>
        </p:nvSpPr>
        <p:spPr>
          <a:xfrm>
            <a:off x="5429027" y="393334"/>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Tree>
    <p:extLst>
      <p:ext uri="{BB962C8B-B14F-4D97-AF65-F5344CB8AC3E}">
        <p14:creationId xmlns:p14="http://schemas.microsoft.com/office/powerpoint/2010/main" val="340771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86721E85-C7DE-A05F-D33D-97CAF161E33A}"/>
              </a:ext>
            </a:extLst>
          </p:cNvPr>
          <p:cNvSpPr/>
          <p:nvPr userDrawn="1"/>
        </p:nvSpPr>
        <p:spPr>
          <a:xfrm>
            <a:off x="0" y="2860787"/>
            <a:ext cx="2004570" cy="3676532"/>
          </a:xfrm>
          <a:custGeom>
            <a:avLst/>
            <a:gdLst>
              <a:gd name="connsiteX0" fmla="*/ 417538 w 2004570"/>
              <a:gd name="connsiteY0" fmla="*/ 0 h 3676532"/>
              <a:gd name="connsiteX1" fmla="*/ 2004570 w 2004570"/>
              <a:gd name="connsiteY1" fmla="*/ 925683 h 3676532"/>
              <a:gd name="connsiteX2" fmla="*/ 2004570 w 2004570"/>
              <a:gd name="connsiteY2" fmla="*/ 2763949 h 3676532"/>
              <a:gd name="connsiteX3" fmla="*/ 413202 w 2004570"/>
              <a:gd name="connsiteY3" fmla="*/ 3676532 h 3676532"/>
              <a:gd name="connsiteX4" fmla="*/ 0 w 2004570"/>
              <a:gd name="connsiteY4" fmla="*/ 3439338 h 3676532"/>
              <a:gd name="connsiteX5" fmla="*/ 0 w 2004570"/>
              <a:gd name="connsiteY5" fmla="*/ 24107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570" h="3676532">
                <a:moveTo>
                  <a:pt x="417538" y="0"/>
                </a:moveTo>
                <a:lnTo>
                  <a:pt x="2004570" y="925683"/>
                </a:lnTo>
                <a:lnTo>
                  <a:pt x="2004570" y="2763949"/>
                </a:lnTo>
                <a:lnTo>
                  <a:pt x="413202" y="3676532"/>
                </a:lnTo>
                <a:lnTo>
                  <a:pt x="0" y="3439338"/>
                </a:lnTo>
                <a:lnTo>
                  <a:pt x="0" y="241075"/>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657773" y="5253270"/>
            <a:ext cx="1710765" cy="1621875"/>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275432"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3465576" y="1499616"/>
            <a:ext cx="7955280" cy="1335024"/>
          </a:xfrm>
        </p:spPr>
        <p:txBody>
          <a:bodyPr anchor="b">
            <a:normAutofit/>
          </a:bodyPr>
          <a:lstStyle>
            <a:lvl1pPr>
              <a:defRPr sz="3600"/>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6FFF81D2-C0B4-3B82-8DF6-D10CC07C441C}"/>
              </a:ext>
            </a:extLst>
          </p:cNvPr>
          <p:cNvSpPr>
            <a:spLocks noGrp="1"/>
          </p:cNvSpPr>
          <p:nvPr>
            <p:ph idx="14"/>
          </p:nvPr>
        </p:nvSpPr>
        <p:spPr>
          <a:xfrm>
            <a:off x="3465576" y="3108960"/>
            <a:ext cx="4572000" cy="3108960"/>
          </a:xfrm>
        </p:spPr>
        <p:txBody>
          <a:bodyPr/>
          <a:lstStyle>
            <a:lvl1pPr marL="512064" indent="-512064">
              <a:buFont typeface="+mj-lt"/>
              <a:buAutoNum type="arabicPeriod"/>
              <a:defRPr sz="1800"/>
            </a:lvl1pPr>
            <a:lvl2pPr marL="1097280" indent="-512064">
              <a:buFont typeface="+mj-lt"/>
              <a:buAutoNum type="alphaLcPeriod"/>
              <a:defRPr sz="1800"/>
            </a:lvl2pPr>
            <a:lvl3pPr marL="1645920" indent="-512064">
              <a:buFont typeface="+mj-lt"/>
              <a:buAutoNum type="romanLcPeriod"/>
              <a:defRPr sz="1800"/>
            </a:lvl3pPr>
            <a:lvl4pPr marL="2194560" indent="-512064">
              <a:buFont typeface="+mj-lt"/>
              <a:buAutoNum type="arabicParen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a:extLst>
              <a:ext uri="{FF2B5EF4-FFF2-40B4-BE49-F238E27FC236}">
                <a16:creationId xmlns:a16="http://schemas.microsoft.com/office/drawing/2014/main" id="{F190F721-56C7-251D-948D-117696095C32}"/>
              </a:ext>
            </a:extLst>
          </p:cNvPr>
          <p:cNvSpPr>
            <a:spLocks noGrp="1"/>
          </p:cNvSpPr>
          <p:nvPr>
            <p:ph idx="1"/>
          </p:nvPr>
        </p:nvSpPr>
        <p:spPr>
          <a:xfrm>
            <a:off x="8229600" y="3108960"/>
            <a:ext cx="3017520" cy="3108960"/>
          </a:xfrm>
        </p:spPr>
        <p:txBody>
          <a:bodyPr/>
          <a:lstStyle>
            <a:lvl1pPr marL="0" indent="0">
              <a:lnSpc>
                <a:spcPct val="100000"/>
              </a:lnSpc>
              <a:spcBef>
                <a:spcPts val="0"/>
              </a:spcBef>
              <a:spcAft>
                <a:spcPts val="600"/>
              </a:spcAft>
              <a:buNone/>
              <a:defRPr sz="1800"/>
            </a:lvl1pPr>
            <a:lvl2pPr>
              <a:lnSpc>
                <a:spcPct val="100000"/>
              </a:lnSpc>
              <a:spcBef>
                <a:spcPts val="0"/>
              </a:spcBef>
              <a:spcAft>
                <a:spcPts val="600"/>
              </a:spcAft>
              <a:defRPr sz="1800"/>
            </a:lvl2pPr>
            <a:lvl3pPr>
              <a:lnSpc>
                <a:spcPct val="100000"/>
              </a:lnSpc>
              <a:spcBef>
                <a:spcPts val="0"/>
              </a:spcBef>
              <a:spcAft>
                <a:spcPts val="600"/>
              </a:spcAft>
              <a:defRPr sz="1800"/>
            </a:lvl3pPr>
            <a:lvl4pPr>
              <a:lnSpc>
                <a:spcPct val="100000"/>
              </a:lnSpc>
              <a:spcBef>
                <a:spcPts val="0"/>
              </a:spcBef>
              <a:spcAft>
                <a:spcPts val="600"/>
              </a:spcAft>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6C94E8A0-C02C-2322-50C1-50080A793F84}"/>
              </a:ext>
            </a:extLst>
          </p:cNvPr>
          <p:cNvSpPr>
            <a:spLocks noGrp="1"/>
          </p:cNvSpPr>
          <p:nvPr>
            <p:ph type="ftr" sz="quarter" idx="41"/>
          </p:nvPr>
        </p:nvSpPr>
        <p:spPr>
          <a:xfrm>
            <a:off x="3465576" y="621792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2">
            <a:extLst>
              <a:ext uri="{FF2B5EF4-FFF2-40B4-BE49-F238E27FC236}">
                <a16:creationId xmlns:a16="http://schemas.microsoft.com/office/drawing/2014/main" id="{0750FD92-E143-4402-D455-30DC417CBDBE}"/>
              </a:ext>
            </a:extLst>
          </p:cNvPr>
          <p:cNvSpPr/>
          <p:nvPr userDrawn="1"/>
        </p:nvSpPr>
        <p:spPr>
          <a:xfrm>
            <a:off x="1198465" y="958947"/>
            <a:ext cx="1544735" cy="174369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6B13E9E2-D67B-E75B-D60D-CE3782A4FC67}"/>
              </a:ext>
            </a:extLst>
          </p:cNvPr>
          <p:cNvSpPr/>
          <p:nvPr userDrawn="1"/>
        </p:nvSpPr>
        <p:spPr>
          <a:xfrm>
            <a:off x="326738" y="0"/>
            <a:ext cx="1544359" cy="1254845"/>
          </a:xfrm>
          <a:custGeom>
            <a:avLst/>
            <a:gdLst>
              <a:gd name="connsiteX0" fmla="*/ 0 w 1544359"/>
              <a:gd name="connsiteY0" fmla="*/ 0 h 1254845"/>
              <a:gd name="connsiteX1" fmla="*/ 1544359 w 1544359"/>
              <a:gd name="connsiteY1" fmla="*/ 0 h 1254845"/>
              <a:gd name="connsiteX2" fmla="*/ 1543519 w 1544359"/>
              <a:gd name="connsiteY2" fmla="*/ 822090 h 1254845"/>
              <a:gd name="connsiteX3" fmla="*/ 772206 w 1544359"/>
              <a:gd name="connsiteY3" fmla="*/ 1254845 h 1254845"/>
              <a:gd name="connsiteX4" fmla="*/ 0 w 1544359"/>
              <a:gd name="connsiteY4" fmla="*/ 822027 h 125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359" h="1254845">
                <a:moveTo>
                  <a:pt x="0" y="0"/>
                </a:moveTo>
                <a:lnTo>
                  <a:pt x="1544359" y="0"/>
                </a:lnTo>
                <a:lnTo>
                  <a:pt x="1543519" y="822090"/>
                </a:lnTo>
                <a:lnTo>
                  <a:pt x="772206" y="1254845"/>
                </a:lnTo>
                <a:lnTo>
                  <a:pt x="0" y="822027"/>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62113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914400"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4" r:id="rId3"/>
    <p:sldLayoutId id="2147483669" r:id="rId4"/>
    <p:sldLayoutId id="2147483655" r:id="rId5"/>
    <p:sldLayoutId id="2147483651" r:id="rId6"/>
    <p:sldLayoutId id="2147483662" r:id="rId7"/>
    <p:sldLayoutId id="2147483653" r:id="rId8"/>
    <p:sldLayoutId id="2147483663" r:id="rId9"/>
    <p:sldLayoutId id="2147483665" r:id="rId10"/>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347472"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950976" y="731520"/>
            <a:ext cx="5222516" cy="3291840"/>
          </a:xfrm>
        </p:spPr>
        <p:txBody>
          <a:bodyPr lIns="0" anchor="b" anchorCtr="0">
            <a:normAutofit/>
          </a:bodyPr>
          <a:lstStyle/>
          <a:p>
            <a:r>
              <a:rPr lang="en-IN" dirty="0"/>
              <a:t>Business Analyst Interview Preparation</a:t>
            </a:r>
            <a:br>
              <a:rPr lang="en-IN" dirty="0"/>
            </a:br>
            <a:r>
              <a:rPr lang="en-IN" sz="2200" dirty="0"/>
              <a:t>Your Guide to Success</a:t>
            </a:r>
            <a:endParaRPr lang="en-US" sz="220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260894" y="4208660"/>
            <a:ext cx="4912598" cy="914400"/>
          </a:xfrm>
        </p:spPr>
        <p:txBody>
          <a:bodyPr/>
          <a:lstStyle/>
          <a:p>
            <a:r>
              <a:rPr lang="en-US" dirty="0"/>
              <a:t>Harshal Patil</a:t>
            </a:r>
          </a:p>
        </p:txBody>
      </p:sp>
      <p:pic>
        <p:nvPicPr>
          <p:cNvPr id="20" name="Picture Placeholder 19" descr="Two people looking at a laptop at a table">
            <a:extLst>
              <a:ext uri="{FF2B5EF4-FFF2-40B4-BE49-F238E27FC236}">
                <a16:creationId xmlns:a16="http://schemas.microsoft.com/office/drawing/2014/main" id="{E83BB08F-E403-8715-0B24-AD9E4B72C80E}"/>
              </a:ext>
            </a:extLst>
          </p:cNvPr>
          <p:cNvPicPr>
            <a:picLocks noGrp="1" noChangeAspect="1"/>
          </p:cNvPicPr>
          <p:nvPr>
            <p:ph type="pic" sz="quarter" idx="47"/>
          </p:nvPr>
        </p:nvPicPr>
        <p:blipFill>
          <a:blip r:embed="rId3"/>
          <a:srcRect l="23" r="23"/>
          <a:stretch/>
        </p:blipFill>
        <p:spPr>
          <a:xfrm>
            <a:off x="6742557" y="821836"/>
            <a:ext cx="4405503" cy="5066346"/>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1AB25-32A1-DCAF-0216-258FAF243A1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94FA46E-4264-24EC-A087-87CC90AA94BF}"/>
              </a:ext>
            </a:extLst>
          </p:cNvPr>
          <p:cNvSpPr>
            <a:spLocks noGrp="1"/>
          </p:cNvSpPr>
          <p:nvPr>
            <p:ph type="title"/>
          </p:nvPr>
        </p:nvSpPr>
        <p:spPr>
          <a:xfrm>
            <a:off x="914399" y="731520"/>
            <a:ext cx="10279769" cy="713232"/>
          </a:xfrm>
        </p:spPr>
        <p:txBody>
          <a:bodyPr/>
          <a:lstStyle/>
          <a:p>
            <a:r>
              <a:rPr lang="en-IN" dirty="0"/>
              <a:t>Tips for Success</a:t>
            </a:r>
            <a:endParaRPr lang="en-US" dirty="0"/>
          </a:p>
        </p:txBody>
      </p:sp>
      <p:sp>
        <p:nvSpPr>
          <p:cNvPr id="6" name="Slide Number Placeholder 13">
            <a:extLst>
              <a:ext uri="{FF2B5EF4-FFF2-40B4-BE49-F238E27FC236}">
                <a16:creationId xmlns:a16="http://schemas.microsoft.com/office/drawing/2014/main" id="{BA25E377-C792-7FD3-0F56-B34D05DBD07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057D5B92-9DD3-6133-7530-13D34D7231F3}"/>
              </a:ext>
            </a:extLst>
          </p:cNvPr>
          <p:cNvSpPr>
            <a:spLocks noGrp="1"/>
          </p:cNvSpPr>
          <p:nvPr>
            <p:ph type="sldNum" sz="quarter" idx="29"/>
          </p:nvPr>
        </p:nvSpPr>
        <p:spPr/>
        <p:txBody>
          <a:bodyPr/>
          <a:lstStyle/>
          <a:p>
            <a:fld id="{47FEACEE-25B4-4A2D-B147-27296E36371D}" type="slidenum">
              <a:rPr lang="en-US" altLang="zh-CN" noProof="0" smtClean="0"/>
              <a:pPr/>
              <a:t>10</a:t>
            </a:fld>
            <a:endParaRPr lang="en-US" altLang="zh-CN" noProof="0" dirty="0"/>
          </a:p>
        </p:txBody>
      </p:sp>
      <p:sp>
        <p:nvSpPr>
          <p:cNvPr id="5" name="Rectangle 2">
            <a:extLst>
              <a:ext uri="{FF2B5EF4-FFF2-40B4-BE49-F238E27FC236}">
                <a16:creationId xmlns:a16="http://schemas.microsoft.com/office/drawing/2014/main" id="{27B5334C-0581-E8D7-A743-629EDB30A75C}"/>
              </a:ext>
            </a:extLst>
          </p:cNvPr>
          <p:cNvSpPr>
            <a:spLocks noGrp="1" noChangeArrowheads="1"/>
          </p:cNvSpPr>
          <p:nvPr>
            <p:ph idx="30"/>
          </p:nvPr>
        </p:nvSpPr>
        <p:spPr bwMode="auto">
          <a:xfrm>
            <a:off x="914399" y="1648316"/>
            <a:ext cx="840403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effectLst/>
                <a:latin typeface="Arial" panose="020B0604020202020204" pitchFamily="34" charset="0"/>
              </a:rPr>
              <a:t>Research the Company &amp; Role:</a:t>
            </a:r>
            <a:r>
              <a:rPr kumimoji="0" lang="en-US" altLang="en-US" sz="1800" b="0" i="0" u="none" strike="noStrike" cap="none" normalizeH="0" baseline="0">
                <a:ln>
                  <a:noFill/>
                </a:ln>
                <a:effectLst/>
                <a:latin typeface="Arial" panose="020B0604020202020204" pitchFamily="34" charset="0"/>
              </a:rPr>
              <a:t> Understand their products, services, and the specific BA responsibilities.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effectLst/>
                <a:latin typeface="Arial" panose="020B0604020202020204" pitchFamily="34" charset="0"/>
              </a:rPr>
              <a:t>Practice Your Answers:</a:t>
            </a:r>
            <a:r>
              <a:rPr kumimoji="0" lang="en-US" altLang="en-US" sz="1800" b="0" i="0" u="none" strike="noStrike" cap="none" normalizeH="0" baseline="0">
                <a:ln>
                  <a:noFill/>
                </a:ln>
                <a:effectLst/>
                <a:latin typeface="Arial" panose="020B0604020202020204" pitchFamily="34" charset="0"/>
              </a:rPr>
              <a:t> Rehearse common questions, especially behavioral ones using the STAR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effectLst/>
                <a:latin typeface="Arial" panose="020B0604020202020204" pitchFamily="34" charset="0"/>
              </a:rPr>
              <a:t>Prepare Questions for Them:</a:t>
            </a:r>
            <a:r>
              <a:rPr kumimoji="0" lang="en-US" altLang="en-US" sz="1800" b="0" i="0" u="none" strike="noStrike" cap="none" normalizeH="0" baseline="0">
                <a:ln>
                  <a:noFill/>
                </a:ln>
                <a:effectLst/>
                <a:latin typeface="Arial" panose="020B0604020202020204" pitchFamily="34" charset="0"/>
              </a:rPr>
              <a:t> Show your interest and critical thinking.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effectLst/>
                <a:latin typeface="Arial" panose="020B0604020202020204" pitchFamily="34" charset="0"/>
              </a:rPr>
              <a:t>Dress Professionally:</a:t>
            </a:r>
            <a:r>
              <a:rPr kumimoji="0" lang="en-US" altLang="en-US" sz="1800" b="0" i="0" u="none" strike="noStrike" cap="none" normalizeH="0" baseline="0">
                <a:ln>
                  <a:noFill/>
                </a:ln>
                <a:effectLst/>
                <a:latin typeface="Arial" panose="020B0604020202020204" pitchFamily="34" charset="0"/>
              </a:rPr>
              <a:t> Make a good first impression.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effectLst/>
                <a:latin typeface="Arial" panose="020B0604020202020204" pitchFamily="34" charset="0"/>
              </a:rPr>
              <a:t>Be Confident &amp; Enthusiastic:</a:t>
            </a:r>
            <a:r>
              <a:rPr kumimoji="0" lang="en-US" altLang="en-US" sz="1800" b="0" i="0" u="none" strike="noStrike" cap="none" normalizeH="0" baseline="0">
                <a:ln>
                  <a:noFill/>
                </a:ln>
                <a:effectLst/>
                <a:latin typeface="Arial" panose="020B0604020202020204" pitchFamily="34" charset="0"/>
              </a:rPr>
              <a:t> Project a positive attitude.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effectLst/>
                <a:latin typeface="Arial" panose="020B0604020202020204" pitchFamily="34" charset="0"/>
              </a:rPr>
              <a:t>Follow Up:</a:t>
            </a:r>
            <a:r>
              <a:rPr kumimoji="0" lang="en-US" altLang="en-US" sz="1800" b="0" i="0" u="none" strike="noStrike" cap="none" normalizeH="0" baseline="0">
                <a:ln>
                  <a:noFill/>
                </a:ln>
                <a:effectLst/>
                <a:latin typeface="Arial" panose="020B0604020202020204" pitchFamily="34" charset="0"/>
              </a:rPr>
              <a:t> Send a thank-you note/email within 24 hours.</a:t>
            </a:r>
          </a:p>
        </p:txBody>
      </p:sp>
    </p:spTree>
    <p:extLst>
      <p:ext uri="{BB962C8B-B14F-4D97-AF65-F5344CB8AC3E}">
        <p14:creationId xmlns:p14="http://schemas.microsoft.com/office/powerpoint/2010/main" val="844216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35040" y="731520"/>
            <a:ext cx="5394960" cy="2103120"/>
          </a:xfrm>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35040" y="3108960"/>
            <a:ext cx="5394960" cy="1879791"/>
          </a:xfrm>
        </p:spPr>
        <p:txBody>
          <a:bodyPr/>
          <a:lstStyle/>
          <a:p>
            <a:r>
              <a:rPr lang="en-US" dirty="0"/>
              <a:t>Harshal Patil</a:t>
            </a:r>
          </a:p>
          <a:p>
            <a:endParaRPr lang="en-US" dirty="0"/>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914399" y="731520"/>
            <a:ext cx="10279769" cy="713232"/>
          </a:xfrm>
        </p:spPr>
        <p:txBody>
          <a:bodyPr/>
          <a:lstStyle/>
          <a:p>
            <a:r>
              <a:rPr lang="en-US" dirty="0"/>
              <a:t>Introduction - What is a Business Analyst?</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BB5C5013-A563-C783-9185-9C847D4B4A46}"/>
              </a:ext>
            </a:extLst>
          </p:cNvPr>
          <p:cNvSpPr>
            <a:spLocks noGrp="1"/>
          </p:cNvSpPr>
          <p:nvPr>
            <p:ph type="sldNum" sz="quarter" idx="29"/>
          </p:nvPr>
        </p:nvSpPr>
        <p:spPr/>
        <p:txBody>
          <a:bodyPr/>
          <a:lstStyle/>
          <a:p>
            <a:fld id="{47FEACEE-25B4-4A2D-B147-27296E36371D}" type="slidenum">
              <a:rPr lang="en-US" altLang="zh-CN" noProof="0" smtClean="0"/>
              <a:pPr/>
              <a:t>2</a:t>
            </a:fld>
            <a:endParaRPr lang="en-US" altLang="zh-CN" noProof="0" dirty="0"/>
          </a:p>
        </p:txBody>
      </p:sp>
      <p:sp>
        <p:nvSpPr>
          <p:cNvPr id="8" name="Rectangle 2">
            <a:extLst>
              <a:ext uri="{FF2B5EF4-FFF2-40B4-BE49-F238E27FC236}">
                <a16:creationId xmlns:a16="http://schemas.microsoft.com/office/drawing/2014/main" id="{EFC067F5-C0C4-13C5-8156-71557B7A53C2}"/>
              </a:ext>
            </a:extLst>
          </p:cNvPr>
          <p:cNvSpPr>
            <a:spLocks noGrp="1" noChangeArrowheads="1"/>
          </p:cNvSpPr>
          <p:nvPr>
            <p:ph idx="30"/>
          </p:nvPr>
        </p:nvSpPr>
        <p:spPr bwMode="auto">
          <a:xfrm>
            <a:off x="1088136" y="1746379"/>
            <a:ext cx="739824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Defining the Role:</a:t>
            </a:r>
            <a:endParaRPr kumimoji="0" lang="en-US" altLang="en-US" sz="1800" b="0" i="0" u="none" strike="noStrike" cap="none" normalizeH="0" baseline="0" dirty="0">
              <a:ln>
                <a:noFill/>
              </a:ln>
              <a:effectLst/>
              <a:latin typeface="Arial" panose="020B0604020202020204" pitchFamily="34" charset="0"/>
            </a:endParaRPr>
          </a:p>
          <a:p>
            <a:pPr marL="384048"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effectLst/>
                <a:latin typeface="Arial" panose="020B0604020202020204" pitchFamily="34" charset="0"/>
              </a:rPr>
              <a:t>A crucial link between business stakeholders and technical teams.</a:t>
            </a:r>
          </a:p>
          <a:p>
            <a:pPr marL="384048"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effectLst/>
                <a:latin typeface="Arial" panose="020B0604020202020204" pitchFamily="34" charset="0"/>
              </a:rPr>
              <a:t>Identifies business needs and problems.</a:t>
            </a:r>
          </a:p>
          <a:p>
            <a:pPr marL="384048"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effectLst/>
                <a:latin typeface="Arial" panose="020B0604020202020204" pitchFamily="34" charset="0"/>
              </a:rPr>
              <a:t>Translates business requirements into technical specifications.</a:t>
            </a:r>
          </a:p>
          <a:p>
            <a:pPr marL="384048"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effectLst/>
                <a:latin typeface="Arial" panose="020B0604020202020204" pitchFamily="34" charset="0"/>
              </a:rPr>
              <a:t>Facilitates communication and ensures alignment.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Why is this role important?</a:t>
            </a:r>
            <a:endParaRPr kumimoji="0" lang="en-US" altLang="en-US" sz="1800" b="0" i="0" u="none" strike="noStrike" cap="none" normalizeH="0" baseline="0" dirty="0">
              <a:ln>
                <a:noFill/>
              </a:ln>
              <a:effectLst/>
              <a:latin typeface="Arial" panose="020B0604020202020204" pitchFamily="34" charset="0"/>
            </a:endParaRPr>
          </a:p>
          <a:p>
            <a:pPr marL="384048"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effectLst/>
                <a:latin typeface="Arial" panose="020B0604020202020204" pitchFamily="34" charset="0"/>
              </a:rPr>
              <a:t>Ensures solutions meet actual business needs.</a:t>
            </a:r>
          </a:p>
          <a:p>
            <a:pPr marL="384048"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effectLst/>
                <a:latin typeface="Arial" panose="020B0604020202020204" pitchFamily="34" charset="0"/>
              </a:rPr>
              <a:t>Minimizes risks and rework.</a:t>
            </a:r>
          </a:p>
          <a:p>
            <a:pPr marL="384048"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effectLst/>
                <a:latin typeface="Arial" panose="020B0604020202020204" pitchFamily="34" charset="0"/>
              </a:rPr>
              <a:t>Drives efficiency and successful project delivery.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602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81FCC-49D9-F472-390E-737F900DBBD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A9032D7-621F-9EE4-A3AC-AE3F8060983E}"/>
              </a:ext>
            </a:extLst>
          </p:cNvPr>
          <p:cNvSpPr>
            <a:spLocks noGrp="1"/>
          </p:cNvSpPr>
          <p:nvPr>
            <p:ph type="title"/>
          </p:nvPr>
        </p:nvSpPr>
        <p:spPr>
          <a:xfrm>
            <a:off x="914399" y="731520"/>
            <a:ext cx="10279769" cy="713232"/>
          </a:xfrm>
        </p:spPr>
        <p:txBody>
          <a:bodyPr/>
          <a:lstStyle/>
          <a:p>
            <a:r>
              <a:rPr lang="en-US" dirty="0"/>
              <a:t>Key Responsibilities of a Business Analyst</a:t>
            </a:r>
          </a:p>
        </p:txBody>
      </p:sp>
      <p:sp>
        <p:nvSpPr>
          <p:cNvPr id="6" name="Slide Number Placeholder 13">
            <a:extLst>
              <a:ext uri="{FF2B5EF4-FFF2-40B4-BE49-F238E27FC236}">
                <a16:creationId xmlns:a16="http://schemas.microsoft.com/office/drawing/2014/main" id="{2A4B8A47-C33D-4988-4C3B-2F2FB8658EEE}"/>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1FA17561-1522-11DA-EEFD-F3D47DADBB53}"/>
              </a:ext>
            </a:extLst>
          </p:cNvPr>
          <p:cNvSpPr>
            <a:spLocks noGrp="1"/>
          </p:cNvSpPr>
          <p:nvPr>
            <p:ph type="sldNum" sz="quarter" idx="29"/>
          </p:nvPr>
        </p:nvSpPr>
        <p:spPr/>
        <p:txBody>
          <a:bodyPr/>
          <a:lstStyle/>
          <a:p>
            <a:fld id="{47FEACEE-25B4-4A2D-B147-27296E36371D}" type="slidenum">
              <a:rPr lang="en-US" altLang="zh-CN" noProof="0" smtClean="0"/>
              <a:pPr/>
              <a:t>3</a:t>
            </a:fld>
            <a:endParaRPr lang="en-US" altLang="zh-CN" noProof="0" dirty="0"/>
          </a:p>
        </p:txBody>
      </p:sp>
      <p:sp>
        <p:nvSpPr>
          <p:cNvPr id="5" name="Rectangle 2">
            <a:extLst>
              <a:ext uri="{FF2B5EF4-FFF2-40B4-BE49-F238E27FC236}">
                <a16:creationId xmlns:a16="http://schemas.microsoft.com/office/drawing/2014/main" id="{A23861EC-3CEE-3FB4-F28B-AFBE2A98F414}"/>
              </a:ext>
            </a:extLst>
          </p:cNvPr>
          <p:cNvSpPr>
            <a:spLocks noGrp="1" noChangeArrowheads="1"/>
          </p:cNvSpPr>
          <p:nvPr>
            <p:ph idx="30"/>
          </p:nvPr>
        </p:nvSpPr>
        <p:spPr bwMode="auto">
          <a:xfrm>
            <a:off x="1014285" y="1457438"/>
            <a:ext cx="1056532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Requirements Elicitation:</a:t>
            </a:r>
            <a:r>
              <a:rPr kumimoji="0" lang="en-US" altLang="en-US" sz="1800" b="0" i="0" u="none" strike="noStrike" cap="none" normalizeH="0" baseline="0" dirty="0">
                <a:ln>
                  <a:noFill/>
                </a:ln>
                <a:effectLst/>
                <a:latin typeface="Arial" panose="020B0604020202020204" pitchFamily="34" charset="0"/>
              </a:rPr>
              <a:t> Gathering information from stakeholders (interviews, workshops, surveys).</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Requirements Analysis &amp; Documentation:</a:t>
            </a:r>
            <a:endParaRPr kumimoji="0" lang="en-US" altLang="en-US" sz="1800" b="0" i="0" u="none" strike="noStrike" cap="none" normalizeH="0" baseline="0" dirty="0">
              <a:ln>
                <a:noFill/>
              </a:ln>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Arial" panose="020B0604020202020204" pitchFamily="34" charset="0"/>
              </a:rPr>
              <a:t>Analyzing, validating, and prioritizing requirements.</a:t>
            </a:r>
          </a:p>
          <a:p>
            <a:pPr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Arial" panose="020B0604020202020204" pitchFamily="34" charset="0"/>
              </a:rPr>
              <a:t>Creating documentation (e.g., BRD, FSD, Use Cases, User Stories).</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Stakeholder Management:</a:t>
            </a:r>
            <a:r>
              <a:rPr kumimoji="0" lang="en-US" altLang="en-US" sz="1800" b="0" i="0" u="none" strike="noStrike" cap="none" normalizeH="0" baseline="0" dirty="0">
                <a:ln>
                  <a:noFill/>
                </a:ln>
                <a:effectLst/>
                <a:latin typeface="Arial" panose="020B0604020202020204" pitchFamily="34" charset="0"/>
              </a:rPr>
              <a:t> Identifying, engaging, and managing expectations of all involved parties.</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Solution Design &amp; Validation:</a:t>
            </a:r>
            <a:r>
              <a:rPr kumimoji="0" lang="en-US" altLang="en-US" sz="1800" b="0" i="0" u="none" strike="noStrike" cap="none" normalizeH="0" baseline="0" dirty="0">
                <a:ln>
                  <a:noFill/>
                </a:ln>
                <a:effectLst/>
                <a:latin typeface="Arial" panose="020B0604020202020204" pitchFamily="34" charset="0"/>
              </a:rPr>
              <a:t> Collaborating on solution design and validating that the proposed solution meets requirements.</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Facilitation &amp; Communication:</a:t>
            </a:r>
            <a:r>
              <a:rPr kumimoji="0" lang="en-US" altLang="en-US" sz="1800" b="0" i="0" u="none" strike="noStrike" cap="none" normalizeH="0" baseline="0" dirty="0">
                <a:ln>
                  <a:noFill/>
                </a:ln>
                <a:effectLst/>
                <a:latin typeface="Arial" panose="020B0604020202020204" pitchFamily="34" charset="0"/>
              </a:rPr>
              <a:t> Bridging gaps between different teams and ensuring clear understanding.</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Testing Support:</a:t>
            </a:r>
            <a:r>
              <a:rPr kumimoji="0" lang="en-US" altLang="en-US" sz="1800" b="0" i="0" u="none" strike="noStrike" cap="none" normalizeH="0" baseline="0" dirty="0">
                <a:ln>
                  <a:noFill/>
                </a:ln>
                <a:effectLst/>
                <a:latin typeface="Arial" panose="020B0604020202020204" pitchFamily="34" charset="0"/>
              </a:rPr>
              <a:t> Assisting with UAT (User Acceptance Testing) and defect management.</a:t>
            </a:r>
          </a:p>
        </p:txBody>
      </p:sp>
    </p:spTree>
    <p:extLst>
      <p:ext uri="{BB962C8B-B14F-4D97-AF65-F5344CB8AC3E}">
        <p14:creationId xmlns:p14="http://schemas.microsoft.com/office/powerpoint/2010/main" val="50063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3734A-5DC5-C6F5-FA0C-58F13F96DDA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9748419-90DD-0250-9C4A-40272EF93706}"/>
              </a:ext>
            </a:extLst>
          </p:cNvPr>
          <p:cNvSpPr>
            <a:spLocks noGrp="1"/>
          </p:cNvSpPr>
          <p:nvPr>
            <p:ph type="title"/>
          </p:nvPr>
        </p:nvSpPr>
        <p:spPr>
          <a:xfrm>
            <a:off x="914399" y="731520"/>
            <a:ext cx="10279769" cy="713232"/>
          </a:xfrm>
        </p:spPr>
        <p:txBody>
          <a:bodyPr/>
          <a:lstStyle/>
          <a:p>
            <a:r>
              <a:rPr lang="en-US" dirty="0"/>
              <a:t>Essential Skills for a Business Analyst</a:t>
            </a:r>
          </a:p>
        </p:txBody>
      </p:sp>
      <p:sp>
        <p:nvSpPr>
          <p:cNvPr id="6" name="Slide Number Placeholder 13">
            <a:extLst>
              <a:ext uri="{FF2B5EF4-FFF2-40B4-BE49-F238E27FC236}">
                <a16:creationId xmlns:a16="http://schemas.microsoft.com/office/drawing/2014/main" id="{54E982D9-DA53-1D3D-B984-93CB8CC132B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FC8E1DC0-B905-C895-E9C7-7728074D3D38}"/>
              </a:ext>
            </a:extLst>
          </p:cNvPr>
          <p:cNvSpPr>
            <a:spLocks noGrp="1"/>
          </p:cNvSpPr>
          <p:nvPr>
            <p:ph type="sldNum" sz="quarter" idx="29"/>
          </p:nvPr>
        </p:nvSpPr>
        <p:spPr/>
        <p:txBody>
          <a:bodyPr/>
          <a:lstStyle/>
          <a:p>
            <a:fld id="{47FEACEE-25B4-4A2D-B147-27296E36371D}" type="slidenum">
              <a:rPr lang="en-US" altLang="zh-CN" noProof="0" smtClean="0"/>
              <a:pPr/>
              <a:t>4</a:t>
            </a:fld>
            <a:endParaRPr lang="en-US" altLang="zh-CN" noProof="0" dirty="0"/>
          </a:p>
        </p:txBody>
      </p:sp>
      <p:sp>
        <p:nvSpPr>
          <p:cNvPr id="4" name="Rectangle 1">
            <a:extLst>
              <a:ext uri="{FF2B5EF4-FFF2-40B4-BE49-F238E27FC236}">
                <a16:creationId xmlns:a16="http://schemas.microsoft.com/office/drawing/2014/main" id="{8A6D6D56-80DB-6806-F97B-1938ECC0AD86}"/>
              </a:ext>
            </a:extLst>
          </p:cNvPr>
          <p:cNvSpPr>
            <a:spLocks noGrp="1" noChangeArrowheads="1"/>
          </p:cNvSpPr>
          <p:nvPr>
            <p:ph idx="30"/>
          </p:nvPr>
        </p:nvSpPr>
        <p:spPr bwMode="auto">
          <a:xfrm>
            <a:off x="1105726" y="1319914"/>
            <a:ext cx="902582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Communication Skills:</a:t>
            </a:r>
            <a:endParaRPr kumimoji="0" lang="en-US" altLang="en-US" sz="1800" b="0" i="0" u="none" strike="noStrike" cap="none" normalizeH="0" baseline="0" dirty="0">
              <a:ln>
                <a:noFill/>
              </a:ln>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b="0" i="0" u="none" strike="noStrike" cap="none" normalizeH="0" baseline="0" dirty="0">
                <a:ln>
                  <a:noFill/>
                </a:ln>
                <a:effectLst/>
                <a:latin typeface="Arial" panose="020B0604020202020204" pitchFamily="34" charset="0"/>
              </a:rPr>
              <a:t>Active Listening, Verbal &amp; Written Clarity.</a:t>
            </a:r>
          </a:p>
          <a:p>
            <a:pPr lvl="1" eaLnBrk="0" fontAlgn="base" hangingPunct="0">
              <a:lnSpc>
                <a:spcPct val="100000"/>
              </a:lnSpc>
              <a:spcBef>
                <a:spcPct val="0"/>
              </a:spcBef>
              <a:spcAft>
                <a:spcPct val="0"/>
              </a:spcAft>
            </a:pPr>
            <a:r>
              <a:rPr kumimoji="0" lang="en-US" altLang="en-US" b="0" i="0" u="none" strike="noStrike" cap="none" normalizeH="0" baseline="0" dirty="0">
                <a:ln>
                  <a:noFill/>
                </a:ln>
                <a:effectLst/>
                <a:latin typeface="Arial" panose="020B0604020202020204" pitchFamily="34" charset="0"/>
              </a:rPr>
              <a:t>Presentation and Facilitation.</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Analytical &amp; Problem-Solving Skills:</a:t>
            </a:r>
            <a:endParaRPr kumimoji="0" lang="en-US" altLang="en-US" sz="1800" b="0" i="0" u="none" strike="noStrike" cap="none" normalizeH="0" baseline="0" dirty="0">
              <a:ln>
                <a:noFill/>
              </a:ln>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b="0" i="0" u="none" strike="noStrike" cap="none" normalizeH="0" baseline="0" dirty="0">
                <a:ln>
                  <a:noFill/>
                </a:ln>
                <a:effectLst/>
                <a:latin typeface="Arial" panose="020B0604020202020204" pitchFamily="34" charset="0"/>
              </a:rPr>
              <a:t>Breaking down complex problems.</a:t>
            </a:r>
          </a:p>
          <a:p>
            <a:pPr lvl="1" eaLnBrk="0" fontAlgn="base" hangingPunct="0">
              <a:lnSpc>
                <a:spcPct val="100000"/>
              </a:lnSpc>
              <a:spcBef>
                <a:spcPct val="0"/>
              </a:spcBef>
              <a:spcAft>
                <a:spcPct val="0"/>
              </a:spcAft>
            </a:pPr>
            <a:r>
              <a:rPr kumimoji="0" lang="en-US" altLang="en-US" b="0" i="0" u="none" strike="noStrike" cap="none" normalizeH="0" baseline="0" dirty="0">
                <a:ln>
                  <a:noFill/>
                </a:ln>
                <a:effectLst/>
                <a:latin typeface="Arial" panose="020B0604020202020204" pitchFamily="34" charset="0"/>
              </a:rPr>
              <a:t>Data analysis, Root cause analysis.</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Technical Proficiency:</a:t>
            </a:r>
            <a:endParaRPr kumimoji="0" lang="en-US" altLang="en-US" sz="1800" b="0" i="0" u="none" strike="noStrike" cap="none" normalizeH="0" baseline="0" dirty="0">
              <a:ln>
                <a:noFill/>
              </a:ln>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b="0" i="0" u="none" strike="noStrike" cap="none" normalizeH="0" baseline="0" dirty="0">
                <a:ln>
                  <a:noFill/>
                </a:ln>
                <a:effectLst/>
                <a:latin typeface="Arial" panose="020B0604020202020204" pitchFamily="34" charset="0"/>
              </a:rPr>
              <a:t>Understanding of SDLC (Software Development Life Cycle).</a:t>
            </a:r>
          </a:p>
          <a:p>
            <a:pPr lvl="1" eaLnBrk="0" fontAlgn="base" hangingPunct="0">
              <a:lnSpc>
                <a:spcPct val="100000"/>
              </a:lnSpc>
              <a:spcBef>
                <a:spcPct val="0"/>
              </a:spcBef>
              <a:spcAft>
                <a:spcPct val="0"/>
              </a:spcAft>
            </a:pPr>
            <a:r>
              <a:rPr kumimoji="0" lang="en-US" altLang="en-US" b="0" i="0" u="none" strike="noStrike" cap="none" normalizeH="0" baseline="0" dirty="0">
                <a:ln>
                  <a:noFill/>
                </a:ln>
                <a:effectLst/>
                <a:latin typeface="Arial" panose="020B0604020202020204" pitchFamily="34" charset="0"/>
              </a:rPr>
              <a:t>Familiarity with tools (Jira, Confluence, Visio, SQL basics).</a:t>
            </a:r>
          </a:p>
          <a:p>
            <a:pPr lvl="1" eaLnBrk="0" fontAlgn="base" hangingPunct="0">
              <a:lnSpc>
                <a:spcPct val="100000"/>
              </a:lnSpc>
              <a:spcBef>
                <a:spcPct val="0"/>
              </a:spcBef>
              <a:spcAft>
                <a:spcPct val="0"/>
              </a:spcAft>
            </a:pPr>
            <a:r>
              <a:rPr kumimoji="0" lang="en-US" altLang="en-US" b="0" i="0" u="none" strike="noStrike" cap="none" normalizeH="0" baseline="0" dirty="0">
                <a:ln>
                  <a:noFill/>
                </a:ln>
                <a:effectLst/>
                <a:latin typeface="Arial" panose="020B0604020202020204" pitchFamily="34" charset="0"/>
              </a:rPr>
              <a:t>Ability to understand technical concepts (not necessarily code).</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Domain Knowledge:</a:t>
            </a:r>
            <a:r>
              <a:rPr kumimoji="0" lang="en-US" altLang="en-US" sz="1800" b="0" i="0" u="none" strike="noStrike" cap="none" normalizeH="0" baseline="0" dirty="0">
                <a:ln>
                  <a:noFill/>
                </a:ln>
                <a:effectLst/>
                <a:latin typeface="Arial" panose="020B0604020202020204" pitchFamily="34" charset="0"/>
              </a:rPr>
              <a:t> </a:t>
            </a:r>
          </a:p>
          <a:p>
            <a:pPr lvl="1" eaLnBrk="0" fontAlgn="base" hangingPunct="0">
              <a:lnSpc>
                <a:spcPct val="100000"/>
              </a:lnSpc>
              <a:spcBef>
                <a:spcPct val="0"/>
              </a:spcBef>
              <a:spcAft>
                <a:spcPct val="0"/>
              </a:spcAft>
            </a:pPr>
            <a:r>
              <a:rPr kumimoji="0" lang="en-US" altLang="en-US" b="0" i="0" u="none" strike="noStrike" cap="none" normalizeH="0" baseline="0" dirty="0">
                <a:ln>
                  <a:noFill/>
                </a:ln>
                <a:effectLst/>
                <a:latin typeface="Arial" panose="020B0604020202020204" pitchFamily="34" charset="0"/>
              </a:rPr>
              <a:t>Understanding the industry or business area.</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Critical Thinking &amp; Attention to Detail:</a:t>
            </a:r>
            <a:r>
              <a:rPr kumimoji="0" lang="en-US" altLang="en-US" sz="1800" b="0" i="0" u="none" strike="noStrike" cap="none" normalizeH="0" baseline="0" dirty="0">
                <a:ln>
                  <a:noFill/>
                </a:ln>
                <a:effectLst/>
                <a:latin typeface="Arial" panose="020B0604020202020204" pitchFamily="34" charset="0"/>
              </a:rPr>
              <a:t> </a:t>
            </a:r>
          </a:p>
          <a:p>
            <a:pPr lvl="1" eaLnBrk="0" fontAlgn="base" hangingPunct="0">
              <a:lnSpc>
                <a:spcPct val="100000"/>
              </a:lnSpc>
              <a:spcBef>
                <a:spcPct val="0"/>
              </a:spcBef>
              <a:spcAft>
                <a:spcPct val="0"/>
              </a:spcAft>
            </a:pPr>
            <a:r>
              <a:rPr kumimoji="0" lang="en-US" altLang="en-US" b="0" i="0" u="none" strike="noStrike" cap="none" normalizeH="0" baseline="0" dirty="0">
                <a:ln>
                  <a:noFill/>
                </a:ln>
                <a:effectLst/>
                <a:latin typeface="Arial" panose="020B0604020202020204" pitchFamily="34" charset="0"/>
              </a:rPr>
              <a:t>Identifying inconsistencies and ensuring accuracy.</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Negotiation &amp; Conflict Resolution:</a:t>
            </a:r>
            <a:r>
              <a:rPr kumimoji="0" lang="en-US" altLang="en-US" sz="1800" b="0" i="0" u="none" strike="noStrike" cap="none" normalizeH="0" baseline="0" dirty="0">
                <a:ln>
                  <a:noFill/>
                </a:ln>
                <a:effectLst/>
                <a:latin typeface="Arial" panose="020B0604020202020204" pitchFamily="34" charset="0"/>
              </a:rPr>
              <a:t> </a:t>
            </a:r>
          </a:p>
          <a:p>
            <a:pPr lvl="1" eaLnBrk="0" fontAlgn="base" hangingPunct="0">
              <a:lnSpc>
                <a:spcPct val="100000"/>
              </a:lnSpc>
              <a:spcBef>
                <a:spcPct val="0"/>
              </a:spcBef>
              <a:spcAft>
                <a:spcPct val="0"/>
              </a:spcAft>
            </a:pPr>
            <a:r>
              <a:rPr kumimoji="0" lang="en-US" altLang="en-US" b="0" i="0" u="none" strike="noStrike" cap="none" normalizeH="0" baseline="0" dirty="0">
                <a:ln>
                  <a:noFill/>
                </a:ln>
                <a:effectLst/>
                <a:latin typeface="Arial" panose="020B0604020202020204" pitchFamily="34" charset="0"/>
              </a:rPr>
              <a:t>Managing differing stakeholder opinions.</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Adaptability &amp; Flexibility:</a:t>
            </a:r>
            <a:r>
              <a:rPr kumimoji="0" lang="en-US" altLang="en-US" sz="1800" b="0" i="0" u="none" strike="noStrike" cap="none" normalizeH="0" baseline="0" dirty="0">
                <a:ln>
                  <a:noFill/>
                </a:ln>
                <a:effectLst/>
                <a:latin typeface="Arial" panose="020B0604020202020204" pitchFamily="34" charset="0"/>
              </a:rPr>
              <a:t> </a:t>
            </a:r>
          </a:p>
          <a:p>
            <a:pPr lvl="1" eaLnBrk="0" fontAlgn="base" hangingPunct="0">
              <a:lnSpc>
                <a:spcPct val="100000"/>
              </a:lnSpc>
              <a:spcBef>
                <a:spcPct val="0"/>
              </a:spcBef>
              <a:spcAft>
                <a:spcPct val="0"/>
              </a:spcAft>
            </a:pPr>
            <a:r>
              <a:rPr kumimoji="0" lang="en-US" altLang="en-US" b="0" i="0" u="none" strike="noStrike" cap="none" normalizeH="0" baseline="0" dirty="0">
                <a:ln>
                  <a:noFill/>
                </a:ln>
                <a:effectLst/>
                <a:latin typeface="Arial" panose="020B0604020202020204" pitchFamily="34" charset="0"/>
              </a:rPr>
              <a:t>Navigating changing requirements and project environments.</a:t>
            </a:r>
          </a:p>
        </p:txBody>
      </p:sp>
    </p:spTree>
    <p:extLst>
      <p:ext uri="{BB962C8B-B14F-4D97-AF65-F5344CB8AC3E}">
        <p14:creationId xmlns:p14="http://schemas.microsoft.com/office/powerpoint/2010/main" val="269476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DF974-0663-49A3-1D0E-0BEE715A872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EDE5450-2E2C-94B7-8B9D-CD3614A6C7BD}"/>
              </a:ext>
            </a:extLst>
          </p:cNvPr>
          <p:cNvSpPr>
            <a:spLocks noGrp="1"/>
          </p:cNvSpPr>
          <p:nvPr>
            <p:ph type="title"/>
          </p:nvPr>
        </p:nvSpPr>
        <p:spPr>
          <a:xfrm>
            <a:off x="914399" y="731520"/>
            <a:ext cx="10279769" cy="713232"/>
          </a:xfrm>
        </p:spPr>
        <p:txBody>
          <a:bodyPr>
            <a:normAutofit fontScale="90000"/>
          </a:bodyPr>
          <a:lstStyle/>
          <a:p>
            <a:r>
              <a:rPr lang="en-IN" dirty="0"/>
              <a:t>Common Interview Questions &amp; Strategies (Part 1)</a:t>
            </a:r>
            <a:endParaRPr lang="en-US" dirty="0"/>
          </a:p>
        </p:txBody>
      </p:sp>
      <p:sp>
        <p:nvSpPr>
          <p:cNvPr id="6" name="Slide Number Placeholder 13">
            <a:extLst>
              <a:ext uri="{FF2B5EF4-FFF2-40B4-BE49-F238E27FC236}">
                <a16:creationId xmlns:a16="http://schemas.microsoft.com/office/drawing/2014/main" id="{35674A15-F55A-3AEE-369D-5686ECF3844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48D6418A-A89E-6A2A-FB56-69D67800C502}"/>
              </a:ext>
            </a:extLst>
          </p:cNvPr>
          <p:cNvSpPr>
            <a:spLocks noGrp="1"/>
          </p:cNvSpPr>
          <p:nvPr>
            <p:ph type="sldNum" sz="quarter" idx="29"/>
          </p:nvPr>
        </p:nvSpPr>
        <p:spPr/>
        <p:txBody>
          <a:bodyPr/>
          <a:lstStyle/>
          <a:p>
            <a:fld id="{47FEACEE-25B4-4A2D-B147-27296E36371D}" type="slidenum">
              <a:rPr lang="en-US" altLang="zh-CN" noProof="0" smtClean="0"/>
              <a:pPr/>
              <a:t>5</a:t>
            </a:fld>
            <a:endParaRPr lang="en-US" altLang="zh-CN" noProof="0" dirty="0"/>
          </a:p>
        </p:txBody>
      </p:sp>
      <p:sp>
        <p:nvSpPr>
          <p:cNvPr id="4" name="Rectangle 1">
            <a:extLst>
              <a:ext uri="{FF2B5EF4-FFF2-40B4-BE49-F238E27FC236}">
                <a16:creationId xmlns:a16="http://schemas.microsoft.com/office/drawing/2014/main" id="{65A5985D-99ED-21F0-D5BC-F8F81256D565}"/>
              </a:ext>
            </a:extLst>
          </p:cNvPr>
          <p:cNvSpPr>
            <a:spLocks noGrp="1" noChangeArrowheads="1"/>
          </p:cNvSpPr>
          <p:nvPr>
            <p:ph idx="30"/>
          </p:nvPr>
        </p:nvSpPr>
        <p:spPr bwMode="auto">
          <a:xfrm>
            <a:off x="723512" y="1225478"/>
            <a:ext cx="967581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"Tell me about yourself."</a:t>
            </a:r>
            <a:endParaRPr kumimoji="0" lang="en-US" altLang="en-US" sz="1800" b="0" i="0" u="none" strike="noStrike" cap="none" normalizeH="0" baseline="0" dirty="0">
              <a:ln>
                <a:noFill/>
              </a:ln>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Strategy:</a:t>
            </a:r>
            <a:r>
              <a:rPr kumimoji="0" lang="en-US" altLang="en-US" b="0" i="0" u="none" strike="noStrike" cap="none" normalizeH="0" baseline="0" dirty="0">
                <a:ln>
                  <a:noFill/>
                </a:ln>
                <a:effectLst/>
                <a:latin typeface="Arial" panose="020B0604020202020204" pitchFamily="34" charset="0"/>
              </a:rPr>
              <a:t> STAR Method (Situation, Task, Action, Result). Focus on relevant experience, skills, and career aspirations that align with a BA role.</a:t>
            </a: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Example:</a:t>
            </a:r>
            <a:r>
              <a:rPr kumimoji="0" lang="en-US" altLang="en-US" b="0" i="0" u="none" strike="noStrike" cap="none" normalizeH="0" baseline="0" dirty="0">
                <a:ln>
                  <a:noFill/>
                </a:ln>
                <a:effectLst/>
                <a:latin typeface="Arial" panose="020B0604020202020204" pitchFamily="34" charset="0"/>
              </a:rPr>
              <a:t> "I'm a [X years] experienced professional with a passion for bridging business and technology. In my previous role at [Company], I was responsible for [key BA tasks]..."</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"Why do you want to be a Business Analyst?"</a:t>
            </a:r>
            <a:endParaRPr kumimoji="0" lang="en-US" altLang="en-US" sz="1800" b="0" i="0" u="none" strike="noStrike" cap="none" normalizeH="0" baseline="0" dirty="0">
              <a:ln>
                <a:noFill/>
              </a:ln>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Strategy:</a:t>
            </a:r>
            <a:r>
              <a:rPr kumimoji="0" lang="en-US" altLang="en-US" b="0" i="0" u="none" strike="noStrike" cap="none" normalizeH="0" baseline="0" dirty="0">
                <a:ln>
                  <a:noFill/>
                </a:ln>
                <a:effectLst/>
                <a:latin typeface="Arial" panose="020B0604020202020204" pitchFamily="34" charset="0"/>
              </a:rPr>
              <a:t> Connect your skills and interests to the core aspects of the BA role (problem-solving, communication, impact).</a:t>
            </a: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Example:</a:t>
            </a:r>
            <a:r>
              <a:rPr kumimoji="0" lang="en-US" altLang="en-US" b="0" i="0" u="none" strike="noStrike" cap="none" normalizeH="0" baseline="0" dirty="0">
                <a:ln>
                  <a:noFill/>
                </a:ln>
                <a:effectLst/>
                <a:latin typeface="Arial" panose="020B0604020202020204" pitchFamily="34" charset="0"/>
              </a:rPr>
              <a:t> "I enjoy understanding complex problems, translating them into actionable requirements, and seeing the tangible impact of solutions. The BA role allows me to leverage my analytical and communication skills to drive successful outcomes."</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"What are the key phases of the SDLC?"</a:t>
            </a:r>
            <a:endParaRPr kumimoji="0" lang="en-US" altLang="en-US" sz="1800" b="0" i="0" u="none" strike="noStrike" cap="none" normalizeH="0" baseline="0" dirty="0">
              <a:ln>
                <a:noFill/>
              </a:ln>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Strategy:</a:t>
            </a:r>
            <a:r>
              <a:rPr kumimoji="0" lang="en-US" altLang="en-US" b="0" i="0" u="none" strike="noStrike" cap="none" normalizeH="0" baseline="0" dirty="0">
                <a:ln>
                  <a:noFill/>
                </a:ln>
                <a:effectLst/>
                <a:latin typeface="Arial" panose="020B0604020202020204" pitchFamily="34" charset="0"/>
              </a:rPr>
              <a:t> Briefly explain each phase (Planning, Requirements, Design, Development, Testing, Deployment, Maintenance) and your role in them.</a:t>
            </a: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Example:</a:t>
            </a:r>
            <a:r>
              <a:rPr kumimoji="0" lang="en-US" altLang="en-US" b="0" i="0" u="none" strike="noStrike" cap="none" normalizeH="0" baseline="0" dirty="0">
                <a:ln>
                  <a:noFill/>
                </a:ln>
                <a:effectLst/>
                <a:latin typeface="Arial" panose="020B0604020202020204" pitchFamily="34" charset="0"/>
              </a:rPr>
              <a:t> "The SDLC typically involves phases like planning, requirements gathering, design, development, testing, deployment, and maintenance. As a BA, I'm heavily involved in requirements, design validation, and UAT."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83265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8EC18-8160-BAC3-2FAB-60A965347DF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D8159AF-B71C-E897-CFD3-CC4D8EB4120E}"/>
              </a:ext>
            </a:extLst>
          </p:cNvPr>
          <p:cNvSpPr>
            <a:spLocks noGrp="1"/>
          </p:cNvSpPr>
          <p:nvPr>
            <p:ph type="title"/>
          </p:nvPr>
        </p:nvSpPr>
        <p:spPr>
          <a:xfrm>
            <a:off x="914399" y="731520"/>
            <a:ext cx="10279769" cy="713232"/>
          </a:xfrm>
        </p:spPr>
        <p:txBody>
          <a:bodyPr>
            <a:normAutofit fontScale="90000"/>
          </a:bodyPr>
          <a:lstStyle/>
          <a:p>
            <a:r>
              <a:rPr lang="en-IN" dirty="0"/>
              <a:t>Common Interview Questions &amp; Strategies (Part 2)</a:t>
            </a:r>
            <a:endParaRPr lang="en-US" dirty="0"/>
          </a:p>
        </p:txBody>
      </p:sp>
      <p:sp>
        <p:nvSpPr>
          <p:cNvPr id="6" name="Slide Number Placeholder 13">
            <a:extLst>
              <a:ext uri="{FF2B5EF4-FFF2-40B4-BE49-F238E27FC236}">
                <a16:creationId xmlns:a16="http://schemas.microsoft.com/office/drawing/2014/main" id="{A75DF15C-11B8-0558-335C-D9A6C9513131}"/>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D2DBE1EE-3824-A2BB-D0BF-AE8367C81DFF}"/>
              </a:ext>
            </a:extLst>
          </p:cNvPr>
          <p:cNvSpPr>
            <a:spLocks noGrp="1"/>
          </p:cNvSpPr>
          <p:nvPr>
            <p:ph type="sldNum" sz="quarter" idx="29"/>
          </p:nvPr>
        </p:nvSpPr>
        <p:spPr/>
        <p:txBody>
          <a:bodyPr/>
          <a:lstStyle/>
          <a:p>
            <a:fld id="{47FEACEE-25B4-4A2D-B147-27296E36371D}" type="slidenum">
              <a:rPr lang="en-US" altLang="zh-CN" noProof="0" smtClean="0"/>
              <a:pPr/>
              <a:t>6</a:t>
            </a:fld>
            <a:endParaRPr lang="en-US" altLang="zh-CN" noProof="0" dirty="0"/>
          </a:p>
        </p:txBody>
      </p:sp>
      <p:sp>
        <p:nvSpPr>
          <p:cNvPr id="5" name="Rectangle 1">
            <a:extLst>
              <a:ext uri="{FF2B5EF4-FFF2-40B4-BE49-F238E27FC236}">
                <a16:creationId xmlns:a16="http://schemas.microsoft.com/office/drawing/2014/main" id="{500F6825-DA28-0D5F-FC57-0D6C97C7E902}"/>
              </a:ext>
            </a:extLst>
          </p:cNvPr>
          <p:cNvSpPr>
            <a:spLocks noGrp="1" noChangeArrowheads="1"/>
          </p:cNvSpPr>
          <p:nvPr>
            <p:ph idx="30"/>
          </p:nvPr>
        </p:nvSpPr>
        <p:spPr bwMode="auto">
          <a:xfrm>
            <a:off x="723900" y="1225689"/>
            <a:ext cx="97631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"How do you gather requirements?"</a:t>
            </a:r>
            <a:endParaRPr kumimoji="0" lang="en-US" altLang="en-US" sz="1800" b="0" i="0" u="none" strike="noStrike" cap="none" normalizeH="0" baseline="0" dirty="0">
              <a:ln>
                <a:noFill/>
              </a:ln>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Strategy:</a:t>
            </a:r>
            <a:r>
              <a:rPr kumimoji="0" lang="en-US" altLang="en-US" b="0" i="0" u="none" strike="noStrike" cap="none" normalizeH="0" baseline="0" dirty="0">
                <a:ln>
                  <a:noFill/>
                </a:ln>
                <a:effectLst/>
                <a:latin typeface="Arial" panose="020B0604020202020204" pitchFamily="34" charset="0"/>
              </a:rPr>
              <a:t> Discuss various techniques (interviews, workshops, surveys, prototyping, observation, document analysis) and how you choose the appropriate method.</a:t>
            </a: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Example:</a:t>
            </a:r>
            <a:r>
              <a:rPr kumimoji="0" lang="en-US" altLang="en-US" b="0" i="0" u="none" strike="noStrike" cap="none" normalizeH="0" baseline="0" dirty="0">
                <a:ln>
                  <a:noFill/>
                </a:ln>
                <a:effectLst/>
                <a:latin typeface="Arial" panose="020B0604020202020204" pitchFamily="34" charset="0"/>
              </a:rPr>
              <a:t> "I use a mix of techniques depending on the project and stakeholders. For initial understanding, interviews are great. For detailed collaboration, workshops are effective. I also analyze existing documentation and observe processes."</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"How do you handle scope creep?"</a:t>
            </a:r>
            <a:endParaRPr kumimoji="0" lang="en-US" altLang="en-US" sz="1800" b="0" i="0" u="none" strike="noStrike" cap="none" normalizeH="0" baseline="0" dirty="0">
              <a:ln>
                <a:noFill/>
              </a:ln>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Strategy:</a:t>
            </a:r>
            <a:r>
              <a:rPr kumimoji="0" lang="en-US" altLang="en-US" b="0" i="0" u="none" strike="noStrike" cap="none" normalizeH="0" baseline="0" dirty="0">
                <a:ln>
                  <a:noFill/>
                </a:ln>
                <a:effectLst/>
                <a:latin typeface="Arial" panose="020B0604020202020204" pitchFamily="34" charset="0"/>
              </a:rPr>
              <a:t> Emphasize proactive measures (clear documentation, change management process, stakeholder communication) and negotiation.</a:t>
            </a: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Example:</a:t>
            </a:r>
            <a:r>
              <a:rPr kumimoji="0" lang="en-US" altLang="en-US" b="0" i="0" u="none" strike="noStrike" cap="none" normalizeH="0" baseline="0" dirty="0">
                <a:ln>
                  <a:noFill/>
                </a:ln>
                <a:effectLst/>
                <a:latin typeface="Arial" panose="020B0604020202020204" pitchFamily="34" charset="0"/>
              </a:rPr>
              <a:t> "I believe in clear, well-documented requirements from the start. When new requests arise, I facilitate a formal change request process, assessing impact on scope, timeline, and budget, and communicating clearly with stakeholders."</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"Describe a challenging project you worked on and how you handled it."</a:t>
            </a:r>
            <a:endParaRPr kumimoji="0" lang="en-US" altLang="en-US" sz="1800" b="0" i="0" u="none" strike="noStrike" cap="none" normalizeH="0" baseline="0" dirty="0">
              <a:ln>
                <a:noFill/>
              </a:ln>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Strategy:</a:t>
            </a:r>
            <a:r>
              <a:rPr kumimoji="0" lang="en-US" altLang="en-US" b="0" i="0" u="none" strike="noStrike" cap="none" normalizeH="0" baseline="0" dirty="0">
                <a:ln>
                  <a:noFill/>
                </a:ln>
                <a:effectLst/>
                <a:latin typeface="Arial" panose="020B0604020202020204" pitchFamily="34" charset="0"/>
              </a:rPr>
              <a:t> Use the STAR Method. Focus on a challenge related to BA work (e.g., conflicting requirements, difficult stakeholders) and your problem-solving approach.</a:t>
            </a: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Example:</a:t>
            </a:r>
            <a:r>
              <a:rPr kumimoji="0" lang="en-US" altLang="en-US" b="0" i="0" u="none" strike="noStrike" cap="none" normalizeH="0" baseline="0" dirty="0">
                <a:ln>
                  <a:noFill/>
                </a:ln>
                <a:effectLst/>
                <a:latin typeface="Arial" panose="020B0604020202020204" pitchFamily="34" charset="0"/>
              </a:rPr>
              <a:t> "On a recent project, we faced conflicting requirements from two key departments. I organized a joint workshop to facilitate discussion, identify common ground, and prioritize features based on business value, ultimately reaching a consensus."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057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2BE4B-5B7C-73CB-1D5C-A7E9E565AA1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ADD076C-2A1F-2D48-2885-8E460DDA6F9F}"/>
              </a:ext>
            </a:extLst>
          </p:cNvPr>
          <p:cNvSpPr>
            <a:spLocks noGrp="1"/>
          </p:cNvSpPr>
          <p:nvPr>
            <p:ph type="title"/>
          </p:nvPr>
        </p:nvSpPr>
        <p:spPr>
          <a:xfrm>
            <a:off x="914399" y="731520"/>
            <a:ext cx="10279769" cy="713232"/>
          </a:xfrm>
        </p:spPr>
        <p:txBody>
          <a:bodyPr>
            <a:normAutofit fontScale="90000"/>
          </a:bodyPr>
          <a:lstStyle/>
          <a:p>
            <a:r>
              <a:rPr lang="en-IN" dirty="0"/>
              <a:t>Common Interview Questions &amp; Strategies (Part 3)</a:t>
            </a:r>
            <a:endParaRPr lang="en-US" dirty="0"/>
          </a:p>
        </p:txBody>
      </p:sp>
      <p:sp>
        <p:nvSpPr>
          <p:cNvPr id="6" name="Slide Number Placeholder 13">
            <a:extLst>
              <a:ext uri="{FF2B5EF4-FFF2-40B4-BE49-F238E27FC236}">
                <a16:creationId xmlns:a16="http://schemas.microsoft.com/office/drawing/2014/main" id="{2C5651EF-B764-A747-7BAD-DDEEDC0428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7F87BAE8-8FDE-5293-D0A2-87C2451CF601}"/>
              </a:ext>
            </a:extLst>
          </p:cNvPr>
          <p:cNvSpPr>
            <a:spLocks noGrp="1"/>
          </p:cNvSpPr>
          <p:nvPr>
            <p:ph type="sldNum" sz="quarter" idx="29"/>
          </p:nvPr>
        </p:nvSpPr>
        <p:spPr/>
        <p:txBody>
          <a:bodyPr/>
          <a:lstStyle/>
          <a:p>
            <a:fld id="{47FEACEE-25B4-4A2D-B147-27296E36371D}" type="slidenum">
              <a:rPr lang="en-US" altLang="zh-CN" noProof="0" smtClean="0"/>
              <a:pPr/>
              <a:t>7</a:t>
            </a:fld>
            <a:endParaRPr lang="en-US" altLang="zh-CN" noProof="0" dirty="0"/>
          </a:p>
        </p:txBody>
      </p:sp>
      <p:sp>
        <p:nvSpPr>
          <p:cNvPr id="5" name="Rectangle 1">
            <a:extLst>
              <a:ext uri="{FF2B5EF4-FFF2-40B4-BE49-F238E27FC236}">
                <a16:creationId xmlns:a16="http://schemas.microsoft.com/office/drawing/2014/main" id="{721E315A-A8E0-55A6-E099-3B2888FED62B}"/>
              </a:ext>
            </a:extLst>
          </p:cNvPr>
          <p:cNvSpPr>
            <a:spLocks noGrp="1" noChangeArrowheads="1"/>
          </p:cNvSpPr>
          <p:nvPr>
            <p:ph idx="30"/>
          </p:nvPr>
        </p:nvSpPr>
        <p:spPr bwMode="auto">
          <a:xfrm>
            <a:off x="714756" y="1541816"/>
            <a:ext cx="97155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"What is the difference between functional and non-functional requirements?"</a:t>
            </a:r>
            <a:endParaRPr kumimoji="0" lang="en-US" altLang="en-US" sz="1800" b="0" i="0" u="none" strike="noStrike" cap="none" normalizeH="0" baseline="0" dirty="0">
              <a:ln>
                <a:noFill/>
              </a:ln>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Strategy:</a:t>
            </a:r>
            <a:r>
              <a:rPr kumimoji="0" lang="en-US" altLang="en-US" b="0" i="0" u="none" strike="noStrike" cap="none" normalizeH="0" baseline="0" dirty="0">
                <a:ln>
                  <a:noFill/>
                </a:ln>
                <a:effectLst/>
                <a:latin typeface="Arial" panose="020B0604020202020204" pitchFamily="34" charset="0"/>
              </a:rPr>
              <a:t> Clearly define each with examples.</a:t>
            </a: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Functional:</a:t>
            </a:r>
            <a:r>
              <a:rPr kumimoji="0" lang="en-US" altLang="en-US" b="0" i="0" u="none" strike="noStrike" cap="none" normalizeH="0" baseline="0" dirty="0">
                <a:ln>
                  <a:noFill/>
                </a:ln>
                <a:effectLst/>
                <a:latin typeface="Arial" panose="020B0604020202020204" pitchFamily="34" charset="0"/>
              </a:rPr>
              <a:t> What the system </a:t>
            </a:r>
            <a:r>
              <a:rPr kumimoji="0" lang="en-US" altLang="en-US" b="0" i="1" u="none" strike="noStrike" cap="none" normalizeH="0" baseline="0" dirty="0">
                <a:ln>
                  <a:noFill/>
                </a:ln>
                <a:effectLst/>
                <a:latin typeface="Arial" panose="020B0604020202020204" pitchFamily="34" charset="0"/>
              </a:rPr>
              <a:t>does</a:t>
            </a:r>
            <a:r>
              <a:rPr kumimoji="0" lang="en-US" altLang="en-US" b="0" i="0" u="none" strike="noStrike" cap="none" normalizeH="0" baseline="0" dirty="0">
                <a:ln>
                  <a:noFill/>
                </a:ln>
                <a:effectLst/>
                <a:latin typeface="Arial" panose="020B0604020202020204" pitchFamily="34" charset="0"/>
              </a:rPr>
              <a:t> (e.g., "The system shall allow users to log in," "The system shall generate invoices").</a:t>
            </a: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Non-Functional:</a:t>
            </a:r>
            <a:r>
              <a:rPr kumimoji="0" lang="en-US" altLang="en-US" b="0" i="0" u="none" strike="noStrike" cap="none" normalizeH="0" baseline="0" dirty="0">
                <a:ln>
                  <a:noFill/>
                </a:ln>
                <a:effectLst/>
                <a:latin typeface="Arial" panose="020B0604020202020204" pitchFamily="34" charset="0"/>
              </a:rPr>
              <a:t> How the system </a:t>
            </a:r>
            <a:r>
              <a:rPr kumimoji="0" lang="en-US" altLang="en-US" b="0" i="1" u="none" strike="noStrike" cap="none" normalizeH="0" baseline="0" dirty="0">
                <a:ln>
                  <a:noFill/>
                </a:ln>
                <a:effectLst/>
                <a:latin typeface="Arial" panose="020B0604020202020204" pitchFamily="34" charset="0"/>
              </a:rPr>
              <a:t>performs</a:t>
            </a:r>
            <a:r>
              <a:rPr kumimoji="0" lang="en-US" altLang="en-US" b="0" i="0" u="none" strike="noStrike" cap="none" normalizeH="0" baseline="0" dirty="0">
                <a:ln>
                  <a:noFill/>
                </a:ln>
                <a:effectLst/>
                <a:latin typeface="Arial" panose="020B0604020202020204" pitchFamily="34" charset="0"/>
              </a:rPr>
              <a:t> (e.g., "The system shall load pages within 2 seconds," "The system shall be available 99.9% of the time," "The system shall be secure").</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"What is Agile methodology and how does a BA fit into it?"</a:t>
            </a:r>
            <a:endParaRPr kumimoji="0" lang="en-US" altLang="en-US" sz="1800" b="0" i="0" u="none" strike="noStrike" cap="none" normalizeH="0" baseline="0" dirty="0">
              <a:ln>
                <a:noFill/>
              </a:ln>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Strategy:</a:t>
            </a:r>
            <a:r>
              <a:rPr kumimoji="0" lang="en-US" altLang="en-US" b="0" i="0" u="none" strike="noStrike" cap="none" normalizeH="0" baseline="0" dirty="0">
                <a:ln>
                  <a:noFill/>
                </a:ln>
                <a:effectLst/>
                <a:latin typeface="Arial" panose="020B0604020202020204" pitchFamily="34" charset="0"/>
              </a:rPr>
              <a:t> Explain Agile principles (iterative, incremental, collaborative, adaptive) and the BA's role (Product Owner/Scrum Master support, user story creation, backlog refinement, continuous feedback).</a:t>
            </a: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Example:</a:t>
            </a:r>
            <a:r>
              <a:rPr kumimoji="0" lang="en-US" altLang="en-US" b="0" i="0" u="none" strike="noStrike" cap="none" normalizeH="0" baseline="0" dirty="0">
                <a:ln>
                  <a:noFill/>
                </a:ln>
                <a:effectLst/>
                <a:latin typeface="Arial" panose="020B0604020202020204" pitchFamily="34" charset="0"/>
              </a:rPr>
              <a:t> "Agile is an iterative approach focusing on continuous delivery and adapting to change. As a BA, I often work closely with the Product Owner to define and refine user stories, manage the backlog, and ensure requirements are clear for each sprint."</a:t>
            </a:r>
          </a:p>
          <a:p>
            <a:pPr eaLnBrk="0" fontAlgn="base" hangingPunct="0">
              <a:lnSpc>
                <a:spcPct val="100000"/>
              </a:lnSpc>
              <a:spcBef>
                <a:spcPct val="0"/>
              </a:spcBef>
              <a:spcAft>
                <a:spcPct val="0"/>
              </a:spcAf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674832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6124E-8E71-F6C3-5D93-3FF1201DC40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A75C9C-F602-DD7C-7EEE-F3844CE8C2DB}"/>
              </a:ext>
            </a:extLst>
          </p:cNvPr>
          <p:cNvSpPr>
            <a:spLocks noGrp="1"/>
          </p:cNvSpPr>
          <p:nvPr>
            <p:ph type="title"/>
          </p:nvPr>
        </p:nvSpPr>
        <p:spPr>
          <a:xfrm>
            <a:off x="914399" y="731520"/>
            <a:ext cx="10279769" cy="713232"/>
          </a:xfrm>
        </p:spPr>
        <p:txBody>
          <a:bodyPr/>
          <a:lstStyle/>
          <a:p>
            <a:r>
              <a:rPr lang="en-IN" dirty="0"/>
              <a:t>Case Study / Scenario Questions</a:t>
            </a:r>
            <a:endParaRPr lang="en-US" dirty="0"/>
          </a:p>
        </p:txBody>
      </p:sp>
      <p:sp>
        <p:nvSpPr>
          <p:cNvPr id="6" name="Slide Number Placeholder 13">
            <a:extLst>
              <a:ext uri="{FF2B5EF4-FFF2-40B4-BE49-F238E27FC236}">
                <a16:creationId xmlns:a16="http://schemas.microsoft.com/office/drawing/2014/main" id="{1CE33EA7-CF15-ADBA-637B-F9A0FC24339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DF79F315-4B1A-FAD6-79F4-F8E16B08275F}"/>
              </a:ext>
            </a:extLst>
          </p:cNvPr>
          <p:cNvSpPr>
            <a:spLocks noGrp="1"/>
          </p:cNvSpPr>
          <p:nvPr>
            <p:ph type="sldNum" sz="quarter" idx="29"/>
          </p:nvPr>
        </p:nvSpPr>
        <p:spPr/>
        <p:txBody>
          <a:bodyPr/>
          <a:lstStyle/>
          <a:p>
            <a:fld id="{47FEACEE-25B4-4A2D-B147-27296E36371D}" type="slidenum">
              <a:rPr lang="en-US" altLang="zh-CN" noProof="0" smtClean="0"/>
              <a:pPr/>
              <a:t>8</a:t>
            </a:fld>
            <a:endParaRPr lang="en-US" altLang="zh-CN" noProof="0" dirty="0"/>
          </a:p>
        </p:txBody>
      </p:sp>
      <p:sp>
        <p:nvSpPr>
          <p:cNvPr id="4" name="Rectangle 1">
            <a:extLst>
              <a:ext uri="{FF2B5EF4-FFF2-40B4-BE49-F238E27FC236}">
                <a16:creationId xmlns:a16="http://schemas.microsoft.com/office/drawing/2014/main" id="{59C3777A-9252-7FEF-31C9-9265D8CA2977}"/>
              </a:ext>
            </a:extLst>
          </p:cNvPr>
          <p:cNvSpPr>
            <a:spLocks noGrp="1" noChangeArrowheads="1"/>
          </p:cNvSpPr>
          <p:nvPr>
            <p:ph idx="30"/>
          </p:nvPr>
        </p:nvSpPr>
        <p:spPr bwMode="auto">
          <a:xfrm>
            <a:off x="803974" y="1658923"/>
            <a:ext cx="918051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How to Approach:</a:t>
            </a:r>
            <a:endParaRPr kumimoji="0" lang="en-US" altLang="en-US" sz="1800" b="0" i="0" u="none" strike="noStrike" cap="none" normalizeH="0" baseline="0" dirty="0">
              <a:ln>
                <a:noFill/>
              </a:ln>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Understand the Problem:</a:t>
            </a:r>
            <a:r>
              <a:rPr kumimoji="0" lang="en-US" altLang="en-US" b="0" i="0" u="none" strike="noStrike" cap="none" normalizeH="0" baseline="0" dirty="0">
                <a:ln>
                  <a:noFill/>
                </a:ln>
                <a:effectLst/>
                <a:latin typeface="Arial" panose="020B0604020202020204" pitchFamily="34" charset="0"/>
              </a:rPr>
              <a:t> Clarify the scenario, ask clarifying questions.</a:t>
            </a: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Identify Stakeholders:</a:t>
            </a:r>
            <a:r>
              <a:rPr kumimoji="0" lang="en-US" altLang="en-US" b="0" i="0" u="none" strike="noStrike" cap="none" normalizeH="0" baseline="0" dirty="0">
                <a:ln>
                  <a:noFill/>
                </a:ln>
                <a:effectLst/>
                <a:latin typeface="Arial" panose="020B0604020202020204" pitchFamily="34" charset="0"/>
              </a:rPr>
              <a:t> Who are the key players?</a:t>
            </a: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Propose a Solution/Approach:</a:t>
            </a:r>
            <a:r>
              <a:rPr kumimoji="0" lang="en-US" altLang="en-US" b="0" i="0" u="none" strike="noStrike" cap="none" normalizeH="0" baseline="0" dirty="0">
                <a:ln>
                  <a:noFill/>
                </a:ln>
                <a:effectLst/>
                <a:latin typeface="Arial" panose="020B0604020202020204" pitchFamily="34" charset="0"/>
              </a:rPr>
              <a:t> Outline your steps (e.g., requirements gathering, analysis, documentation, stakeholder communication).</a:t>
            </a: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Consider Risks/Challenges:</a:t>
            </a:r>
            <a:r>
              <a:rPr kumimoji="0" lang="en-US" altLang="en-US" b="0" i="0" u="none" strike="noStrike" cap="none" normalizeH="0" baseline="0" dirty="0">
                <a:ln>
                  <a:noFill/>
                </a:ln>
                <a:effectLst/>
                <a:latin typeface="Arial" panose="020B0604020202020204" pitchFamily="34" charset="0"/>
              </a:rPr>
              <a:t> What could go wrong? How would you mitigate?</a:t>
            </a: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Think about Metrics/Success:</a:t>
            </a:r>
            <a:r>
              <a:rPr kumimoji="0" lang="en-US" altLang="en-US" b="0" i="0" u="none" strike="noStrike" cap="none" normalizeH="0" baseline="0" dirty="0">
                <a:ln>
                  <a:noFill/>
                </a:ln>
                <a:effectLst/>
                <a:latin typeface="Arial" panose="020B0604020202020204" pitchFamily="34" charset="0"/>
              </a:rPr>
              <a:t> How would you measure success?</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Example Scenario:</a:t>
            </a:r>
            <a:r>
              <a:rPr kumimoji="0" lang="en-US" altLang="en-US" sz="1800" b="0" i="0" u="none" strike="noStrike" cap="none" normalizeH="0" baseline="0" dirty="0">
                <a:ln>
                  <a:noFill/>
                </a:ln>
                <a:effectLst/>
                <a:latin typeface="Arial" panose="020B0604020202020204" pitchFamily="34" charset="0"/>
              </a:rPr>
              <a:t> "A client wants a new e-commerce website. How would you start as a BA?"</a:t>
            </a:r>
          </a:p>
          <a:p>
            <a:pPr lvl="1" eaLnBrk="0" fontAlgn="base" hangingPunct="0">
              <a:lnSpc>
                <a:spcPct val="100000"/>
              </a:lnSpc>
              <a:spcBef>
                <a:spcPct val="0"/>
              </a:spcBef>
              <a:spcAft>
                <a:spcPct val="0"/>
              </a:spcAft>
            </a:pPr>
            <a:r>
              <a:rPr kumimoji="0" lang="en-US" altLang="en-US" b="1" i="0" u="none" strike="noStrike" cap="none" normalizeH="0" baseline="0" dirty="0">
                <a:ln>
                  <a:noFill/>
                </a:ln>
                <a:effectLst/>
                <a:latin typeface="Arial" panose="020B0604020202020204" pitchFamily="34" charset="0"/>
              </a:rPr>
              <a:t>Your thought process:</a:t>
            </a:r>
            <a:r>
              <a:rPr kumimoji="0" lang="en-US" altLang="en-US" b="0" i="0" u="none" strike="noStrike" cap="none" normalizeH="0" baseline="0" dirty="0">
                <a:ln>
                  <a:noFill/>
                </a:ln>
                <a:effectLst/>
                <a:latin typeface="Arial" panose="020B0604020202020204" pitchFamily="34" charset="0"/>
              </a:rPr>
              <a:t> Initial meeting to understand high-level goals, identify key users, define scope, then deep dive into functional/non-functional requirements, user stories, wireframes,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1494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303A2-C35C-D1D3-4615-57C7A658528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E5CD328-22F4-A59A-1DA9-E1C966BCED2F}"/>
              </a:ext>
            </a:extLst>
          </p:cNvPr>
          <p:cNvSpPr>
            <a:spLocks noGrp="1"/>
          </p:cNvSpPr>
          <p:nvPr>
            <p:ph type="title"/>
          </p:nvPr>
        </p:nvSpPr>
        <p:spPr>
          <a:xfrm>
            <a:off x="914399" y="731520"/>
            <a:ext cx="10279769" cy="713232"/>
          </a:xfrm>
        </p:spPr>
        <p:txBody>
          <a:bodyPr/>
          <a:lstStyle/>
          <a:p>
            <a:r>
              <a:rPr lang="en-US" dirty="0"/>
              <a:t>Questions to Ask the Interviewer</a:t>
            </a:r>
          </a:p>
        </p:txBody>
      </p:sp>
      <p:sp>
        <p:nvSpPr>
          <p:cNvPr id="6" name="Slide Number Placeholder 13">
            <a:extLst>
              <a:ext uri="{FF2B5EF4-FFF2-40B4-BE49-F238E27FC236}">
                <a16:creationId xmlns:a16="http://schemas.microsoft.com/office/drawing/2014/main" id="{6A535532-4896-6407-D9CD-5BC5AF8F1F2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9BA56CE5-FF5C-26EB-0C55-4F6A3E9B7F81}"/>
              </a:ext>
            </a:extLst>
          </p:cNvPr>
          <p:cNvSpPr>
            <a:spLocks noGrp="1"/>
          </p:cNvSpPr>
          <p:nvPr>
            <p:ph type="sldNum" sz="quarter" idx="29"/>
          </p:nvPr>
        </p:nvSpPr>
        <p:spPr/>
        <p:txBody>
          <a:bodyPr/>
          <a:lstStyle/>
          <a:p>
            <a:fld id="{47FEACEE-25B4-4A2D-B147-27296E36371D}" type="slidenum">
              <a:rPr lang="en-US" altLang="zh-CN" noProof="0" smtClean="0"/>
              <a:pPr/>
              <a:t>9</a:t>
            </a:fld>
            <a:endParaRPr lang="en-US" altLang="zh-CN" noProof="0" dirty="0"/>
          </a:p>
        </p:txBody>
      </p:sp>
      <p:sp>
        <p:nvSpPr>
          <p:cNvPr id="4" name="Rectangle 1">
            <a:extLst>
              <a:ext uri="{FF2B5EF4-FFF2-40B4-BE49-F238E27FC236}">
                <a16:creationId xmlns:a16="http://schemas.microsoft.com/office/drawing/2014/main" id="{7B577DC7-4DA7-DA46-315F-072F3EC5DB44}"/>
              </a:ext>
            </a:extLst>
          </p:cNvPr>
          <p:cNvSpPr>
            <a:spLocks noGrp="1" noChangeArrowheads="1"/>
          </p:cNvSpPr>
          <p:nvPr>
            <p:ph idx="30"/>
          </p:nvPr>
        </p:nvSpPr>
        <p:spPr bwMode="auto">
          <a:xfrm>
            <a:off x="1087438" y="1884721"/>
            <a:ext cx="977563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Demonstrate Engagement &amp; Insight:</a:t>
            </a:r>
            <a:endParaRPr kumimoji="0" lang="en-US" altLang="en-US" sz="1800" b="0" i="0" u="none" strike="noStrike" cap="none" normalizeH="0" baseline="0" dirty="0">
              <a:ln>
                <a:noFill/>
              </a:ln>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b="0" i="0" u="none" strike="noStrike" cap="none" normalizeH="0" baseline="0" dirty="0">
                <a:ln>
                  <a:noFill/>
                </a:ln>
                <a:effectLst/>
                <a:latin typeface="Arial" panose="020B0604020202020204" pitchFamily="34" charset="0"/>
              </a:rPr>
              <a:t>"What are the biggest challenges facing your team/this project right now?"</a:t>
            </a:r>
          </a:p>
          <a:p>
            <a:pPr lvl="1" eaLnBrk="0" fontAlgn="base" hangingPunct="0">
              <a:lnSpc>
                <a:spcPct val="100000"/>
              </a:lnSpc>
              <a:spcBef>
                <a:spcPct val="0"/>
              </a:spcBef>
              <a:spcAft>
                <a:spcPct val="0"/>
              </a:spcAft>
            </a:pPr>
            <a:r>
              <a:rPr kumimoji="0" lang="en-US" altLang="en-US" b="0" i="0" u="none" strike="noStrike" cap="none" normalizeH="0" baseline="0" dirty="0">
                <a:ln>
                  <a:noFill/>
                </a:ln>
                <a:effectLst/>
                <a:latin typeface="Arial" panose="020B0604020202020204" pitchFamily="34" charset="0"/>
              </a:rPr>
              <a:t>"How does your team typically manage changing requirements?"</a:t>
            </a:r>
          </a:p>
          <a:p>
            <a:pPr lvl="1" eaLnBrk="0" fontAlgn="base" hangingPunct="0">
              <a:lnSpc>
                <a:spcPct val="100000"/>
              </a:lnSpc>
              <a:spcBef>
                <a:spcPct val="0"/>
              </a:spcBef>
              <a:spcAft>
                <a:spcPct val="0"/>
              </a:spcAft>
            </a:pPr>
            <a:r>
              <a:rPr kumimoji="0" lang="en-US" altLang="en-US" b="0" i="0" u="none" strike="noStrike" cap="none" normalizeH="0" baseline="0" dirty="0">
                <a:ln>
                  <a:noFill/>
                </a:ln>
                <a:effectLst/>
                <a:latin typeface="Arial" panose="020B0604020202020204" pitchFamily="34" charset="0"/>
              </a:rPr>
              <a:t>"What does a typical day look like for a Business Analyst in this role?"</a:t>
            </a:r>
          </a:p>
          <a:p>
            <a:pPr lvl="1" eaLnBrk="0" fontAlgn="base" hangingPunct="0">
              <a:lnSpc>
                <a:spcPct val="100000"/>
              </a:lnSpc>
              <a:spcBef>
                <a:spcPct val="0"/>
              </a:spcBef>
              <a:spcAft>
                <a:spcPct val="0"/>
              </a:spcAft>
            </a:pPr>
            <a:r>
              <a:rPr kumimoji="0" lang="en-US" altLang="en-US" b="0" i="0" u="none" strike="noStrike" cap="none" normalizeH="0" baseline="0" dirty="0">
                <a:ln>
                  <a:noFill/>
                </a:ln>
                <a:effectLst/>
                <a:latin typeface="Arial" panose="020B0604020202020204" pitchFamily="34" charset="0"/>
              </a:rPr>
              <a:t>"What opportunities are there for professional development and growth within the company?"</a:t>
            </a:r>
          </a:p>
          <a:p>
            <a:pPr lvl="1" eaLnBrk="0" fontAlgn="base" hangingPunct="0">
              <a:lnSpc>
                <a:spcPct val="100000"/>
              </a:lnSpc>
              <a:spcBef>
                <a:spcPct val="0"/>
              </a:spcBef>
              <a:spcAft>
                <a:spcPct val="0"/>
              </a:spcAft>
            </a:pPr>
            <a:r>
              <a:rPr kumimoji="0" lang="en-US" altLang="en-US" b="0" i="0" u="none" strike="noStrike" cap="none" normalizeH="0" baseline="0" dirty="0">
                <a:ln>
                  <a:noFill/>
                </a:ln>
                <a:effectLst/>
                <a:latin typeface="Arial" panose="020B0604020202020204" pitchFamily="34" charset="0"/>
              </a:rPr>
              <a:t>"What are the next steps in the interview process?"</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Arial" panose="020B0604020202020204" pitchFamily="34" charset="0"/>
              </a:rPr>
              <a:t>Avoid:</a:t>
            </a:r>
            <a:r>
              <a:rPr kumimoji="0" lang="en-US" altLang="en-US" sz="1800" b="0" i="0" u="none" strike="noStrike" cap="none" normalizeH="0" baseline="0" dirty="0">
                <a:ln>
                  <a:noFill/>
                </a:ln>
                <a:effectLst/>
                <a:latin typeface="Arial" panose="020B0604020202020204" pitchFamily="34" charset="0"/>
              </a:rPr>
              <a:t> Questions easily answered on the company website, salary questions (unless brought up by them).</a:t>
            </a:r>
          </a:p>
        </p:txBody>
      </p:sp>
    </p:spTree>
    <p:extLst>
      <p:ext uri="{BB962C8B-B14F-4D97-AF65-F5344CB8AC3E}">
        <p14:creationId xmlns:p14="http://schemas.microsoft.com/office/powerpoint/2010/main" val="109692818"/>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6">
      <a:majorFont>
        <a:latin typeface="Posterama"/>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TM9027928_win32_EF_v3" id="{B2A09113-D80A-4CEB-84AD-5F3C210546F5}" vid="{897E41CC-BF75-40EB-9A1D-4A51B13B2C3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8BF015-C9F0-46BD-A47D-086FC5BD5D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DB3C62-858A-4A01-AFEF-21E0BB8CE26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0009351-EDD4-484E-ACD6-D50CCB13763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0</TotalTime>
  <Words>1320</Words>
  <Application>Microsoft Office PowerPoint</Application>
  <PresentationFormat>Widescreen</PresentationFormat>
  <Paragraphs>123</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等线</vt:lpstr>
      <vt:lpstr>Abadi</vt:lpstr>
      <vt:lpstr>Arial</vt:lpstr>
      <vt:lpstr>Calibri</vt:lpstr>
      <vt:lpstr>Posterama</vt:lpstr>
      <vt:lpstr>Posterama Text SemiBold</vt:lpstr>
      <vt:lpstr>Custom</vt:lpstr>
      <vt:lpstr>Business Analyst Interview Preparation Your Guide to Success</vt:lpstr>
      <vt:lpstr>Introduction - What is a Business Analyst?</vt:lpstr>
      <vt:lpstr>Key Responsibilities of a Business Analyst</vt:lpstr>
      <vt:lpstr>Essential Skills for a Business Analyst</vt:lpstr>
      <vt:lpstr>Common Interview Questions &amp; Strategies (Part 1)</vt:lpstr>
      <vt:lpstr>Common Interview Questions &amp; Strategies (Part 2)</vt:lpstr>
      <vt:lpstr>Common Interview Questions &amp; Strategies (Part 3)</vt:lpstr>
      <vt:lpstr>Case Study / Scenario Questions</vt:lpstr>
      <vt:lpstr>Questions to Ask the Interviewer</vt:lpstr>
      <vt:lpstr>Tips for Success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2025-07-17T01:27:12Z</dcterms:created>
  <dcterms:modified xsi:type="dcterms:W3CDTF">2025-07-17T02:00:36Z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