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20" r:id="rId15"/>
    <p:sldId id="321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800" dirty="0"/>
              <a:t>Business Analyst Roles and Responsibilities</a:t>
            </a:r>
            <a:br>
              <a:rPr lang="en-US" sz="4800" dirty="0"/>
            </a:br>
            <a:r>
              <a:rPr lang="en-US" sz="1800" dirty="0"/>
              <a:t>Driving Success in IT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Harshal Patil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1A311-A731-48B8-5197-642EE5CF3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4F5A-4106-BCF6-39FF-2EE966EB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3600" dirty="0"/>
              <a:t>BA in Agile vs. Waterfall Methodologies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7B40D-4605-AA0B-8AD8-0E9C6DAF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679951"/>
          </a:xfrm>
        </p:spPr>
        <p:txBody>
          <a:bodyPr>
            <a:normAutofit/>
          </a:bodyPr>
          <a:lstStyle/>
          <a:p>
            <a:r>
              <a:rPr lang="en-IN" b="1" dirty="0"/>
              <a:t>Waterfall:</a:t>
            </a:r>
            <a:endParaRPr lang="en-IN" dirty="0"/>
          </a:p>
          <a:p>
            <a:pPr lvl="1"/>
            <a:r>
              <a:rPr lang="en-IN" b="1" dirty="0"/>
              <a:t>Role:</a:t>
            </a:r>
            <a:r>
              <a:rPr lang="en-IN" dirty="0"/>
              <a:t> Requirements are extensively defined upfront.</a:t>
            </a:r>
          </a:p>
          <a:p>
            <a:pPr lvl="1"/>
            <a:r>
              <a:rPr lang="en-IN" b="1" dirty="0"/>
              <a:t>Focus:</a:t>
            </a:r>
            <a:r>
              <a:rPr lang="en-IN" dirty="0"/>
              <a:t> Comprehensive documentation, formal sign-offs.</a:t>
            </a:r>
          </a:p>
          <a:p>
            <a:pPr lvl="1"/>
            <a:r>
              <a:rPr lang="en-IN" b="1" dirty="0"/>
              <a:t>Involvement:</a:t>
            </a:r>
            <a:r>
              <a:rPr lang="en-IN" dirty="0"/>
              <a:t> Heavily involved in initial phases, then less during development.</a:t>
            </a:r>
          </a:p>
          <a:p>
            <a:r>
              <a:rPr lang="en-IN" b="1" dirty="0"/>
              <a:t>Agile (Scrum, Kanban):</a:t>
            </a:r>
            <a:endParaRPr lang="en-IN" dirty="0"/>
          </a:p>
          <a:p>
            <a:pPr lvl="1"/>
            <a:r>
              <a:rPr lang="en-IN" b="1" dirty="0"/>
              <a:t>Role:</a:t>
            </a:r>
            <a:r>
              <a:rPr lang="en-IN" dirty="0"/>
              <a:t> Product Owner proxy, user story creation, backlog refinement.</a:t>
            </a:r>
          </a:p>
          <a:p>
            <a:pPr lvl="1"/>
            <a:r>
              <a:rPr lang="en-IN" b="1" dirty="0"/>
              <a:t>Focus:</a:t>
            </a:r>
            <a:r>
              <a:rPr lang="en-IN" dirty="0"/>
              <a:t> Iterative delivery, continuous feedback, adaptability.</a:t>
            </a:r>
          </a:p>
          <a:p>
            <a:pPr lvl="1"/>
            <a:r>
              <a:rPr lang="en-IN" b="1" dirty="0"/>
              <a:t>Involvement:</a:t>
            </a:r>
            <a:r>
              <a:rPr lang="en-IN" dirty="0"/>
              <a:t> Embedded within the team, continuous collaboration throughout sprints.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63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19CAE-4389-DA90-75EE-FD90B23E5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B452-DEB0-AA45-4907-3D65CB16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/>
              <a:t>Challenges Faced by Business Analysts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271892-173D-4AE4-5470-2D0977857A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09457"/>
            <a:ext cx="93729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Vague Requirements: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Difficulty in eliciting clear and complete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 Creep: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Uncontrolled expansion of project scope.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Conflicts: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Managing differing opinions and priorities.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Resistance to Change: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Overcoming reluctance to adopt new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Debt: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Balancing business needs with technical constraints.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Gaps: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Misunderstandings between business and IT.</a:t>
            </a:r>
          </a:p>
        </p:txBody>
      </p:sp>
    </p:spTree>
    <p:extLst>
      <p:ext uri="{BB962C8B-B14F-4D97-AF65-F5344CB8AC3E}">
        <p14:creationId xmlns:p14="http://schemas.microsoft.com/office/powerpoint/2010/main" val="214490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64E60-3D76-E11B-0630-2CC405C12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5964-B412-6EAA-0A28-7963016C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/>
              <a:t>Conclusion - The Value of a Business Analyst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414-C7E2-895A-0782-22C0CFC93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326639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Ensures Project Success:</a:t>
            </a:r>
            <a:r>
              <a:rPr lang="en-US" dirty="0"/>
              <a:t> By aligning solutions with business objectives.</a:t>
            </a:r>
          </a:p>
          <a:p>
            <a:pPr lvl="1"/>
            <a:r>
              <a:rPr lang="en-US" b="1" dirty="0"/>
              <a:t>Minimizes Risks:</a:t>
            </a:r>
            <a:r>
              <a:rPr lang="en-US" dirty="0"/>
              <a:t> Through clear requirements and proactive problem-solving.</a:t>
            </a:r>
          </a:p>
          <a:p>
            <a:pPr lvl="1"/>
            <a:r>
              <a:rPr lang="en-US" b="1" dirty="0"/>
              <a:t>Optimizes Investment:</a:t>
            </a:r>
            <a:r>
              <a:rPr lang="en-US" dirty="0"/>
              <a:t> By delivering solutions that provide real value.</a:t>
            </a:r>
          </a:p>
          <a:p>
            <a:pPr lvl="1"/>
            <a:r>
              <a:rPr lang="en-US" b="1" dirty="0"/>
              <a:t>Fosters Collaboration:</a:t>
            </a:r>
            <a:r>
              <a:rPr lang="en-US" dirty="0"/>
              <a:t> Bridging the gap between diverse teams.</a:t>
            </a:r>
          </a:p>
          <a:p>
            <a:r>
              <a:rPr lang="en-US" b="1" dirty="0"/>
              <a:t>A skilled Business Analyst is indispensable for successful IT projects!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56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C5CCB-2C09-D63E-DFE5-D24B32966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2778-9394-049A-4B2B-F2747522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3600" dirty="0"/>
              <a:t>Q&amp;A / Thank You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0156D-2966-75C6-63AF-224C69466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893567"/>
          </a:xfrm>
        </p:spPr>
        <p:txBody>
          <a:bodyPr/>
          <a:lstStyle/>
          <a:p>
            <a:r>
              <a:rPr lang="en-IN" b="1" dirty="0"/>
              <a:t>Questions &amp; Discussion</a:t>
            </a:r>
          </a:p>
          <a:p>
            <a:r>
              <a:rPr lang="en-IN" i="1" dirty="0"/>
              <a:t>Thank You!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30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/>
              <a:t>Introduction - What is a Business Analyst?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D7F0A-7948-4F7F-9751-B13EF8B5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893567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900" b="1" dirty="0"/>
              <a:t>The Bridge: </a:t>
            </a:r>
            <a:r>
              <a:rPr lang="en-US" sz="1900" dirty="0"/>
              <a:t>A crucial link between business stakeholders and IT teams.</a:t>
            </a:r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900" b="1" dirty="0"/>
              <a:t>Problem Solver: </a:t>
            </a:r>
            <a:r>
              <a:rPr lang="en-US" sz="1900" dirty="0"/>
              <a:t>Identifies business needs and challenges.</a:t>
            </a:r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900" b="1" dirty="0"/>
              <a:t>Solution Designer: </a:t>
            </a:r>
            <a:r>
              <a:rPr lang="en-US" sz="1900" dirty="0"/>
              <a:t>Translates business requirements into technical solutions.</a:t>
            </a:r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900" b="1" dirty="0"/>
              <a:t>Value Creator: </a:t>
            </a:r>
            <a:r>
              <a:rPr lang="en-US" sz="1900" dirty="0"/>
              <a:t>Ensures IT projects deliver tangible business value.</a:t>
            </a:r>
          </a:p>
          <a:p>
            <a:pPr marL="0" indent="0">
              <a:buClr>
                <a:schemeClr val="tx1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248EE-58B7-1FCB-C905-7CF9D0DA6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A46E-89EE-2EE1-C1AC-F93E4C28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/>
              <a:t>Core Purpose of a Business Analyst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19DB0-91FE-9AC6-BB77-719985FF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89356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Understand Business Needs:</a:t>
            </a:r>
            <a:r>
              <a:rPr lang="en-US" dirty="0"/>
              <a:t> Deep dive into current processes and pain points.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Define Requirements:</a:t>
            </a:r>
            <a:r>
              <a:rPr lang="en-US" dirty="0"/>
              <a:t> Elicit, analyze, document, and manage project requirements.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Facilitate Communication:</a:t>
            </a:r>
            <a:r>
              <a:rPr lang="en-US" dirty="0"/>
              <a:t> Ensure clear understanding between all parties.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Support Project Delivery:</a:t>
            </a:r>
            <a:r>
              <a:rPr lang="en-US" dirty="0"/>
              <a:t> Guide the project from conception to implementation.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Ensure Alignment:</a:t>
            </a:r>
            <a:r>
              <a:rPr lang="en-US" dirty="0"/>
              <a:t> Make sure the final solution meets business objectives.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58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A9EF6-E34A-7038-98CF-7C4F7C7ED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77E-2979-26BB-AC0D-DD503460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41864" cy="1450757"/>
          </a:xfrm>
        </p:spPr>
        <p:txBody>
          <a:bodyPr>
            <a:normAutofit/>
          </a:bodyPr>
          <a:lstStyle/>
          <a:p>
            <a:r>
              <a:rPr lang="en-US" sz="3600" dirty="0"/>
              <a:t>Key Phases of an IT Project &amp; BA Involvement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509978E-6F5D-DB15-CAB5-3C2D9C364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5296" y="2231877"/>
            <a:ext cx="8302752" cy="239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b="1" dirty="0"/>
              <a:t>Initiation: Problem identification, feasibility study, scope definition.</a:t>
            </a:r>
          </a:p>
          <a:p>
            <a:pPr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b="1" dirty="0"/>
              <a:t>Planning: Detailed requirements gathering, stakeholder analysis.</a:t>
            </a:r>
          </a:p>
          <a:p>
            <a:pPr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b="1" dirty="0"/>
              <a:t>Execution: Supporting development, managing changes, UAT support.</a:t>
            </a:r>
          </a:p>
          <a:p>
            <a:pPr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b="1" dirty="0"/>
              <a:t>Monitoring &amp; Control: Tracking progress, resolving issues, ensuring quality.</a:t>
            </a:r>
          </a:p>
          <a:p>
            <a:pPr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b="1" dirty="0"/>
              <a:t>Closure: Post-implementation review, benefits realization.</a:t>
            </a:r>
          </a:p>
        </p:txBody>
      </p:sp>
    </p:spTree>
    <p:extLst>
      <p:ext uri="{BB962C8B-B14F-4D97-AF65-F5344CB8AC3E}">
        <p14:creationId xmlns:p14="http://schemas.microsoft.com/office/powerpoint/2010/main" val="341519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53F58-2257-4377-6F5D-DF4DE5CA1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F4B5-4378-BB33-D459-671B6BFC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77824"/>
            <a:ext cx="10058400" cy="886968"/>
          </a:xfrm>
        </p:spPr>
        <p:txBody>
          <a:bodyPr>
            <a:normAutofit/>
          </a:bodyPr>
          <a:lstStyle/>
          <a:p>
            <a:r>
              <a:rPr lang="en-US" sz="3600" dirty="0"/>
              <a:t>Primary Roles of a Business Analyst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E89694-DB32-1E90-4C1B-11B373E16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94464"/>
            <a:ext cx="100584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Strategist: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opportunities for improvement and innovation.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Analyzes market trends and business strategies.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Contributes to business case development.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Engineer: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Elicits, analyzes, documents, and validates requirements.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requirements traceability and changes.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Facilitator: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Organizes and conducts workshops, meetings, and interviews.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Mediates conflicts and builds consensus among stakeholders.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Communicator: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Translates complex business needs into clear technical specifications.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Presents information effectively to diverse audiences.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7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2DB29-7A12-FCF5-3F83-8FCDFEB3D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874F-3FFB-B564-9701-C4CC1376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13848" cy="1450757"/>
          </a:xfrm>
        </p:spPr>
        <p:txBody>
          <a:bodyPr>
            <a:normAutofit/>
          </a:bodyPr>
          <a:lstStyle/>
          <a:p>
            <a:r>
              <a:rPr lang="en-IN" sz="3600" dirty="0"/>
              <a:t>Key Responsibilities - Requirements Management</a:t>
            </a:r>
            <a:endParaRPr 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6579CE-C42A-165B-9D45-0D9227198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04431"/>
            <a:ext cx="10397046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Elicitation: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Gathering information from stakeholders (interviews, workshops, surveys).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Breaking down complex information, identifying gaps, resolving conflicts.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Creating clear, concise, and comprehensive documents: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Requirements Document (BRD)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Requirements Specification (FRS)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Cases, User Stories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Flows, Data Models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requirements are accurate, complete, and feasible.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Confirming requirements meet business objectives.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Traceability: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Linking requirements to design, development, and testing.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Managing scope creep and requirement changes.</a:t>
            </a:r>
          </a:p>
        </p:txBody>
      </p:sp>
    </p:spTree>
    <p:extLst>
      <p:ext uri="{BB962C8B-B14F-4D97-AF65-F5344CB8AC3E}">
        <p14:creationId xmlns:p14="http://schemas.microsoft.com/office/powerpoint/2010/main" val="203573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2B3A5-CD4F-5E14-A10C-83FC46A88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68A4-E05C-AE27-81F1-6434D360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3600" dirty="0"/>
              <a:t>Key Responsibilities - Stakeholder Management</a:t>
            </a:r>
            <a:endParaRPr lang="en-US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14604E-6C99-5AF8-D447-C2332CD95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31877"/>
            <a:ext cx="8815042" cy="239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b="1" dirty="0"/>
              <a:t>Identification: </a:t>
            </a:r>
            <a:r>
              <a:rPr lang="en-US" altLang="en-US" dirty="0"/>
              <a:t>Identifying all relevant individuals or groups impacted by the project</a:t>
            </a:r>
            <a:r>
              <a:rPr lang="en-US" altLang="en-US" b="1" dirty="0"/>
              <a:t>.</a:t>
            </a:r>
          </a:p>
          <a:p>
            <a:pPr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b="1" dirty="0"/>
              <a:t>Analysis: </a:t>
            </a:r>
            <a:r>
              <a:rPr lang="en-US" altLang="en-US" dirty="0"/>
              <a:t>Understanding their interests, influence, and communication needs</a:t>
            </a:r>
            <a:r>
              <a:rPr lang="en-US" altLang="en-US" b="1" dirty="0"/>
              <a:t>.</a:t>
            </a:r>
          </a:p>
          <a:p>
            <a:pPr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b="1" dirty="0"/>
              <a:t>Engagement: </a:t>
            </a:r>
            <a:r>
              <a:rPr lang="en-US" altLang="en-US" dirty="0"/>
              <a:t>Building strong relationships and fostering collaboration</a:t>
            </a:r>
            <a:r>
              <a:rPr lang="en-US" altLang="en-US" b="1" dirty="0"/>
              <a:t>.</a:t>
            </a:r>
          </a:p>
          <a:p>
            <a:pPr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b="1" dirty="0"/>
              <a:t>Communication: </a:t>
            </a:r>
            <a:r>
              <a:rPr lang="en-US" altLang="en-US" dirty="0"/>
              <a:t>Tailoring communication to different stakeholder groups</a:t>
            </a:r>
            <a:r>
              <a:rPr lang="en-US" altLang="en-US" b="1" dirty="0"/>
              <a:t>.</a:t>
            </a:r>
          </a:p>
          <a:p>
            <a:pPr fontAlgn="base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b="1" dirty="0"/>
              <a:t>Expectation Management: </a:t>
            </a:r>
            <a:r>
              <a:rPr lang="en-US" altLang="en-US" dirty="0"/>
              <a:t>Setting realistic expectations and managing conflicts.</a:t>
            </a:r>
          </a:p>
        </p:txBody>
      </p:sp>
    </p:spTree>
    <p:extLst>
      <p:ext uri="{BB962C8B-B14F-4D97-AF65-F5344CB8AC3E}">
        <p14:creationId xmlns:p14="http://schemas.microsoft.com/office/powerpoint/2010/main" val="12031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12FE-56A7-2342-ECBB-7388EFB24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D43A-A160-9A01-2F10-35447F83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3600" dirty="0"/>
              <a:t>Key Responsibilities - Solution Assessment &amp; Validation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FACF2-4445-4F9A-1D49-6943F705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893567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Solution Design Support: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Collaborating with technical teams on solution architecture.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User Acceptance Testing (UAT):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Developing UAT test cases based on requirements.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Coordinating and supporting UAT activities.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Analyzing UAT results and managing defects.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Training &amp; Documentation: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Assisting in creating user manuals and training materials.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Post-Implementation Support: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Monitoring solution performance and identifying further improvements.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E3C99E-0704-6383-C742-0E654413D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8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46C91-78C5-F143-C357-ED617862E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AFFE-0843-21ED-1315-61B2E78A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/>
              <a:t>Essential Skills of a Business Analyst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25833C9-E1B1-D572-6581-FB0AD1B30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641" y="2082344"/>
            <a:ext cx="1005871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Analytical Thinking: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Problem-solving, critical evaluation, data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Verbal, written, active listening, 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Interpersonal Skills: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Facilitation, negotiation, conflict resolution, empathy.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 Knowledge: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Understanding of the specific industry or business area.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Aptitude: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Understanding of IT systems, software development lifecycle (SDLC).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Proficiency: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Requirements management tools, diagramming tools (Visio, Lucidchart), project management software.</a:t>
            </a:r>
          </a:p>
        </p:txBody>
      </p:sp>
    </p:spTree>
    <p:extLst>
      <p:ext uri="{BB962C8B-B14F-4D97-AF65-F5344CB8AC3E}">
        <p14:creationId xmlns:p14="http://schemas.microsoft.com/office/powerpoint/2010/main" val="135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{5AB8C1F8-915A-43DE-9B83-D5EB8375E869}tf33845126_win32</Template>
  <TotalTime>92</TotalTime>
  <Words>811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Wingdings</vt:lpstr>
      <vt:lpstr>1_RetrospectVTI</vt:lpstr>
      <vt:lpstr>Business Analyst Roles and Responsibilities Driving Success in IT Projects</vt:lpstr>
      <vt:lpstr>Introduction - What is a Business Analyst?</vt:lpstr>
      <vt:lpstr>Core Purpose of a Business Analyst</vt:lpstr>
      <vt:lpstr>Key Phases of an IT Project &amp; BA Involvement</vt:lpstr>
      <vt:lpstr>Primary Roles of a Business Analyst</vt:lpstr>
      <vt:lpstr>Key Responsibilities - Requirements Management</vt:lpstr>
      <vt:lpstr>Key Responsibilities - Stakeholder Management</vt:lpstr>
      <vt:lpstr>Key Responsibilities - Solution Assessment &amp; Validation</vt:lpstr>
      <vt:lpstr>Essential Skills of a Business Analyst</vt:lpstr>
      <vt:lpstr>BA in Agile vs. Waterfall Methodologies</vt:lpstr>
      <vt:lpstr>Challenges Faced by Business Analysts</vt:lpstr>
      <vt:lpstr>Conclusion - The Value of a Business Analyst</vt:lpstr>
      <vt:lpstr>Q&amp;A /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Patil</dc:creator>
  <cp:lastModifiedBy>Dhruv Patil</cp:lastModifiedBy>
  <cp:revision>4</cp:revision>
  <dcterms:created xsi:type="dcterms:W3CDTF">2025-07-14T00:56:14Z</dcterms:created>
  <dcterms:modified xsi:type="dcterms:W3CDTF">2025-07-14T16:48:56Z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