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62" r:id="rId3"/>
    <p:sldId id="258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81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29" autoAdjust="0"/>
  </p:normalViewPr>
  <p:slideViewPr>
    <p:cSldViewPr snapToGrid="0">
      <p:cViewPr varScale="1">
        <p:scale>
          <a:sx n="69" d="100"/>
          <a:sy n="69" d="100"/>
        </p:scale>
        <p:origin x="564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9" d="100"/>
          <a:sy n="69" d="100"/>
        </p:scale>
        <p:origin x="278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2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298448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invGray"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 bwMode="invGray"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182" y="1873584"/>
            <a:ext cx="5353859" cy="2560320"/>
          </a:xfrm>
        </p:spPr>
        <p:txBody>
          <a:bodyPr/>
          <a:lstStyle/>
          <a:p>
            <a:r>
              <a:rPr lang="en-IN" dirty="0"/>
              <a:t>Enterprise Analysis for Business Analysts</a:t>
            </a:r>
            <a:endParaRPr lang="en-US" dirty="0"/>
          </a:p>
        </p:txBody>
      </p:sp>
      <p:pic>
        <p:nvPicPr>
          <p:cNvPr id="5" name="Picture Placeholder 4" descr="City street with motion blur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" b="14"/>
          <a:stretch>
            <a:fillRect/>
          </a:stretch>
        </p:blipFill>
        <p:spPr/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3018" y="4572000"/>
            <a:ext cx="5243023" cy="1600200"/>
          </a:xfrm>
        </p:spPr>
        <p:txBody>
          <a:bodyPr>
            <a:normAutofit/>
          </a:bodyPr>
          <a:lstStyle/>
          <a:p>
            <a:r>
              <a:rPr lang="en-US" sz="2000" dirty="0"/>
              <a:t>A Strategic Imperative for Business Success</a:t>
            </a:r>
          </a:p>
        </p:txBody>
      </p:sp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3C020-7586-B1EB-EF80-C9AD8FC02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B339-9D26-C980-620E-21614D8E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Measurement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CDBCA65-5FFD-15E7-D432-DC2A0E1F84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51672"/>
            <a:ext cx="941863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To define how the success of strategic initiatives and solutions will be evaluated.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Performance Indicators (KPIs):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Quantifiable metrics that reflect critical success factors.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Examples: Revenue growth, customer satisfaction, operational efficiency, market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Baselines: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Establishing current performance levels for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Setting: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Defining desired future performance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monitoring and communication of performance.</a:t>
            </a:r>
          </a:p>
        </p:txBody>
      </p:sp>
    </p:spTree>
    <p:extLst>
      <p:ext uri="{BB962C8B-B14F-4D97-AF65-F5344CB8AC3E}">
        <p14:creationId xmlns:p14="http://schemas.microsoft.com/office/powerpoint/2010/main" val="11333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EF13-5EE5-0101-8F3A-B7CBB6B28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C7FCE-2E4C-25FD-8F50-C174A1C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&amp; Techniques for Business Analysts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6EA85A-13A3-6B18-80D6-AA5D55DA1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7763" y="1931876"/>
            <a:ext cx="96012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Planning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SWOT, PESTLE, Balanced Scorecard.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Process Flow Diagrams, Use Case Diagrams, Data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Techniques: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Root Cause Analysis, Five Whys, Benchmarking.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Elicitation Techniques: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Interviews, Workshops, Surveys, Document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Documentation Tools: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Requirements Management Software, Collaboration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Skills: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Presentation, Negotiation, Facilitation.</a:t>
            </a:r>
          </a:p>
        </p:txBody>
      </p:sp>
    </p:spTree>
    <p:extLst>
      <p:ext uri="{BB962C8B-B14F-4D97-AF65-F5344CB8AC3E}">
        <p14:creationId xmlns:p14="http://schemas.microsoft.com/office/powerpoint/2010/main" val="111035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43BF9-AA6E-91B1-50DB-E132DB202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D206C-739E-7873-0416-4C52D6D33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5945" y="267855"/>
            <a:ext cx="6400800" cy="1127760"/>
          </a:xfrm>
        </p:spPr>
        <p:txBody>
          <a:bodyPr>
            <a:normAutofit/>
          </a:bodyPr>
          <a:lstStyle/>
          <a:p>
            <a:r>
              <a:rPr lang="en-IN" dirty="0"/>
              <a:t>Challenges &amp; Best Practices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E00FDD6-16FC-EF04-FB92-3F06B1E64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45" y="1524002"/>
            <a:ext cx="9601199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Challenges: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Dealing with ambiguity and uncertainty.</a:t>
            </a: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Gaining stakeholder buy-in and alignment.</a:t>
            </a: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Managing conflicting priorities.</a:t>
            </a: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Lack of clear strategic direction.</a:t>
            </a: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Resistance to change.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latin typeface="Arial" panose="020B0604020202020204" pitchFamily="34" charset="0"/>
              </a:rPr>
              <a:t>Best Practices: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Start with a clear understanding of the business problem.</a:t>
            </a: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Engage stakeholders early and continuously.</a:t>
            </a: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Use a structured approach.</a:t>
            </a: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Be adaptable and iterative.</a:t>
            </a: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Focus on delivering measurable value.</a:t>
            </a:r>
          </a:p>
          <a:p>
            <a:pPr marL="274320"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Continuously refine your skills.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39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8EE38-2EF1-978D-D44B-10145A988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9275-36C2-BA2E-57C8-CBCF364B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E38C8B-8D4B-8BFF-9B04-F1DE226873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2964" y="1951906"/>
            <a:ext cx="92155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Enterprise Analysis is a critical discipline for Business Analysts to drive strategic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the foundation for informed decision-making and successful organizational change.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understanding the enterprise holistically, BAs can ensure solutions align with strategic goals and deliver tangible benefits.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learning and adaptation are key to excelling in this domain.</a:t>
            </a:r>
          </a:p>
        </p:txBody>
      </p:sp>
    </p:spTree>
    <p:extLst>
      <p:ext uri="{BB962C8B-B14F-4D97-AF65-F5344CB8AC3E}">
        <p14:creationId xmlns:p14="http://schemas.microsoft.com/office/powerpoint/2010/main" val="146669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9AA02-696F-B92B-4E7E-21352AF7A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4D4E-0603-2772-261D-8BBEACDF0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Q&amp;A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43CC268-2080-FDC9-0D7A-363FD8735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2964" y="2367404"/>
            <a:ext cx="921558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b="1" dirty="0"/>
              <a:t>Questions &amp; Discussion</a:t>
            </a:r>
            <a:r>
              <a:rPr lang="en-IN" sz="180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IN" sz="1800" b="1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1800" b="1" dirty="0"/>
              <a:t>Thank You!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45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5945" y="267855"/>
            <a:ext cx="6400800" cy="112776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- What is Enterprise Analysis?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5BDC86-68CD-550A-02A6-16C4B09413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945" y="1702413"/>
            <a:ext cx="664787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latin typeface="Arial" panose="020B0604020202020204" pitchFamily="34" charset="0"/>
              </a:rPr>
              <a:t>Definition: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The set of business analysis activities performed to understand the needs of the enterprise as a whole in the context of a strategic or tactical objective.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latin typeface="Arial" panose="020B0604020202020204" pitchFamily="34" charset="0"/>
              </a:rPr>
              <a:t>Purpose: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To identify new business opportunities, define business needs, and recommend solutions that deliver value to stakeholders.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latin typeface="Arial" panose="020B0604020202020204" pitchFamily="34" charset="0"/>
              </a:rPr>
              <a:t>Scope: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Broader than project-level analysis; focuses on the entire organization or a significant part of it.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>
                <a:latin typeface="Arial" panose="020B0604020202020204" pitchFamily="34" charset="0"/>
              </a:rPr>
              <a:t>Key Question:</a:t>
            </a:r>
            <a:r>
              <a:rPr lang="en-US" altLang="en-US" sz="1800"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latin typeface="Arial" panose="020B0604020202020204" pitchFamily="34" charset="0"/>
              </a:rPr>
              <a:t>"Are we doing the right things?" before "Are we doing things right?"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Enterprise Analysis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8A56D1-8D89-DF52-DBF7-FC09BA54BF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7618" y="1839761"/>
            <a:ext cx="940954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 Alignment: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projects and initiatives align with organizational goals and vision.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Identifies potential risks and challenges at an early stage.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Opportunity Identification: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Uncovers new markets, products, or process improvements.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Optimization: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prioritize investments and allocate resources effectively.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Decision-Making: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holistic view for informed strategic choices.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Realization: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delivering sustainable business value.</a:t>
            </a:r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906F0-6263-BAC7-4CC2-E12CB1A52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8EEFB-C60E-6B8B-DBDA-F59FA2A2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Activities in Enterprise Analysis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BF344C6-FF7B-56F8-5605-01F39AD0F0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1908865"/>
            <a:ext cx="942787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Strategy Analysis: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Understanding the current state and defining the future state.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Capability Analysis: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Assessing organizational strengths and weaknesses.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Business Architecture: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Structuring the enterprise for optimal performance.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Feasibility Studies: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Evaluating the viability of proposed solutions.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Risk Management: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Identifying and planning for potential issues.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latin typeface="Arial" panose="020B0604020202020204" pitchFamily="34" charset="0"/>
              </a:rPr>
              <a:t>Performance Measurement: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Defining how success will be measured.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64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626F3-7A96-5362-1334-DEB0CD7E8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4A848-9CC2-5495-5609-0036B8E7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Strategy Analysis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60F16C0-38AB-FCFB-F08F-FE581BE3B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3872" y="1869883"/>
            <a:ext cx="940016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State Analysis: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Understanding existing business processes, systems, and organizational structure.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SWOT Analysis, PESTLE Analysis, Porter's Five Forces.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State Definition: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Articulating the desired future state of the enterprise.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Defining strategic goals, objectives, and desired outcomes.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Vision Statements, Goal Setting, </a:t>
            </a:r>
            <a:r>
              <a:rPr lang="en-US" altLang="en-US" sz="1600" dirty="0" err="1">
                <a:latin typeface="Arial" panose="020B0604020202020204" pitchFamily="34" charset="0"/>
              </a:rPr>
              <a:t>Roadmapping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 Analysis: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27432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Identifying the differences between the current and future states.</a:t>
            </a:r>
          </a:p>
        </p:txBody>
      </p:sp>
    </p:spTree>
    <p:extLst>
      <p:ext uri="{BB962C8B-B14F-4D97-AF65-F5344CB8AC3E}">
        <p14:creationId xmlns:p14="http://schemas.microsoft.com/office/powerpoint/2010/main" val="2464984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2E58A-03B0-6305-18FC-32F9908F3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4C12-C3C4-5426-12E4-D3F04BE13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Capability Analysis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4F1681F-E0C4-BD36-67C1-0896135AD2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0" y="2053191"/>
            <a:ext cx="8919873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Assessing the organization's ability to perform specific activities or achieve certain outcomes.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Capabilities: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Business Capabilities: </a:t>
            </a:r>
            <a:r>
              <a:rPr lang="en-US" altLang="en-US" sz="1600" dirty="0">
                <a:latin typeface="Arial" panose="020B0604020202020204" pitchFamily="34" charset="0"/>
              </a:rPr>
              <a:t>What the business does (e.g., "Manage Customer Relationships").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Organizational Capabilities: </a:t>
            </a:r>
            <a:r>
              <a:rPr lang="en-US" altLang="en-US" sz="1600" dirty="0">
                <a:latin typeface="Arial" panose="020B0604020202020204" pitchFamily="34" charset="0"/>
              </a:rPr>
              <a:t>People, skills, culture.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Technical Capabilities</a:t>
            </a:r>
            <a:r>
              <a:rPr lang="en-US" altLang="en-US" sz="1600" dirty="0">
                <a:latin typeface="Arial" panose="020B0604020202020204" pitchFamily="34" charset="0"/>
              </a:rPr>
              <a:t>: Systems, infrastructure, data.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To identify areas for improvement, investment, or divestment.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Capability mapping, maturity models.</a:t>
            </a:r>
          </a:p>
        </p:txBody>
      </p:sp>
    </p:spTree>
    <p:extLst>
      <p:ext uri="{BB962C8B-B14F-4D97-AF65-F5344CB8AC3E}">
        <p14:creationId xmlns:p14="http://schemas.microsoft.com/office/powerpoint/2010/main" val="383062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F53AF-14F5-4F01-7C1A-7B9529349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DE54A-66D2-7FAD-A7C2-8CD537F13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Architecture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66631F0-3CBC-0CD4-B9B9-58D3DC9BC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7763" y="1973150"/>
            <a:ext cx="9405937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A blueprint of the enterprise that provides a common understanding of the organization and is used to align strategic objectives and tactical demands.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Process Architecture: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work flows.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Organizational Structure: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Roles, responsibilities, departments.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Architecture: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Data, systems, integration.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Architecture: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Underlying infrastructure.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Improved efficiency, better decision-making, clear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5352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864BD-784D-3BA7-9D28-7D241EED2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AF20-C053-CEB2-9D82-1DEFCAEC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Feasibility Studies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5358297-8B5D-611B-5C14-0691916C6A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1581" y="1847039"/>
            <a:ext cx="7617546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To evaluate the practicality and viability of a proposed solution or initiative.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Feasibility: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Feasibility: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it be built with existing or new technology?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Feasibility: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it cost-effective? What is the ROI?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Operational Feasibility: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the organization operate the solution?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Feasibility: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it be completed within the required timeframe?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Legal/Regulatory Feasibility: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Does it comply with laws and regulations?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Go/No-Go decision.</a:t>
            </a:r>
          </a:p>
        </p:txBody>
      </p:sp>
    </p:spTree>
    <p:extLst>
      <p:ext uri="{BB962C8B-B14F-4D97-AF65-F5344CB8AC3E}">
        <p14:creationId xmlns:p14="http://schemas.microsoft.com/office/powerpoint/2010/main" val="1287153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7C2D9-94BB-B7C3-E0C3-0E4B14D52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6B63-0D41-CD4A-0981-EAB514FC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Risk Management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D5BA6C-6662-55C3-1249-6D300005A2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7763" y="2068825"/>
            <a:ext cx="9196964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 of identifying, assessing, and controlling threats to an organization's capital and earnings.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Identification: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What could go wrong? (e.g., market changes, technology failure, resource scarcity).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Analysis: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likely is it? How severe is the impact?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Response Planning: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Strategies to mitigate, accept, transfer, or avoid risks.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Monitoring: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Tracking identified risks and new ones.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60070" lvl="1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approach to minimize negative impacts.</a:t>
            </a:r>
          </a:p>
        </p:txBody>
      </p:sp>
    </p:spTree>
    <p:extLst>
      <p:ext uri="{BB962C8B-B14F-4D97-AF65-F5344CB8AC3E}">
        <p14:creationId xmlns:p14="http://schemas.microsoft.com/office/powerpoint/2010/main" val="199996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rection presentation (widescreen).potx" id="{D17AB31B-F25B-45F4-B34E-C6982D129A29}" vid="{B63A7B92-8C2A-4E6A-9062-768A2448E61C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direction presentation (widescreen)</Template>
  <TotalTime>184</TotalTime>
  <Words>975</Words>
  <Application>Microsoft Office PowerPoint</Application>
  <PresentationFormat>Widescreen</PresentationFormat>
  <Paragraphs>140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Book Antiqua</vt:lpstr>
      <vt:lpstr>Sales Direction 16X9</vt:lpstr>
      <vt:lpstr>Enterprise Analysis for Business Analysts</vt:lpstr>
      <vt:lpstr>Introduction - What is Enterprise Analysis?</vt:lpstr>
      <vt:lpstr>Importance of Enterprise Analysis</vt:lpstr>
      <vt:lpstr>Key Activities in Enterprise Analysis</vt:lpstr>
      <vt:lpstr>Strategy Analysis</vt:lpstr>
      <vt:lpstr>Capability Analysis</vt:lpstr>
      <vt:lpstr>Business Architecture</vt:lpstr>
      <vt:lpstr>Feasibility Studies</vt:lpstr>
      <vt:lpstr>Risk Management</vt:lpstr>
      <vt:lpstr>Performance Measurement</vt:lpstr>
      <vt:lpstr>Tools &amp; Techniques for Business Analysts</vt:lpstr>
      <vt:lpstr>Challenges &amp; Best Practices</vt:lpstr>
      <vt:lpstr>Conclusion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Patil</dc:creator>
  <cp:lastModifiedBy>Dhruv Patil</cp:lastModifiedBy>
  <cp:revision>3</cp:revision>
  <dcterms:created xsi:type="dcterms:W3CDTF">2025-07-17T06:59:30Z</dcterms:created>
  <dcterms:modified xsi:type="dcterms:W3CDTF">2025-07-17T10:03:56Z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