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856A-CEC2-FFE7-1571-09135996F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Mutual Fund Domain Knowledge for Business Analysts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2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BBB0B-D162-A1C4-F6B6-B77D654CA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62FF-B135-FD3F-453A-FD20DEEE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IN" b="1" dirty="0"/>
              <a:t>Challenges &amp; Future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B1E4F7-7D39-BA26-64BF-0847F462D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226882"/>
            <a:ext cx="1020215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Intense competition and fee pressure.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changes and compliance burden.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volatility and economic uncertainties.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awareness and financial literacy gaps.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threats.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 IT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Trends: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adoption of online platforms, mobile apps.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investment solutions and advice.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Passive Investing: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Growth of ETFs and index funds.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ESG Investing: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Environmental, Social, and Governance factors.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Robo-advisory: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investment advice.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Analytics: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Leveraging data for better insights and decision-making.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Sandboxes: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Innovation in a controlled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DE26-2E6A-E695-4871-64CA7AA12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2772-CCEB-D4C7-A52A-0FD4D5D4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US" dirty="0"/>
              <a:t>Role of a Business Analyst in Mutual Funds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7D1049-17A6-FBF5-76C0-B84DC8141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104264"/>
            <a:ext cx="1067349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Business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Eliciting, analyzing, and documenting requirements from various stakeholders (Fund Managers, Sales, Operations, Compliance, IT).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Translating business needs into functional and non-functional specifications.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Improvement: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existing business processes (e.g., onboarding, transaction processing, reporting).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inefficiencies and recommending solutions for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Implementation &amp; Enhancement: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closely with IT teams during system development, testing, and deployment.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new features align with business objectives and regulatory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Interpreting new regulations and assessing their impact on existing systems and processes.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requirements for compliance-related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&amp; Reporting: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reporting requirements for internal stakeholders and regulators.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data to identify trends, issues, and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Facilitating communication and collaboration between business units and IT.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expectations and resolving conflicts.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7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FF749-24A7-7EE4-383D-6D8F717AB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6F9A-B5C3-36D1-97DF-DD829EE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US" dirty="0"/>
              <a:t>Key Skills for a Mutual Fund BA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CD74C8-0CBC-FF24-9B89-A7333CE73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226882"/>
            <a:ext cx="99759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Knowledge: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understanding of mutual fund products, operations, and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Skills: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Ability to break down complex problems, analyze data, and propose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Skills: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Excellent verbal and written communication for interacting with diverse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Problem-Solving: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issues and developing effective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Skills: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clear, concise, and comprehensive requirement documents, process flows,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Aptitude: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Understanding of IT systems and software development lifecycle.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 Management: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Building relationships and managing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Keeping up with evolving regulations, market trends, and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62560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3925B-C33F-20A5-C9C3-0BE6FC704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5D1E-0703-56EE-711F-24A44032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IN" dirty="0"/>
              <a:t>Q&amp;A and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9FC116-E48F-297F-DAC5-CB9B6AF5C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122" y="1226882"/>
            <a:ext cx="992878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Mutual funds offer a powerful investment vehicle, and the industry is dynamic.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BA's Impact: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Analysts play a critical role in driving efficiency, innovation, and compliance within this sector.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for Questions.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You!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0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EA87-5142-3FE9-E23D-6DF48A19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IN" dirty="0"/>
              <a:t>Introduction to Mutual Funds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F644A3-A145-BD57-2542-52BA96DEA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259176"/>
            <a:ext cx="10427726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Mutual Fund?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professionally managed investment fund that pools money from many investors to purchase securities.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Investors buy "units" representing a portion of the fund's holdings.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Managed by an Asset Management Company (AMC).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Principle: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Diversification, professional management, affordability.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Diversification, liquidity, professional management, affordability, transparency.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Concept: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Asset Value (NAV) - the per-unit price of a fund.</a:t>
            </a:r>
          </a:p>
        </p:txBody>
      </p:sp>
    </p:spTree>
    <p:extLst>
      <p:ext uri="{BB962C8B-B14F-4D97-AF65-F5344CB8AC3E}">
        <p14:creationId xmlns:p14="http://schemas.microsoft.com/office/powerpoint/2010/main" val="25428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40F2E-1641-6340-5AC9-0C380562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7BC6-F166-3B91-523C-51FD2850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>
            <a:normAutofit fontScale="90000"/>
          </a:bodyPr>
          <a:lstStyle/>
          <a:p>
            <a:r>
              <a:rPr lang="en-US" dirty="0"/>
              <a:t>Key Stakeholders in the Mutual Fund Ecosystem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649F00-53FB-496A-0BF9-BBB201B75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0362" y="915679"/>
            <a:ext cx="11491275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Individuals, HNIs, Corporates, Institutions.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Management Company (AMC):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the fund's investments.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fund performance, marketing, and investor services.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ICICI Prudential AMC, SBI Mutual Fund, HDFC Mutual Fund.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Trustee: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Oversees the AMC to ensure compliance with regulations and investor interests.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Holds the assets of the fund in trust for investors.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Custodian: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Safeguards the securities and assets of the mutual fund.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settlement of trades.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and Transfer Agent (RTA):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investor records (unit holders).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 transactions (subscriptions, redemptions, switches).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dividend payouts and dispatch of statements.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CAMS, KFin Technologies.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Distributors/Advisors: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investors choose suitable funds.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Banks, financial advisors, online platforms.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Securities and Exchange Board of India (SEBI), Association of Mutual Funds in India (AMFI).</a:t>
            </a:r>
          </a:p>
        </p:txBody>
      </p:sp>
    </p:spTree>
    <p:extLst>
      <p:ext uri="{BB962C8B-B14F-4D97-AF65-F5344CB8AC3E}">
        <p14:creationId xmlns:p14="http://schemas.microsoft.com/office/powerpoint/2010/main" val="3883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D643-028A-D5C1-B016-F26A6ED02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F625-F88C-AF0E-09E1-568C5235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IN" dirty="0"/>
              <a:t>Types of Mutual Funds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CBC46D-14E5-01A4-A637-9A9F236963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1789" y="1226882"/>
            <a:ext cx="1013142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by Asset Class: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Equity Funds: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 primarily in stocks. (Large-cap, Mid-cap, Small-cap, Multi-cap, Sectoral, Thematic, ELSS)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Debt Funds: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 in fixed-income securities (bonds, debentures, government securities). (Liquid, Ultra Short Duration, Short Duration, Corporate Bond, Gilt, Credit Risk)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Funds: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 in a mix of equity and debt. (Balanced Advantage, Aggressive Hybrid, Conservative Hybrid, Arbitrage)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Gold Funds/ETFs: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 in gold or gold-related instruments.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Funds: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 in global equities/debt.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by Structure: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Open-ended Funds: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bought/sold at any time at NAV.	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Close-ended Funds: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Fixed maturity, traded on stock exchanges.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Interval Funds: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for subscription/redemption at specific intervals.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by Investment 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Funds, Income Funds, Tax-saving Funds (ELSS).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Types: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Fund of Funds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Exchange Traded Funds (ETFs), Solution-Oriented Funds.</a:t>
            </a:r>
          </a:p>
        </p:txBody>
      </p:sp>
    </p:spTree>
    <p:extLst>
      <p:ext uri="{BB962C8B-B14F-4D97-AF65-F5344CB8AC3E}">
        <p14:creationId xmlns:p14="http://schemas.microsoft.com/office/powerpoint/2010/main" val="193296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E909D-B014-CFC9-EC74-CFACE123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E1D6-AD24-A629-F2BC-3D9D0D56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IN" dirty="0"/>
              <a:t>Fund Structure and Operations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E7D524-7CF5-8DF8-2C7A-54F30ECD6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226882"/>
            <a:ext cx="924496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 Sponsor / Settlor: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Establishes the mutual fund.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legal entity that holds the assets of the mutual fund.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Management Company (AMC):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Appointed by the Trustee to manage the fund.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 Offerings: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Fund Offer (NFO):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Initial offering of a new fund.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Ongoing Offer: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buying/selling of units in open-ended funds.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Operational Flows: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Investor invests money, units are allotted.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Redemption: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Investor sells units, receives money.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Moving investment from one scheme to another within the same AMC.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Systematic Investment Plan (SIP):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Regular, fixed investments.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Systematic Withdrawal Plan (SWP):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Regular, fixed withdrawals.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Systematic Transfer Plan (STP):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transfer from one scheme to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C4043-2B92-B3A1-253C-0A1C835C5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40D-BF70-43A1-2E5E-6181F59C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IN" dirty="0"/>
              <a:t>Investment Process &amp; Transaction Lifecycle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577D13-BF39-8733-CEE7-372DEFAA1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70164"/>
            <a:ext cx="882324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Onboarding (KYC):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 Your Customer (KYC) compliance is mandatory.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 card, address proof, identity proof, bank details.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KRA (KYC Registration Agency) - CKYC.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Channels: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(AMC websites, distributor platforms, MFU, stock exchanges).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(Branch offices, RTA service centers).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submission → Payment → Fund realization → Unit allotment → Confirmation.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Redemption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submission → Unit debit → Fund payout → Bank credit → Confirmation.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Cut-off Timings: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Important for determining the applicable NAV.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Settlement Cycle: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T+1, T+2, T+3 depending on the fund type and transaction.</a:t>
            </a:r>
          </a:p>
        </p:txBody>
      </p:sp>
    </p:spTree>
    <p:extLst>
      <p:ext uri="{BB962C8B-B14F-4D97-AF65-F5344CB8AC3E}">
        <p14:creationId xmlns:p14="http://schemas.microsoft.com/office/powerpoint/2010/main" val="18323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745E3-3902-2932-AA7F-023ADA21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BB33-BBA7-09E1-9169-B1670988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IN" b="1" dirty="0"/>
              <a:t>Regulatory Landscape &amp; Compliance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7E0634-E5D4-F21A-1A77-79A2A379E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228606"/>
            <a:ext cx="1005133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Securities and Exchange Board of India (SEBI):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regulator for mutual funds in India.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Formulates regulations (e.g., SEBI (Mutual Funds) Regulations, 1996).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investor protection, market integrity, and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Association of Mutual Funds in India (AMFI):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Self-regulatory organization for the Indian mutual fund industry.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ethical practices, investor awareness, and industry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Compliance Areas: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Disclosure Norms: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documents, SID, KIM, factsheets, portfolio disclosures.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Valuation Norms: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Fair valuation of assets, NAV calculation.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Advertising Code: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Guidelines for marketing and advertising.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Policies and procedures for managing various risks.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Anti-Money Laundering (AML) / Combating the Financing of Terrorism (CFT) norms.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Guidelines.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4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3659-53AD-7A08-11F6-B876F6F9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4FFD-3884-5BA8-D057-A15B9ECA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US" dirty="0"/>
              <a:t>Key Concepts for Business Analysts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A13C7-F068-11C0-32B8-E4B7C9ADE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101360"/>
            <a:ext cx="10381268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Asset Value (NAV):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daily: (Total Assets−Total Liabilities)/Number of Outstanding Units.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pricing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 Ratio / Total Expense Ratio (TER):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 percentage of fund assets used to cover operating expenses.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Impacts investor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Assets Under Management (AUM):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market value of all assets managed by the AMC.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the size and popularity of the fund house.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Entry Load / Exit Load: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Charges levied at the time of purchase (entry) or redemption (exit).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SEBI has abolished entry loads. Exit loads are common for short-term redemptions.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Dividends / Capital Gains: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Ways investors receive returns from the fund.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 implications.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Plan vs. Regular Plan: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Plan: No commission paid to distributors, lower expense ratio.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Plan: Commission paid to distributors, higher expense ratio.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FATCA/CRS: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Compliance requirements for foreign tax reporting.</a:t>
            </a:r>
          </a:p>
        </p:txBody>
      </p:sp>
    </p:spTree>
    <p:extLst>
      <p:ext uri="{BB962C8B-B14F-4D97-AF65-F5344CB8AC3E}">
        <p14:creationId xmlns:p14="http://schemas.microsoft.com/office/powerpoint/2010/main" val="280809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041F6-7B4A-0B98-951F-219D840E5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E972-DA62-7C74-8333-18FF9DB5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7646"/>
            <a:ext cx="10131425" cy="859236"/>
          </a:xfrm>
        </p:spPr>
        <p:txBody>
          <a:bodyPr/>
          <a:lstStyle/>
          <a:p>
            <a:r>
              <a:rPr lang="en-US" dirty="0"/>
              <a:t>Technology &amp; Systems in Mutual Funds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EA13E-0A28-8ACB-D262-63076B1B5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43995"/>
            <a:ext cx="1036241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 Accounting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fund assets, liabilities, income, expenses, and NAV calculation.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Agency System (TA System):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investor accounts, processes transactions, generates statements.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Management System (OMS):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managing and executing trades by fund managers.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Management System (RMS):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Monitors and manages investment risks.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Relationship Management (CRM):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investor interactions and service.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Warehousing / Business Intelligence (BI) Systems: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reporting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Points: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Banks (for payment gateways, account statements).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Exchanges (for ETF trading).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KYC agencies (KRA/CKYC).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aggregators.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reporting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Technologies: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AI/ML for analytics, Blockchain for record-keeping, Robo-advisors.</a:t>
            </a:r>
          </a:p>
        </p:txBody>
      </p:sp>
    </p:spTree>
    <p:extLst>
      <p:ext uri="{BB962C8B-B14F-4D97-AF65-F5344CB8AC3E}">
        <p14:creationId xmlns:p14="http://schemas.microsoft.com/office/powerpoint/2010/main" val="4190610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</TotalTime>
  <Words>1634</Words>
  <Application>Microsoft Office PowerPoint</Application>
  <PresentationFormat>Widescreen</PresentationFormat>
  <Paragraphs>173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Mutual Fund Domain Knowledge for Business Analysts</vt:lpstr>
      <vt:lpstr>Introduction to Mutual Funds</vt:lpstr>
      <vt:lpstr>Key Stakeholders in the Mutual Fund Ecosystem</vt:lpstr>
      <vt:lpstr>Types of Mutual Funds</vt:lpstr>
      <vt:lpstr>Fund Structure and Operations</vt:lpstr>
      <vt:lpstr>Investment Process &amp; Transaction Lifecycle</vt:lpstr>
      <vt:lpstr>Regulatory Landscape &amp; Compliance</vt:lpstr>
      <vt:lpstr>Key Concepts for Business Analysts</vt:lpstr>
      <vt:lpstr>Technology &amp; Systems in Mutual Funds</vt:lpstr>
      <vt:lpstr>Challenges &amp; Future Trends</vt:lpstr>
      <vt:lpstr>Role of a Business Analyst in Mutual Funds</vt:lpstr>
      <vt:lpstr>Key Skills for a Mutual Fund BA</vt:lpstr>
      <vt:lpstr>Q&amp;A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1</cp:revision>
  <dcterms:created xsi:type="dcterms:W3CDTF">2025-07-22T00:30:56Z</dcterms:created>
  <dcterms:modified xsi:type="dcterms:W3CDTF">2025-07-22T00:55:47Z</dcterms:modified>
</cp:coreProperties>
</file>