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sldIdLst>
    <p:sldId id="280" r:id="rId5"/>
    <p:sldId id="293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0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9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6E302-901B-4EC5-8063-F4475DEAA8C8}" type="datetimeFigureOut">
              <a:rPr lang="en-US" smtClean="0"/>
              <a:t>7/20/2025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B3765-1535-41FB-A927-AAD2D1E853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5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A32322-E236-FB6A-D4B8-F6D08F4039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19567" r="13056" b="32624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6428232" cy="4992624"/>
          </a:xfrm>
        </p:spPr>
        <p:txBody>
          <a:bodyPr wrap="square" anchor="b">
            <a:normAutofit/>
          </a:bodyPr>
          <a:lstStyle>
            <a:lvl1pPr algn="l">
              <a:defRPr sz="5400" b="1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1272" y="914400"/>
            <a:ext cx="3392424" cy="25146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017520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B836612-0E94-8F3F-6E06-2FDBC37564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62272" y="2871216"/>
            <a:ext cx="6812280" cy="3035808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65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812280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500"/>
              </a:spcBef>
              <a:defRPr/>
            </a:lvl3pPr>
            <a:lvl4pPr marL="1143000">
              <a:spcBef>
                <a:spcPts val="500"/>
              </a:spcBef>
              <a:defRPr/>
            </a:lvl4pPr>
            <a:lvl5pPr marL="1600200">
              <a:spcBef>
                <a:spcPts val="5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B836612-0E94-8F3F-6E06-2FDBC37564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75320" y="2743200"/>
            <a:ext cx="2999232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39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871216"/>
            <a:ext cx="10360152" cy="3035808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500"/>
              </a:spcBef>
              <a:defRPr/>
            </a:lvl3pPr>
            <a:lvl4pPr marL="1143000">
              <a:spcBef>
                <a:spcPts val="500"/>
              </a:spcBef>
              <a:defRPr/>
            </a:lvl4pPr>
            <a:lvl5pPr marL="1600200">
              <a:spcBef>
                <a:spcPts val="5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57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468743-342F-6CA4-7BA5-942F2C4C23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 l="1151" t="1794" r="25966" b="25175"/>
          <a:stretch/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5788152" cy="4992624"/>
          </a:xfrm>
        </p:spPr>
        <p:txBody>
          <a:bodyPr wrap="square" anchor="t">
            <a:normAutofit/>
          </a:bodyPr>
          <a:lstStyle>
            <a:lvl1pPr algn="l">
              <a:defRPr sz="6000" b="1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A175ECB-7AC9-8B60-1D2A-0DA9D75F9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9712" y="914400"/>
            <a:ext cx="4434840" cy="4992624"/>
          </a:xfrm>
        </p:spPr>
        <p:txBody>
          <a:bodyPr anchor="b">
            <a:normAutofit/>
          </a:bodyPr>
          <a:lstStyle>
            <a:lvl1pPr marL="0" indent="0" algn="l">
              <a:lnSpc>
                <a:spcPct val="7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8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483096" cy="3163824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58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5669C7-03B9-341C-8E54-929B3B89CB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t="26965" r="31989" b="5024"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77256" y="914400"/>
            <a:ext cx="5806440" cy="5129784"/>
          </a:xfrm>
        </p:spPr>
        <p:txBody>
          <a:bodyPr wrap="square" anchor="b">
            <a:normAutofit/>
          </a:bodyPr>
          <a:lstStyle>
            <a:lvl1pPr algn="r">
              <a:defRPr sz="5400" b="1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A97C257-0C1F-79D6-2080-F863FF7F2D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4927249" cy="49910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8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1392AC-2F17-140B-1676-75B74CAC60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t="15701" r="40485" b="24784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822192"/>
            <a:ext cx="10360152" cy="2221992"/>
          </a:xfrm>
        </p:spPr>
        <p:txBody>
          <a:bodyPr wrap="square" anchor="b">
            <a:normAutofit/>
          </a:bodyPr>
          <a:lstStyle>
            <a:lvl1pPr algn="l">
              <a:defRPr sz="5400" b="1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3336" y="914400"/>
            <a:ext cx="2880360" cy="2130552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DB65A55A-B3A8-36E5-D327-23E999B961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0"/>
            <a:ext cx="6940296" cy="3273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8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483096" cy="3163824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04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CB9F3A-C4B7-7DED-7AB7-0E1DC0872B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 l="10741" t="4074" r="13612" b="20124"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0152" cy="3008376"/>
          </a:xfrm>
        </p:spPr>
        <p:txBody>
          <a:bodyPr wrap="square" anchor="b">
            <a:normAutofit/>
          </a:bodyPr>
          <a:lstStyle>
            <a:lvl1pPr algn="ctr">
              <a:defRPr sz="6000" b="1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A175ECB-7AC9-8B60-1D2A-0DA9D75F9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078224"/>
            <a:ext cx="10360152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8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4791456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B836612-0E94-8F3F-6E06-2FDBC37564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92240" y="2743200"/>
            <a:ext cx="4791456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37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4791456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512064" indent="-512064">
              <a:spcBef>
                <a:spcPts val="1000"/>
              </a:spcBef>
              <a:buFont typeface="+mj-lt"/>
              <a:buAutoNum type="arabicPeriod"/>
              <a:defRPr/>
            </a:lvl2pPr>
            <a:lvl3pPr marL="1097280" indent="-512064">
              <a:spcBef>
                <a:spcPts val="1000"/>
              </a:spcBef>
              <a:buFont typeface="+mj-lt"/>
              <a:buAutoNum type="alphaLcPeriod"/>
              <a:defRPr/>
            </a:lvl3pPr>
            <a:lvl4pPr marL="1645920" indent="-512064">
              <a:spcBef>
                <a:spcPts val="1000"/>
              </a:spcBef>
              <a:buFont typeface="+mj-lt"/>
              <a:buAutoNum type="arabicParenR"/>
              <a:defRPr/>
            </a:lvl4pPr>
            <a:lvl5pPr marL="2194560" indent="-512064">
              <a:spcBef>
                <a:spcPts val="1000"/>
              </a:spcBef>
              <a:buFont typeface="+mj-lt"/>
              <a:buAutoNum type="alphaLcParenR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B836612-0E94-8F3F-6E06-2FDBC37564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92240" y="2743200"/>
            <a:ext cx="4791456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22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7723F4FA-7ADE-EA52-E869-4842D0C7FC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743200"/>
            <a:ext cx="4764024" cy="316382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B836612-0E94-8F3F-6E06-2FDBC37564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12664" y="2743200"/>
            <a:ext cx="5971032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2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F3310A-1B80-61B0-BFD3-6FD502894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alphaModFix/>
          </a:blip>
          <a:srcRect l="19567" r="13056" b="32624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D8424F-C2F4-1029-7B75-2B8A9326B3D7}"/>
              </a:ext>
            </a:extLst>
          </p:cNvPr>
          <p:cNvSpPr/>
          <p:nvPr userDrawn="1"/>
        </p:nvSpPr>
        <p:spPr>
          <a:xfrm>
            <a:off x="139700" y="136525"/>
            <a:ext cx="11912600" cy="6584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43200"/>
            <a:ext cx="6483096" cy="3163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885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457200"/>
            <a:ext cx="9564624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760" y="466344"/>
            <a:ext cx="107899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u="sng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0670F10-A7D9-0850-FBA3-0930C575E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2482596"/>
            <a:ext cx="10899648" cy="1892808"/>
          </a:xfrm>
        </p:spPr>
        <p:txBody>
          <a:bodyPr>
            <a:normAutofit/>
          </a:bodyPr>
          <a:lstStyle/>
          <a:p>
            <a:r>
              <a:rPr lang="en-US" sz="4400" dirty="0"/>
              <a:t>Risk Management for IT Projects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9B1D02C-C51E-AC77-2221-624A58631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4375404"/>
            <a:ext cx="7799832" cy="2514600"/>
          </a:xfrm>
        </p:spPr>
        <p:txBody>
          <a:bodyPr/>
          <a:lstStyle/>
          <a:p>
            <a:pPr algn="l"/>
            <a:r>
              <a:rPr lang="en-US" dirty="0"/>
              <a:t>A Core Competency for Business Analysts</a:t>
            </a:r>
          </a:p>
        </p:txBody>
      </p:sp>
    </p:spTree>
    <p:extLst>
      <p:ext uri="{BB962C8B-B14F-4D97-AF65-F5344CB8AC3E}">
        <p14:creationId xmlns:p14="http://schemas.microsoft.com/office/powerpoint/2010/main" val="276466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39E91-B7D0-C6A0-9764-004C6AF87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B32818-43DE-2680-3865-94A111CC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465439"/>
            <a:ext cx="10360152" cy="768096"/>
          </a:xfrm>
        </p:spPr>
        <p:txBody>
          <a:bodyPr>
            <a:normAutofit/>
          </a:bodyPr>
          <a:lstStyle/>
          <a:p>
            <a:r>
              <a:rPr lang="en-US" sz="2800" dirty="0"/>
              <a:t>Common IT Project Risks &amp; BA Perspective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11024E-144C-90E8-FBF4-1387FC91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415620D-CB9F-14E6-9DC6-F33133CA0246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785497" y="1443841"/>
            <a:ext cx="1028744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Scope Creep: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Uncontrolled changes or continuous growth in a project's scope.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BA Role: Clear requirements definition, change management process, stakeholder communication.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Technology Obsolescence/Integration Issues: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New tech, compatibility problems.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BA Role: Research, feasibility studies, architectural understanding, vendor analysis.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Resource Availability/Skill Gaps: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Lack of skilled personnel.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BA Role: Resource planning input, training needs identification.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Poor Requirements Management: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Ambiguous, incomplete, or changing requirements.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BA Role: Rigorous elicitation, documentation, validation, and verification.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Security Vulnerabilities: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Data breaches, system attacks.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BA Role: Incorporate security requirements, consult with security experts.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User Adoption/Resistance to Change: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Users not embracing the new system/process.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BA Role: Change management support, user training, communication strategy.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559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1A20D-D597-66A9-A7CB-0630949F4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DAEB5C-BA8C-2495-63B3-C3422CCC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465439"/>
            <a:ext cx="10360152" cy="768096"/>
          </a:xfrm>
        </p:spPr>
        <p:txBody>
          <a:bodyPr>
            <a:normAutofit/>
          </a:bodyPr>
          <a:lstStyle/>
          <a:p>
            <a:r>
              <a:rPr lang="en-IN" sz="2800" dirty="0"/>
              <a:t>Tools &amp; Techniques for BA’s in Risk Management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56D557-09A3-393E-7424-73AC83F5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E385422-BDB4-5ECA-C33D-32B96D401CD7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712788" y="1458540"/>
            <a:ext cx="1026001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Risk Register: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document that contains all identified risks, their analysis, and planned responses. (Crucial for BAs).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Stakeholder Analysis: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Understanding who is impacted by risks and who can help mitigate them.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Impact Analysis: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Assessing the effect of changes or risks on various business areas.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Decision Analysis: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Evaluating alternatives under uncertainty.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Communication Plans: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Ensuring risk information is shared effectively.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Requirements Traceability Matrix: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Helps identify impact of requirements changes.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Lessons Learned: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Documenting risks and responses for future projects.</a:t>
            </a:r>
          </a:p>
        </p:txBody>
      </p:sp>
    </p:spTree>
    <p:extLst>
      <p:ext uri="{BB962C8B-B14F-4D97-AF65-F5344CB8AC3E}">
        <p14:creationId xmlns:p14="http://schemas.microsoft.com/office/powerpoint/2010/main" val="2973650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7535C-E794-170B-F06B-0F833D3B6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386DF2-D3AC-CC88-B693-18876A7F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465439"/>
            <a:ext cx="10360152" cy="768096"/>
          </a:xfrm>
        </p:spPr>
        <p:txBody>
          <a:bodyPr>
            <a:normAutofit/>
          </a:bodyPr>
          <a:lstStyle/>
          <a:p>
            <a:r>
              <a:rPr lang="en-US" sz="2800" dirty="0"/>
              <a:t>Best Practices for BA’s in IT Project Risk Management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59A22-8BCC-ED4F-2FC4-23C462C5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B74FCA8-3A0A-B982-3E20-CD11A4FD804A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713232" y="1443841"/>
            <a:ext cx="918296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Integrate Early: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Start risk discussions from project inception.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Collaborate: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Work closely with Project Managers, technical teams, and business stakeholders.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Think Holistically: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Consider business, technical, operational, and external risks.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Communicate Clearly: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Articulate risks and their potential impacts in business terms.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Focus on Value: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Prioritize risks that threaten the most significant business value.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Be Proactive: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Don't wait for risks to become problems.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Continuous Learning: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Review and update the risk register regularly.</a:t>
            </a:r>
          </a:p>
        </p:txBody>
      </p:sp>
    </p:spTree>
    <p:extLst>
      <p:ext uri="{BB962C8B-B14F-4D97-AF65-F5344CB8AC3E}">
        <p14:creationId xmlns:p14="http://schemas.microsoft.com/office/powerpoint/2010/main" val="1583837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964D-6135-BB88-A6F3-A8092C989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D26F27-E8A3-D6A7-A183-AD10AF3D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465439"/>
            <a:ext cx="10360152" cy="768096"/>
          </a:xfrm>
        </p:spPr>
        <p:txBody>
          <a:bodyPr>
            <a:normAutofit/>
          </a:bodyPr>
          <a:lstStyle/>
          <a:p>
            <a:r>
              <a:rPr lang="en-IN" sz="2800" dirty="0"/>
              <a:t>Conclusion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1314BA-D06C-1065-7F02-CF13951E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0398FDF-BC45-591B-C1C1-21DEAC52C44B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713232" y="1516312"/>
            <a:ext cx="1005998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Risk Management is an indispensable part of successful IT project delivery.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Business Analysts play a vital role in identifying, analyzing, and contributing to the response planning for risks, especially those with business implications.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By proactively managing risks, BAs help ensure projects stay on track, deliver intended value, and contribute to organizational success.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Developing strong risk management skills enhances a BA's strategic contribution.</a:t>
            </a:r>
          </a:p>
        </p:txBody>
      </p:sp>
    </p:spTree>
    <p:extLst>
      <p:ext uri="{BB962C8B-B14F-4D97-AF65-F5344CB8AC3E}">
        <p14:creationId xmlns:p14="http://schemas.microsoft.com/office/powerpoint/2010/main" val="468128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42CE-B1FF-F5F8-B080-90809092D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5788152" cy="4992624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37003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52DBB5-7951-6BD8-B025-ABCC20D40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777240"/>
            <a:ext cx="10360152" cy="768096"/>
          </a:xfrm>
        </p:spPr>
        <p:txBody>
          <a:bodyPr>
            <a:normAutofit/>
          </a:bodyPr>
          <a:lstStyle/>
          <a:p>
            <a:r>
              <a:rPr lang="en-US" sz="2800" dirty="0"/>
              <a:t>Introduction - Why Risk Management in IT Projects?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AE622F-4D29-CE2E-94C6-57939759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9B9A1E7-8E56-2709-0B45-971E6940E351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713232" y="1829705"/>
            <a:ext cx="97409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Definition of Risk: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An uncertain event or condition that, if it occurs, has a positive or negative effect on a project's objectives (scope, schedule, cost, quality).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Why it's Crucial for IT Projects: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High complexity and rapid change in technology.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Significant investment and potential for large losses.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Impact on business operations and strategic goals.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Stakeholder expectations and reputation.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Role of the Business Analyst: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To identify, assess, and help manage risks from a business perspective, ensuring project success and value delivery.</a:t>
            </a:r>
          </a:p>
        </p:txBody>
      </p:sp>
    </p:spTree>
    <p:extLst>
      <p:ext uri="{BB962C8B-B14F-4D97-AF65-F5344CB8AC3E}">
        <p14:creationId xmlns:p14="http://schemas.microsoft.com/office/powerpoint/2010/main" val="23754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17001-0A82-0729-D178-16C1AAAA7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1628E9-1463-85E5-4E53-74521E2DE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594952"/>
            <a:ext cx="6263588" cy="950384"/>
          </a:xfrm>
        </p:spPr>
        <p:txBody>
          <a:bodyPr>
            <a:normAutofit/>
          </a:bodyPr>
          <a:lstStyle/>
          <a:p>
            <a:r>
              <a:rPr lang="en-IN" sz="2800" dirty="0"/>
              <a:t>What is Risk Management?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BA6861-0695-C9A3-F991-E9A97526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358890"/>
            <a:ext cx="652649" cy="55550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71393A8-B072-FC73-1B0E-09B9A9134686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713232" y="1758160"/>
            <a:ext cx="925988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systematic process of identifying, analyzing, planning responses to, and monitoring risks throughout the life cycle of a project.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Goal: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To maximize the probability and impact of positive events (opportunities) and minimize the probability and impact of negative events (threats).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Iterative Process: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Not a one-time activity; continuous throughout the project.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Proactive vs. Reactive: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Emphasizes proactive identification and mitigation over reactive problem-solving.</a:t>
            </a:r>
          </a:p>
        </p:txBody>
      </p:sp>
    </p:spTree>
    <p:extLst>
      <p:ext uri="{BB962C8B-B14F-4D97-AF65-F5344CB8AC3E}">
        <p14:creationId xmlns:p14="http://schemas.microsoft.com/office/powerpoint/2010/main" val="49237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3E9C1-4DA0-F48A-8499-E0FB7EB9C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DDCECF-A320-5360-7F21-CB7AD4940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777240"/>
            <a:ext cx="10360152" cy="768096"/>
          </a:xfrm>
        </p:spPr>
        <p:txBody>
          <a:bodyPr>
            <a:normAutofit/>
          </a:bodyPr>
          <a:lstStyle/>
          <a:p>
            <a:r>
              <a:rPr lang="en-US" sz="2800" dirty="0"/>
              <a:t>The Risk Management Process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1CEF9D-0598-6912-20CE-BC304D93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FCAD59-E972-5EAB-C38E-68FE8867D3C9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785940" y="1857137"/>
            <a:ext cx="786632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Risk Identification: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What could happen?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Risk Analysis: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How likely is it? How big is the impact?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Qualitative Risk Analysis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Quantitative Risk Analysis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Risk Response Planning: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What will we do about it?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Risk Monitoring &amp; Control: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Are we on track? Have new risks emerged?</a:t>
            </a:r>
          </a:p>
        </p:txBody>
      </p:sp>
    </p:spTree>
    <p:extLst>
      <p:ext uri="{BB962C8B-B14F-4D97-AF65-F5344CB8AC3E}">
        <p14:creationId xmlns:p14="http://schemas.microsoft.com/office/powerpoint/2010/main" val="109498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E3114-D06A-E405-8200-B5F224FE9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9CF1F2-D8CF-8FD7-E4D2-969C042B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14694"/>
            <a:ext cx="10360152" cy="768096"/>
          </a:xfrm>
        </p:spPr>
        <p:txBody>
          <a:bodyPr>
            <a:normAutofit/>
          </a:bodyPr>
          <a:lstStyle/>
          <a:p>
            <a:r>
              <a:rPr lang="en-IN" sz="2800" dirty="0"/>
              <a:t>Step 1: Risk Identification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21A5C7-DE14-6B5D-B8FB-8F6E868A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1F760C-3302-DDE8-B808-25BF8533319B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52018" y="1316927"/>
            <a:ext cx="1054303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determine which risks might affect the project and document their characteristics.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Common IT Project Risk Categories: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Technical Risks: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Technology obsolescence, integration issues, performance problems, security vulnerabilities.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Organizational Risks: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Lack of stakeholder buy-in, resource availability, conflicting priorities, resistance to change.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External Risks: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Market changes, regulatory changes, vendor issues, natural disasters.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Project Management Risks: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Poor planning, unrealistic estimates, scope creep, communication breakdown.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Techniques for BAs: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Brainstorming/Workshops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Interviews with Subject Matter Experts (SMEs)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Checklists (based on past projects)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SWOT Analysis (identifying threats)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Root Cause Analysis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Document Reviews (lessons learned, project plans)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67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62C97-B903-6DF4-2A84-7F2BCA624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D56DA5-98AE-9E9C-EB01-251D7B61B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3" y="777240"/>
            <a:ext cx="6711394" cy="768096"/>
          </a:xfrm>
        </p:spPr>
        <p:txBody>
          <a:bodyPr>
            <a:normAutofit/>
          </a:bodyPr>
          <a:lstStyle/>
          <a:p>
            <a:r>
              <a:rPr lang="en-US" sz="2800" dirty="0"/>
              <a:t>Step 2: Risk Analysis - Qualitative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D2A143-ED92-2275-CC3C-22F5725E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699309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BDB810-AEB8-C1ED-B4F1-8B62AE52E7B5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727099" y="1720840"/>
            <a:ext cx="1027785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To prioritize risks for further analysis or action by assessing their probability and impact.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Probability: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likelihood of a risk occurring (e.g., Very Low, Low, Medium, High, Very High).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Impact: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effect on project objectives if the risk occurs (e.g., Minor, Moderate, Significant, Catastrophic).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Risk Matrix: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visual tool to plot probability vs. impact, categorizing risks (e.g., High, Medium, Low).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Business Analyst Role: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Facilitate discussions, gather expert judgment, and help define probability/impact scales from a business perspective.</a:t>
            </a:r>
          </a:p>
        </p:txBody>
      </p:sp>
    </p:spTree>
    <p:extLst>
      <p:ext uri="{BB962C8B-B14F-4D97-AF65-F5344CB8AC3E}">
        <p14:creationId xmlns:p14="http://schemas.microsoft.com/office/powerpoint/2010/main" val="394808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4FE81-1CD3-7643-C914-88EAD28CB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11B9CF-1FF4-E8DE-1B88-8C91932CE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777240"/>
            <a:ext cx="10360152" cy="768096"/>
          </a:xfrm>
        </p:spPr>
        <p:txBody>
          <a:bodyPr>
            <a:normAutofit/>
          </a:bodyPr>
          <a:lstStyle/>
          <a:p>
            <a:r>
              <a:rPr lang="en-IN" sz="2800" dirty="0"/>
              <a:t>Step 2: Risk Analysis - Quantitative (Optional for BA’s)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0734DA-672D-D26E-4423-B33DDAC9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CD2934-137D-2CD9-F4DE-427D72AC2984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712788" y="1829973"/>
            <a:ext cx="956468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To numerically analyze the effect of identified risks on overall project objectives.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When Used: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For high-priority risks, or when precise financial impact is required.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Techniques: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Expected Monetary Value (EMV)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Decision Tree Analysis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Monte Carlo Simulation (typically performed by PMs/Risk Specialists)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Business Analyst Role: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Provide data and assumptions related to business value, costs, and operational impacts for quantitative analysis. Understand the results.</a:t>
            </a:r>
          </a:p>
        </p:txBody>
      </p:sp>
    </p:spTree>
    <p:extLst>
      <p:ext uri="{BB962C8B-B14F-4D97-AF65-F5344CB8AC3E}">
        <p14:creationId xmlns:p14="http://schemas.microsoft.com/office/powerpoint/2010/main" val="3490029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78A10-D3A6-5607-7EA5-37EDE4C83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1607CD-409F-518A-44D0-2D2AE1BB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465439"/>
            <a:ext cx="10360152" cy="768096"/>
          </a:xfrm>
        </p:spPr>
        <p:txBody>
          <a:bodyPr>
            <a:normAutofit/>
          </a:bodyPr>
          <a:lstStyle/>
          <a:p>
            <a:r>
              <a:rPr lang="en-US" sz="2800" dirty="0"/>
              <a:t>Step 3: Risk Response Planning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B28C5E-5701-EB7B-4350-ADF0ACB2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FB504E-487C-7343-D6F8-4238E703FC15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713232" y="1458853"/>
            <a:ext cx="1026915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develop options and actions to enhance opportunities and reduce threats to project objectives.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Strategies for Threats (Negative Risks):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Avoid: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Eliminate the cause of the risk (e.g., change scope, use proven technology).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Mitigate: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Reduce the probability or impact of the risk (e.g., conduct thorough testing, training).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Transfer: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Shift the responsibility or impact to a third party (e.g., insurance, outsourcing).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Accept: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Acknowledge the risk and do nothing, or develop a contingency plan.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Strategies for Opportunities (Positive Risks):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Exploit: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Make sure the opportunity happens (e.g., assign best resources).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Enhance: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Increase the probability or impact (e.g., add more resources).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Share: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Allocate ownership to a third party who can best capture the opportunity.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Accept: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Take advantage if it happens, but don't actively pursue.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Contingency Plans: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Actions to take if a risk occurs.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Fallback Plans: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Alternative actions if the primary contingency plan fails.</a:t>
            </a:r>
          </a:p>
        </p:txBody>
      </p:sp>
    </p:spTree>
    <p:extLst>
      <p:ext uri="{BB962C8B-B14F-4D97-AF65-F5344CB8AC3E}">
        <p14:creationId xmlns:p14="http://schemas.microsoft.com/office/powerpoint/2010/main" val="282135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4DCB9-6ADD-ABB4-1108-B2F2F54F3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B4D147-9C50-2406-A753-1B263F4AF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465439"/>
            <a:ext cx="10360152" cy="768096"/>
          </a:xfrm>
        </p:spPr>
        <p:txBody>
          <a:bodyPr>
            <a:normAutofit/>
          </a:bodyPr>
          <a:lstStyle/>
          <a:p>
            <a:r>
              <a:rPr lang="en-US" sz="2800" dirty="0"/>
              <a:t>Step 4: Risk Monitoring &amp;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709720-753F-EA0E-D451-278F448D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18EF621-1BE7-8D93-B66F-A88D0AEE2FA8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712788" y="1458537"/>
            <a:ext cx="1013618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To track identified risks, monitor residual risks, identify new risks, execute risk response plans, and evaluate their effectiveness throughout the project.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Key Activities: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Regular Risk Reviews (e.g., weekly project meetings).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Risk Audits.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Variance and Trend Analysis.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Technical Performance Measurement.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Reserve Analysis (checking contingency reserves).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Business Analyst Role: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Monitor business-related risks (e.g., user adoption, process changes).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Report on the status of identified risks.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Identify new risks as project context evolves.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Support the implementation of risk responses.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2806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TM77929380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7929380_win32_SD_v4" id="{FF6791CE-8A46-4E30-BBEB-5F2323043503}" vid="{107E73D9-B12F-464E-997E-142EF79586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5DA7B19D-87CC-4C2C-AA8E-9627D3BFD4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6CE1C2-24FF-4125-B61C-AD39973FC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F23494-F630-4E01-81EA-AA2F2975971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Depth design</Template>
  <TotalTime>762</TotalTime>
  <Words>1351</Words>
  <Application>Microsoft Office PowerPoint</Application>
  <PresentationFormat>Widescreen</PresentationFormat>
  <Paragraphs>153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Depth</vt:lpstr>
      <vt:lpstr>Risk Management for IT Projects</vt:lpstr>
      <vt:lpstr>Introduction - Why Risk Management in IT Projects?</vt:lpstr>
      <vt:lpstr>What is Risk Management?</vt:lpstr>
      <vt:lpstr>The Risk Management Process Overview</vt:lpstr>
      <vt:lpstr>Step 1: Risk Identification</vt:lpstr>
      <vt:lpstr>Step 2: Risk Analysis - Qualitative</vt:lpstr>
      <vt:lpstr>Step 2: Risk Analysis - Quantitative (Optional for BA’s)</vt:lpstr>
      <vt:lpstr>Step 3: Risk Response Planning</vt:lpstr>
      <vt:lpstr>Step 4: Risk Monitoring &amp; Control</vt:lpstr>
      <vt:lpstr>Common IT Project Risks &amp; BA Perspective</vt:lpstr>
      <vt:lpstr>Tools &amp; Techniques for BA’s in Risk Management</vt:lpstr>
      <vt:lpstr>Best Practices for BA’s in IT Project Risk Management</vt:lpstr>
      <vt:lpstr>Conclusion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Dhruv Patil</dc:creator>
  <cp:lastModifiedBy>Dhruv Patil</cp:lastModifiedBy>
  <cp:revision>1</cp:revision>
  <dcterms:created xsi:type="dcterms:W3CDTF">2025-07-20T12:25:18Z</dcterms:created>
  <dcterms:modified xsi:type="dcterms:W3CDTF">2025-07-21T01:07:37Z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ClassificationContentMarkingFooterLocations">
    <vt:lpwstr>Depth:8</vt:lpwstr>
  </property>
  <property fmtid="{D5CDD505-2E9C-101B-9397-08002B2CF9AE}" pid="5" name="ClassificationContentMarkingFooterText">
    <vt:lpwstr>Classified as Microsoft Confidential</vt:lpwstr>
  </property>
</Properties>
</file>