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6C25-9732-4633-BAED-B5291C1DE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SDLC: A Foundation for Business Analysts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17AA4-BBD3-47B3-A691-3429D716F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Understanding the Software Development Life Cycle from a BA's Perspective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02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73B-E0C3-47C0-9C4E-AD926B2A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SDLC Models (Brief Overview)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FF78-2681-4594-B94D-1E2DA82F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/>
              <a:t>Waterfall:</a:t>
            </a:r>
            <a:r>
              <a:rPr lang="en-US" dirty="0"/>
              <a:t> Traditional, sequential, linear. (Good for stable requirements, less flexible).</a:t>
            </a:r>
          </a:p>
          <a:p>
            <a:pPr lvl="1"/>
            <a:r>
              <a:rPr lang="en-US" b="1" dirty="0"/>
              <a:t>Agile (Scrum, Kanban):</a:t>
            </a:r>
            <a:r>
              <a:rPr lang="en-US" dirty="0"/>
              <a:t> Iterative, incremental, flexible, customer-focused. (Ideal for evolving requirements).</a:t>
            </a:r>
          </a:p>
          <a:p>
            <a:pPr lvl="1"/>
            <a:r>
              <a:rPr lang="en-US" b="1" dirty="0"/>
              <a:t>V-Model:</a:t>
            </a:r>
            <a:r>
              <a:rPr lang="en-US" dirty="0"/>
              <a:t> Emphasizes verification and validation at each stage.</a:t>
            </a:r>
          </a:p>
          <a:p>
            <a:pPr lvl="1"/>
            <a:r>
              <a:rPr lang="en-US" b="1" dirty="0"/>
              <a:t>Spiral Model:</a:t>
            </a:r>
            <a:r>
              <a:rPr lang="en-US" dirty="0"/>
              <a:t> Risk-driven, combines elements of waterfall and iterative.</a:t>
            </a:r>
          </a:p>
          <a:p>
            <a:r>
              <a:rPr lang="en-US" b="1" dirty="0"/>
              <a:t>BA's Implication:</a:t>
            </a:r>
            <a:r>
              <a:rPr lang="en-US" dirty="0"/>
              <a:t> Each model influences how and when the BA operates. Agile requires BAs to be more embedded and adaptive.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90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73B-E0C3-47C0-9C4E-AD926B2A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BAs in SDLC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CEB35E0-ABBA-427A-B824-EB73A5D7B8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5928" y="2540614"/>
            <a:ext cx="927450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 Creep: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Managing uncontrolled changes to project scope.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Ambiguous Requirements: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Dealing with unclear or conflicting stakeholder needs.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Gaps: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Bridging the divide between business and technical teams.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Resistance to Change: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Managing user expectations and adoption.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Tooling &amp; Process Adherence: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proper use of tools and following processes.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Prioritization Conflicts: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Resolving disagreements on feature priority.</a:t>
            </a:r>
          </a:p>
        </p:txBody>
      </p:sp>
    </p:spTree>
    <p:extLst>
      <p:ext uri="{BB962C8B-B14F-4D97-AF65-F5344CB8AC3E}">
        <p14:creationId xmlns:p14="http://schemas.microsoft.com/office/powerpoint/2010/main" val="340792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73B-E0C3-47C0-9C4E-AD926B2A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BAs in SDLC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F0389C-385E-49A5-A542-EEFF848074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681706"/>
            <a:ext cx="926125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 Engagement: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Get involved early and stay engaged throughout.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Communication Skills: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Master active listening, negotiation, and presentation.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Master Requirements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clear, concise, and verifiable requirements.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Adopt Agile Mindset (where applicable):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Embrace iterative development and continuous feedback.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Business Domain: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Deep dive into the client's industry and operations.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 Proficiency: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 proficient with requirements management tools (Jira, Confluence, etc.).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Stay updated with industry trends and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229371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73B-E0C3-47C0-9C4E-AD926B2A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880FBE-75D2-4032-BABA-45B9E42329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690336"/>
            <a:ext cx="834946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SDLC provides structure and discipline to software projects.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 are crucial at every stage, especially in requirements and testing.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SDLC models helps BAs adapt their approach.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communication and proactive engagement are vital for BA success.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 ensures the developed solution truly meets business needs.</a:t>
            </a:r>
          </a:p>
        </p:txBody>
      </p:sp>
    </p:spTree>
    <p:extLst>
      <p:ext uri="{BB962C8B-B14F-4D97-AF65-F5344CB8AC3E}">
        <p14:creationId xmlns:p14="http://schemas.microsoft.com/office/powerpoint/2010/main" val="121190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73B-E0C3-47C0-9C4E-AD926B2A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Q&amp;A /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FF78-2681-4594-B94D-1E2DA82F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526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73B-E0C3-47C0-9C4E-AD926B2A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75F424-5DFD-401F-AF8E-AF1F538E6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8937" y="2551837"/>
            <a:ext cx="54168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SDLC? (Brief Overview)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is SDLC Important for BAs?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Phases of SDLC (and the BA's Role)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SDLC Models: A Quick Look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and Best Practices for BAs in SDLC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977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73B-E0C3-47C0-9C4E-AD926B2A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SDLC? A Brief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5FF37A-5414-405E-AB30-E215819701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2678" y="2551837"/>
            <a:ext cx="886368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SDLC (Software Development Life Cycle) is a structured process for developing high-quality, cost-effective software.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It's a framework for planning, creating, testing, and deploying information systems.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a systematic approach to software development.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Think of it like building a house – requires planning, design, construction, and inspection.</a:t>
            </a:r>
          </a:p>
        </p:txBody>
      </p:sp>
    </p:spTree>
    <p:extLst>
      <p:ext uri="{BB962C8B-B14F-4D97-AF65-F5344CB8AC3E}">
        <p14:creationId xmlns:p14="http://schemas.microsoft.com/office/powerpoint/2010/main" val="169305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73B-E0C3-47C0-9C4E-AD926B2A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40768" cy="706964"/>
          </a:xfrm>
        </p:spPr>
        <p:txBody>
          <a:bodyPr/>
          <a:lstStyle/>
          <a:p>
            <a:r>
              <a:rPr lang="en-US" dirty="0"/>
              <a:t>Why is SDLC Important for BA?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F5A474-F33F-4A68-ACD7-3039C005EF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655202"/>
            <a:ext cx="882565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 &amp; Understanding: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holistic view of the project lifecycle.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Requirements: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BAs gather and manage requirements at the right time.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Communication: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Facilitates better interaction with development, testing, and other stakeholders.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early identification of potential project risks.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Business Value: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Aligns software development with core business objectives.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Decision Making: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Empowers BAs to make informed decisions on scope, changes, and priorities.</a:t>
            </a:r>
          </a:p>
        </p:txBody>
      </p:sp>
    </p:spTree>
    <p:extLst>
      <p:ext uri="{BB962C8B-B14F-4D97-AF65-F5344CB8AC3E}">
        <p14:creationId xmlns:p14="http://schemas.microsoft.com/office/powerpoint/2010/main" val="10918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73B-E0C3-47C0-9C4E-AD926B2A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Phases of SDLC: Requirements Gathering &amp; Analysis (The BA's Core)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FF78-2681-4594-B94D-1E2DA82F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Role of BA:</a:t>
            </a:r>
            <a:endParaRPr lang="en-US" dirty="0"/>
          </a:p>
          <a:p>
            <a:pPr lvl="1"/>
            <a:r>
              <a:rPr lang="en-US" b="1" dirty="0"/>
              <a:t>Elicitation:</a:t>
            </a:r>
            <a:r>
              <a:rPr lang="en-US" dirty="0"/>
              <a:t> Gathering information from stakeholders (interviews, workshops).</a:t>
            </a:r>
          </a:p>
          <a:p>
            <a:pPr lvl="1"/>
            <a:r>
              <a:rPr lang="en-US" b="1" dirty="0"/>
              <a:t>Documentation:</a:t>
            </a:r>
            <a:r>
              <a:rPr lang="en-US" dirty="0"/>
              <a:t> Creating detailed functional and non-functional requirements (BRDs, FRDs, Use Cases, User Stories).</a:t>
            </a:r>
          </a:p>
          <a:p>
            <a:pPr lvl="1"/>
            <a:r>
              <a:rPr lang="en-US" b="1" dirty="0"/>
              <a:t>Validation:</a:t>
            </a:r>
            <a:r>
              <a:rPr lang="en-US" dirty="0"/>
              <a:t> Ensuring requirements are clear, consistent, complete, and verifiable.</a:t>
            </a:r>
          </a:p>
          <a:p>
            <a:pPr lvl="1"/>
            <a:r>
              <a:rPr lang="en-US" b="1" dirty="0"/>
              <a:t>Analysis:</a:t>
            </a:r>
            <a:r>
              <a:rPr lang="en-US" dirty="0"/>
              <a:t> Breaking down complex problems, identifying dependencies, and defining scope.</a:t>
            </a:r>
          </a:p>
          <a:p>
            <a:pPr lvl="1"/>
            <a:r>
              <a:rPr lang="en-US" b="1" dirty="0"/>
              <a:t>Modeling:</a:t>
            </a:r>
            <a:r>
              <a:rPr lang="en-US" dirty="0"/>
              <a:t> Using diagrams (UML, DFDs) to represent processes and data.</a:t>
            </a:r>
          </a:p>
          <a:p>
            <a:r>
              <a:rPr lang="en-US" b="1" dirty="0"/>
              <a:t>Key Deliverables (BA):</a:t>
            </a:r>
            <a:r>
              <a:rPr lang="en-US" dirty="0"/>
              <a:t> BRD, FRD, Use Cases, User Stories, Wireframes (sometimes).</a:t>
            </a:r>
          </a:p>
        </p:txBody>
      </p:sp>
    </p:spTree>
    <p:extLst>
      <p:ext uri="{BB962C8B-B14F-4D97-AF65-F5344CB8AC3E}">
        <p14:creationId xmlns:p14="http://schemas.microsoft.com/office/powerpoint/2010/main" val="299849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73B-E0C3-47C0-9C4E-AD926B2A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Phases of SDLC: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FF78-2681-4594-B94D-1E2DA82FA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416300"/>
          </a:xfrm>
        </p:spPr>
        <p:txBody>
          <a:bodyPr>
            <a:normAutofit/>
          </a:bodyPr>
          <a:lstStyle/>
          <a:p>
            <a:r>
              <a:rPr lang="en-US" b="1" dirty="0"/>
              <a:t>Role of BA:</a:t>
            </a:r>
            <a:endParaRPr lang="en-US" dirty="0"/>
          </a:p>
          <a:p>
            <a:pPr lvl="1"/>
            <a:r>
              <a:rPr lang="en-US" b="1" dirty="0"/>
              <a:t>Bridge between Business &amp; Technical:</a:t>
            </a:r>
            <a:r>
              <a:rPr lang="en-US" dirty="0"/>
              <a:t> Translate business requirements into technical design specifications.</a:t>
            </a:r>
          </a:p>
          <a:p>
            <a:pPr lvl="1"/>
            <a:r>
              <a:rPr lang="en-US" b="1" dirty="0"/>
              <a:t>Review &amp; Validation:</a:t>
            </a:r>
            <a:r>
              <a:rPr lang="en-US" dirty="0"/>
              <a:t> Participate in design reviews to ensure the solution meets business needs.</a:t>
            </a:r>
          </a:p>
          <a:p>
            <a:pPr lvl="1"/>
            <a:r>
              <a:rPr lang="en-US" b="1" dirty="0"/>
              <a:t>Clarification:</a:t>
            </a:r>
            <a:r>
              <a:rPr lang="en-US" dirty="0"/>
              <a:t> Provide ongoing clarification on requirements to designers and architects.</a:t>
            </a:r>
          </a:p>
          <a:p>
            <a:pPr lvl="1"/>
            <a:r>
              <a:rPr lang="en-US" b="1" dirty="0"/>
              <a:t>User Experience (UX) Input:</a:t>
            </a:r>
            <a:r>
              <a:rPr lang="en-US" dirty="0"/>
              <a:t> Collaborate on UI/UX design for usability.</a:t>
            </a:r>
          </a:p>
          <a:p>
            <a:r>
              <a:rPr lang="en-US" b="1" dirty="0"/>
              <a:t>Key Deliverables (BA Contribution):</a:t>
            </a:r>
            <a:r>
              <a:rPr lang="en-US" dirty="0"/>
              <a:t> Review of System Design Document (SDD), input on UI/UX wireframes/prototypes.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77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73B-E0C3-47C0-9C4E-AD926B2A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Phases of SDLC: Development/Implementation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FF78-2681-4594-B94D-1E2DA82F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Role of BA:</a:t>
            </a:r>
            <a:endParaRPr lang="en-US" dirty="0"/>
          </a:p>
          <a:p>
            <a:pPr lvl="1"/>
            <a:r>
              <a:rPr lang="en-US" b="1" dirty="0"/>
              <a:t>Ongoing Support:</a:t>
            </a:r>
            <a:r>
              <a:rPr lang="en-US" dirty="0"/>
              <a:t> Be available to clarify requirements for developers.</a:t>
            </a:r>
          </a:p>
          <a:p>
            <a:pPr lvl="1"/>
            <a:r>
              <a:rPr lang="en-US" b="1" dirty="0"/>
              <a:t>Change Management:</a:t>
            </a:r>
            <a:r>
              <a:rPr lang="en-US" dirty="0"/>
              <a:t> Manage changes to requirements that arise during development.</a:t>
            </a:r>
          </a:p>
          <a:p>
            <a:pPr lvl="1"/>
            <a:r>
              <a:rPr lang="en-US" b="1" dirty="0"/>
              <a:t>Issue Resolution:</a:t>
            </a:r>
            <a:r>
              <a:rPr lang="en-US" dirty="0"/>
              <a:t> Assist in resolving ambiguities related to requirements.</a:t>
            </a:r>
          </a:p>
          <a:p>
            <a:pPr lvl="1"/>
            <a:r>
              <a:rPr lang="en-US" b="1" dirty="0"/>
              <a:t>Progress Monitoring (indirect):</a:t>
            </a:r>
            <a:r>
              <a:rPr lang="en-US" dirty="0"/>
              <a:t> Understand development progress in relation to requirements.</a:t>
            </a:r>
          </a:p>
          <a:p>
            <a:r>
              <a:rPr lang="en-US" b="1" dirty="0"/>
              <a:t>Key Deliverables (BA Contribution):</a:t>
            </a:r>
            <a:r>
              <a:rPr lang="en-US" dirty="0"/>
              <a:t> Clarified requirements, updated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44784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73B-E0C3-47C0-9C4E-AD926B2A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Phases of SDLC: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FF78-2681-4594-B94D-1E2DA82F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Role of BA:</a:t>
            </a:r>
            <a:endParaRPr lang="en-US" dirty="0"/>
          </a:p>
          <a:p>
            <a:pPr lvl="1"/>
            <a:r>
              <a:rPr lang="en-US" b="1" dirty="0"/>
              <a:t>Test Case Review:</a:t>
            </a:r>
            <a:r>
              <a:rPr lang="en-US" dirty="0"/>
              <a:t> Review test cases to ensure full requirement coverage.</a:t>
            </a:r>
          </a:p>
          <a:p>
            <a:pPr lvl="1"/>
            <a:r>
              <a:rPr lang="en-US" b="1" dirty="0"/>
              <a:t>User Acceptance Testing (UAT) Facilitation:</a:t>
            </a:r>
            <a:r>
              <a:rPr lang="en-US" dirty="0"/>
              <a:t> Plan, execute, and manage UAT with end-users.</a:t>
            </a:r>
          </a:p>
          <a:p>
            <a:pPr lvl="1"/>
            <a:r>
              <a:rPr lang="en-US" b="1" dirty="0"/>
              <a:t>Defect Management:</a:t>
            </a:r>
            <a:r>
              <a:rPr lang="en-US" dirty="0"/>
              <a:t> Analyze defects, categorize, and prioritize from a business perspective.</a:t>
            </a:r>
          </a:p>
          <a:p>
            <a:pPr lvl="1"/>
            <a:r>
              <a:rPr lang="en-US" b="1" dirty="0"/>
              <a:t>Data Preparation:</a:t>
            </a:r>
            <a:r>
              <a:rPr lang="en-US" dirty="0"/>
              <a:t> Assist in preparing test data for various phases.</a:t>
            </a:r>
          </a:p>
          <a:p>
            <a:pPr lvl="1"/>
            <a:r>
              <a:rPr lang="en-US" b="1" dirty="0"/>
              <a:t>Validation of Functionality:</a:t>
            </a:r>
            <a:r>
              <a:rPr lang="en-US" dirty="0"/>
              <a:t> Verify the solution meets defined business requirements.</a:t>
            </a:r>
          </a:p>
          <a:p>
            <a:r>
              <a:rPr lang="en-US" b="1" dirty="0"/>
              <a:t>Key Deliverables:</a:t>
            </a:r>
            <a:r>
              <a:rPr lang="en-US" dirty="0"/>
              <a:t> UAT Sign-off, defect reports (input), test data.</a:t>
            </a:r>
          </a:p>
        </p:txBody>
      </p:sp>
    </p:spTree>
    <p:extLst>
      <p:ext uri="{BB962C8B-B14F-4D97-AF65-F5344CB8AC3E}">
        <p14:creationId xmlns:p14="http://schemas.microsoft.com/office/powerpoint/2010/main" val="198037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73B-E0C3-47C0-9C4E-AD926B2A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Phases of SDLC: Deployment &amp; Maintenance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FF78-2681-4594-B94D-1E2DA82F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Role of BA:</a:t>
            </a:r>
            <a:endParaRPr lang="en-US" dirty="0"/>
          </a:p>
          <a:p>
            <a:pPr lvl="1"/>
            <a:r>
              <a:rPr lang="en-US" b="1" dirty="0"/>
              <a:t>User Training:</a:t>
            </a:r>
            <a:r>
              <a:rPr lang="en-US" dirty="0"/>
              <a:t> Develop and deliver training materials for end-users.</a:t>
            </a:r>
          </a:p>
          <a:p>
            <a:pPr lvl="1"/>
            <a:r>
              <a:rPr lang="en-US" b="1" dirty="0"/>
              <a:t>Support Documentation:</a:t>
            </a:r>
            <a:r>
              <a:rPr lang="en-US" dirty="0"/>
              <a:t> Contribute to user manuals and FAQs.</a:t>
            </a:r>
          </a:p>
          <a:p>
            <a:pPr lvl="1"/>
            <a:r>
              <a:rPr lang="en-US" b="1" dirty="0"/>
              <a:t>Post-Implementation Review:</a:t>
            </a:r>
            <a:r>
              <a:rPr lang="en-US" dirty="0"/>
              <a:t> Participate in reviews to assess deployment success.</a:t>
            </a:r>
          </a:p>
          <a:p>
            <a:pPr lvl="1"/>
            <a:r>
              <a:rPr lang="en-US" b="1" dirty="0"/>
              <a:t>Feedback Loop:</a:t>
            </a:r>
            <a:r>
              <a:rPr lang="en-US" dirty="0"/>
              <a:t> Gather user feedback for future enhancements or issues.</a:t>
            </a:r>
          </a:p>
          <a:p>
            <a:pPr lvl="1"/>
            <a:r>
              <a:rPr lang="en-US" b="1" dirty="0"/>
              <a:t>Change Requests:</a:t>
            </a:r>
            <a:r>
              <a:rPr lang="en-US" dirty="0"/>
              <a:t> Manage and analyze new change requests (initiating new SDLC cycles).</a:t>
            </a:r>
          </a:p>
          <a:p>
            <a:r>
              <a:rPr lang="en-US" b="1" dirty="0"/>
              <a:t>Key Deliverables:</a:t>
            </a:r>
            <a:r>
              <a:rPr lang="en-US" dirty="0"/>
              <a:t> Training materials, user guides, post-implementation reports.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46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991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SDLC: A Foundation for Business Analysts</vt:lpstr>
      <vt:lpstr>Agenda</vt:lpstr>
      <vt:lpstr>What is SDLC? A Brief Overview</vt:lpstr>
      <vt:lpstr>Why is SDLC Important for BA?</vt:lpstr>
      <vt:lpstr>Key Phases of SDLC: Requirements Gathering &amp; Analysis (The BA's Core)</vt:lpstr>
      <vt:lpstr>Key Phases of SDLC: Design</vt:lpstr>
      <vt:lpstr>Key Phases of SDLC: Development/Implementation</vt:lpstr>
      <vt:lpstr>Key Phases of SDLC: Testing</vt:lpstr>
      <vt:lpstr>Key Phases of SDLC: Deployment &amp; Maintenance</vt:lpstr>
      <vt:lpstr>Popular SDLC Models (Brief Overview)</vt:lpstr>
      <vt:lpstr>Challenges for BAs in SDLC</vt:lpstr>
      <vt:lpstr>Best Practices for BAs in SDLC</vt:lpstr>
      <vt:lpstr>Key Takeaways</vt:lpstr>
      <vt:lpstr>Q&amp;A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SDLC: A Foundation for Business Analysts</dc:title>
  <dc:creator>Harshal Patil</dc:creator>
  <cp:lastModifiedBy>Harshal Patil</cp:lastModifiedBy>
  <cp:revision>2</cp:revision>
  <dcterms:created xsi:type="dcterms:W3CDTF">2025-07-14T04:43:55Z</dcterms:created>
  <dcterms:modified xsi:type="dcterms:W3CDTF">2025-07-14T05:12:10Z</dcterms:modified>
</cp:coreProperties>
</file>