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6"/>
            <a:ext cx="4819945" cy="2200185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Stakeholder Analysis for Business Analysts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F0160-2AF1-B84B-436B-BF32BD8CE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8A8F-031D-F250-7086-87BE1663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/>
          <a:lstStyle/>
          <a:p>
            <a:r>
              <a:rPr lang="en-IN" dirty="0"/>
              <a:t>Challenges in Stakeholder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93ACBE-2FA3-9EA3-A84E-31D77B3BD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1703" y="1390835"/>
            <a:ext cx="99545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All Stakeholders: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 may be hidden or emerge late.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Conflicting Interests: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Different stakeholders may have opposing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Expectations: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Needs can evolve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Change: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Stakeholders may oppose new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Engagement: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Difficulty in getting stakeholders to participate.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Difficult Stakeholders: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Dealing with negativity or uncooperative individuals.</a:t>
            </a:r>
          </a:p>
        </p:txBody>
      </p:sp>
    </p:spTree>
    <p:extLst>
      <p:ext uri="{BB962C8B-B14F-4D97-AF65-F5344CB8AC3E}">
        <p14:creationId xmlns:p14="http://schemas.microsoft.com/office/powerpoint/2010/main" val="351364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E0113-B438-9D46-4702-E167AB7DC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E1DD-18B5-34A0-254B-2F74B9D0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679C-DE0C-A19A-0D0B-504067D9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8" y="1339549"/>
            <a:ext cx="10058400" cy="3849624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</a:rPr>
              <a:t>Stakeholder analysis is a fundamental skill for Business Analysts.</a:t>
            </a:r>
          </a:p>
          <a:p>
            <a:r>
              <a:rPr lang="en-US" sz="1600" dirty="0">
                <a:latin typeface="Arial" panose="020B0604020202020204" pitchFamily="34" charset="0"/>
              </a:rPr>
              <a:t>Effective stakeholder management is not just about identifying people, but understanding their perspectives and strategically engaging them.</a:t>
            </a:r>
          </a:p>
          <a:p>
            <a:r>
              <a:rPr lang="en-US" sz="1600" dirty="0">
                <a:latin typeface="Arial" panose="020B0604020202020204" pitchFamily="34" charset="0"/>
              </a:rPr>
              <a:t>It transforms potential obstacles into allies, ensuring project requirements are met and solutions are adopted successfully.</a:t>
            </a:r>
          </a:p>
          <a:p>
            <a:r>
              <a:rPr lang="en-US" sz="1600" b="1" dirty="0">
                <a:latin typeface="Arial" panose="020B0604020202020204" pitchFamily="34" charset="0"/>
              </a:rPr>
              <a:t>Key takeaway: </a:t>
            </a:r>
            <a:r>
              <a:rPr lang="en-US" sz="1600" dirty="0">
                <a:latin typeface="Arial" panose="020B0604020202020204" pitchFamily="34" charset="0"/>
              </a:rPr>
              <a:t>Successful projects are built on strong relationships and clear communication with all stakeholders.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7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45AA-D66A-1C48-B336-FB9F2781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/>
          <a:lstStyle/>
          <a:p>
            <a:r>
              <a:rPr lang="en-IN" dirty="0"/>
              <a:t>Introduction to Stakeholder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1ECE8F-6F31-56EE-67B1-E7BA601CC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6086" y="1369683"/>
            <a:ext cx="10058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Stakeholder?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individual, group, or organization who can affect, be affected by, or perceive themselves to be affected by a decision, activity, or outcome of a project.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Stakeholder Analysis?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systematic process of identifying project stakeholders, analyzing their needs and expectations, and planning appropriate engagement strategies.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it crucial for Business Analysts (BAs)?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 are the bridge between business needs and technical solutions. Effective stakeholder management ensures requirements are accurately captured and solutions meet business objectives.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2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0D4EB-8508-FB95-E98E-1CBF6EC4B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6EAA-DD7C-A5AD-48F3-BA63D07A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/>
          <a:lstStyle/>
          <a:p>
            <a:r>
              <a:rPr lang="en-US" dirty="0"/>
              <a:t>Why is Stakeholder Analysis Important?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4C2ADF-606E-5AAF-BFB9-F770976A9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513" y="1437607"/>
            <a:ext cx="99545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Comprehensive Requirements: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all relevant perspectives, preventing missed requirements.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 Resistance: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Proactive engagement helps address concerns early, reducing project delays and conflicts.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Consensus: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Facilitates agreement among diverse groups, leading to smoother project execution.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Communication: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Tailors communication strategies to different stakeholder groups.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Project Success Rates: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Aligns project goals with organizational objectives and stakeholder expectations.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Expectations: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Sets realistic expectations for project outcomes and timelines.</a:t>
            </a:r>
          </a:p>
        </p:txBody>
      </p:sp>
    </p:spTree>
    <p:extLst>
      <p:ext uri="{BB962C8B-B14F-4D97-AF65-F5344CB8AC3E}">
        <p14:creationId xmlns:p14="http://schemas.microsoft.com/office/powerpoint/2010/main" val="162446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49830-BB50-478D-DCE5-5CD9B81C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7E9E-D36B-58B8-FD24-ADB1EB5A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/>
          <a:lstStyle/>
          <a:p>
            <a:r>
              <a:rPr lang="en-US" dirty="0"/>
              <a:t>Key Steps in Stakeholder Analysis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251DA2-E9E4-BBA2-EBC2-8C255FFE2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1703" y="1416570"/>
            <a:ext cx="995459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Stakeholders: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are they?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Stakeholders: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are their interests, influence, and impact?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Stakeholders: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matters most, and when?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Engagement Strategy: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will we involve them?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&amp; Communicate: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do we keep them informed and engaged throughout the project lifecycle?</a:t>
            </a:r>
          </a:p>
        </p:txBody>
      </p:sp>
    </p:spTree>
    <p:extLst>
      <p:ext uri="{BB962C8B-B14F-4D97-AF65-F5344CB8AC3E}">
        <p14:creationId xmlns:p14="http://schemas.microsoft.com/office/powerpoint/2010/main" val="205049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D683-B379-3C26-08AB-CC91B8C37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0EEE-3208-BEEE-C7C4-C16EA36D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/>
          <a:lstStyle/>
          <a:p>
            <a:r>
              <a:rPr lang="en-IN" dirty="0"/>
              <a:t>Step 1: Identify Stakeholders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2F8207-92BE-FF0D-AFA8-D9F558866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513" y="1253262"/>
            <a:ext cx="995459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Brainstorming: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Gather the project team to list all potential stakeholders.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Group stakeholders by department, role, influence, or interest (e.g., internal, external, primary, secondary).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"Who else?":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Continuously seek out new stakeholders as the project evolves.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Typical Stakeholders for a BA: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Sponsor, Project Manager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Users, Customers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 Matter Experts (SMEs)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Managers, Department Heads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Team (Developers, Testers, Architects)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Legal, Compliance, Marketing, Sales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Vendors, Regulators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7A912-7948-F337-39C9-88693E474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67AC-EF72-F04A-1820-F6C1951F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>
            <a:normAutofit fontScale="90000"/>
          </a:bodyPr>
          <a:lstStyle/>
          <a:p>
            <a:r>
              <a:rPr lang="en-IN" dirty="0"/>
              <a:t>Step 2: Analyse Stakeholders - Power/Interest Grid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3E69E4-E95D-4A56-CCB1-2F605FF97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3608" y="1256122"/>
            <a:ext cx="995459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categorize stakeholders based on their level of power (ability to influence the project) and interest (level of concern or involvement).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Quadrants: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Power, High Interest (Manage Closely):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players, engage actively, keep satisfied.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Power, Low Interest (Keep Satisfied):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Important, but may not be actively involved. Keep informed to prevent them from becoming detractors.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Power, High Interest (Keep Informed):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Enthusiastic, but limited influence. Inform them regularly, use their insights.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Power, Low Interest (Monitor):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Least important, minimal effort, but keep an eye on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7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D8C42-4DF6-CE17-0464-DFA3ABB14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5B1C-C4A4-24A7-8E13-252FD4A9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/>
          <a:lstStyle/>
          <a:p>
            <a:r>
              <a:rPr lang="en-IN" dirty="0"/>
              <a:t>Power/Interest Grid Visual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1FD8B1-A505-0B5C-7C8B-D28BBF6AE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9249" y="4143571"/>
            <a:ext cx="62427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Closely: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Right (High Power, High Interest)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Satisfied: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Left (High Power, Low Interest)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Informed: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Bottom Right (Low Power, High Interest)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Bottom Left (Low Power, Low Interest)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7E839-57E0-2A50-29AA-FDA17B24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438269"/>
            <a:ext cx="3161445" cy="22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1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2FE26-9608-5CC8-CF54-7FDC729D0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8274-347D-5917-483E-DA7D96E1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/>
          <a:lstStyle/>
          <a:p>
            <a:r>
              <a:rPr lang="en-US" dirty="0"/>
              <a:t>Analyze Stakeholders - Influence/Impact Grid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825B-C98D-F7C0-794D-D33F93CB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8" y="1339549"/>
            <a:ext cx="10058400" cy="3849624"/>
          </a:xfrm>
        </p:spPr>
        <p:txBody>
          <a:bodyPr/>
          <a:lstStyle/>
          <a:p>
            <a:r>
              <a:rPr lang="en-US" sz="1800" b="1" dirty="0">
                <a:latin typeface="Arial" panose="020B0604020202020204" pitchFamily="34" charset="0"/>
              </a:rPr>
              <a:t>Purpose: </a:t>
            </a:r>
            <a:r>
              <a:rPr lang="en-US" sz="1800" dirty="0">
                <a:latin typeface="Arial" panose="020B0604020202020204" pitchFamily="34" charset="0"/>
              </a:rPr>
              <a:t>Similar to Power/Interest, but focuses on the stakeholder's ability to influence the project's direction and the degree to which they are impacted by the project's outcome.</a:t>
            </a:r>
          </a:p>
          <a:p>
            <a:r>
              <a:rPr lang="en-US" sz="1800" b="1" dirty="0">
                <a:latin typeface="Arial" panose="020B0604020202020204" pitchFamily="34" charset="0"/>
              </a:rPr>
              <a:t>High Influence, High Impact: </a:t>
            </a:r>
            <a:r>
              <a:rPr lang="en-US" sz="1800" dirty="0">
                <a:latin typeface="Arial" panose="020B0604020202020204" pitchFamily="34" charset="0"/>
              </a:rPr>
              <a:t>Critical stakeholders, require deep engagement.</a:t>
            </a:r>
          </a:p>
          <a:p>
            <a:r>
              <a:rPr lang="en-US" sz="1800" b="1" dirty="0">
                <a:latin typeface="Arial" panose="020B0604020202020204" pitchFamily="34" charset="0"/>
              </a:rPr>
              <a:t>High Influence, Low Impact: </a:t>
            </a:r>
            <a:r>
              <a:rPr lang="en-US" sz="1800" dirty="0">
                <a:latin typeface="Arial" panose="020B0604020202020204" pitchFamily="34" charset="0"/>
              </a:rPr>
              <a:t>Can shape decisions, but not directly affected. Keep them on board.</a:t>
            </a:r>
          </a:p>
          <a:p>
            <a:r>
              <a:rPr lang="en-US" sz="1800" b="1" dirty="0">
                <a:latin typeface="Arial" panose="020B0604020202020204" pitchFamily="34" charset="0"/>
              </a:rPr>
              <a:t>Low Influence, High Impact: </a:t>
            </a:r>
            <a:r>
              <a:rPr lang="en-US" sz="1800" dirty="0">
                <a:latin typeface="Arial" panose="020B0604020202020204" pitchFamily="34" charset="0"/>
              </a:rPr>
              <a:t>Directly affected, but less ability to change things. Need empathy and clear communication.</a:t>
            </a:r>
          </a:p>
          <a:p>
            <a:r>
              <a:rPr lang="en-US" sz="1800" b="1" dirty="0">
                <a:latin typeface="Arial" panose="020B0604020202020204" pitchFamily="34" charset="0"/>
              </a:rPr>
              <a:t>Low Influence, Low Impact: </a:t>
            </a:r>
            <a:r>
              <a:rPr lang="en-US" sz="1800" dirty="0">
                <a:latin typeface="Arial" panose="020B0604020202020204" pitchFamily="34" charset="0"/>
              </a:rPr>
              <a:t>Minimal engagement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73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B873-0B35-DCCF-04E2-A3A90D4E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F240-4103-B7B6-63B9-D9E2055E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03" y="557250"/>
            <a:ext cx="10058400" cy="696012"/>
          </a:xfrm>
        </p:spPr>
        <p:txBody>
          <a:bodyPr/>
          <a:lstStyle/>
          <a:p>
            <a:r>
              <a:rPr lang="en-US" dirty="0"/>
              <a:t>Tools and Techniques for BAs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2A2A19-536D-146D-9669-8636AD101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513" y="1491412"/>
            <a:ext cx="995459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Register: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document listing all identified stakeholders, their roles, interests, influence, and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Power/Interest Grid: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(Already discussed)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Influence/Impact Grid: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(Already discussed)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RACI Matrix: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esponsible: Who does the work?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ccountable: Who is ultimately answerable for the task/deliverable? (Only one A per task)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onsulted: Who needs to provide input before the work is done?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nformed: Who needs to be kept updated after the work is done?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clarify roles and responsibilities.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6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{A44ECF7B-DE67-40DC-B2D8-83BDE23733D1}tf78829772_win32</Template>
  <TotalTime>188</TotalTime>
  <Words>882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Sagona Book</vt:lpstr>
      <vt:lpstr>Sagona ExtraLight</vt:lpstr>
      <vt:lpstr>SavonVTI</vt:lpstr>
      <vt:lpstr>Stakeholder Analysis for Business Analysts</vt:lpstr>
      <vt:lpstr>Introduction to Stakeholder Analysis</vt:lpstr>
      <vt:lpstr>Why is Stakeholder Analysis Important?</vt:lpstr>
      <vt:lpstr>Key Steps in Stakeholder Analysis</vt:lpstr>
      <vt:lpstr>Step 1: Identify Stakeholders</vt:lpstr>
      <vt:lpstr>Step 2: Analyse Stakeholders - Power/Interest Grid</vt:lpstr>
      <vt:lpstr>Power/Interest Grid Visual</vt:lpstr>
      <vt:lpstr>Analyze Stakeholders - Influence/Impact Grid</vt:lpstr>
      <vt:lpstr>Tools and Techniques for BAs</vt:lpstr>
      <vt:lpstr>Challenges in Stakeholder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2</cp:revision>
  <dcterms:created xsi:type="dcterms:W3CDTF">2025-07-22T00:56:12Z</dcterms:created>
  <dcterms:modified xsi:type="dcterms:W3CDTF">2025-07-23T02:21:51Z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