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4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7/14/2025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7/14/2025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9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2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23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564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17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985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477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38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10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 Document: A Comprehensive Overview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455" y="4271678"/>
            <a:ext cx="4700589" cy="1463040"/>
          </a:xfrm>
        </p:spPr>
        <p:txBody>
          <a:bodyPr/>
          <a:lstStyle/>
          <a:p>
            <a:r>
              <a:rPr lang="en-US" dirty="0"/>
              <a:t>Ensuring Quality Through Structured Testing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Well-Written Test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5A1599-1E9D-497A-A705-434CEAE0873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28788" y="2023584"/>
            <a:ext cx="94997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Software Quality: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to more robust and reliable software.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Rework: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Catches defects early, reducing the cost and effort of fixing them later.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Streamlines the testing process, making it faster and more effective.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Collaboration: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Fosters better understanding and communication among team members.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Decision Making: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clear data for release decisions and risk assessment.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Transfer: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Serves as a valuable knowledge base for new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97113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CE5528-7475-4075-BFFF-BC5E24534FE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28788" y="2389556"/>
            <a:ext cx="7780973" cy="147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4800" b="1" dirty="0"/>
              <a:t>Questions &amp; Discussion</a:t>
            </a:r>
            <a:endParaRPr lang="en-IN" sz="4800" dirty="0"/>
          </a:p>
          <a:p>
            <a:pPr lvl="1"/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483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CE5528-7475-4075-BFFF-BC5E24534FE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28788" y="2110505"/>
            <a:ext cx="778097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Test Case Document?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it Important?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 of a Test Case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of a Test Case Document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 for Writing Test Cases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Well-Written Test Cases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 Case Document?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90C221-988B-40E7-ABB0-221EE4CDCA4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28650" y="2110919"/>
            <a:ext cx="8707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formal document outlining a set of conditions or variables under which a tester will determine if a system under test (SUT) is working correctly.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describes the steps to be executed, expected results, and criteria for success or failure.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 as a detailed plan for testing a specific feature, module, or the entire application.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part of a larger Test Plan.</a:t>
            </a:r>
          </a:p>
        </p:txBody>
      </p:sp>
    </p:spTree>
    <p:extLst>
      <p:ext uri="{BB962C8B-B14F-4D97-AF65-F5344CB8AC3E}">
        <p14:creationId xmlns:p14="http://schemas.microsoft.com/office/powerpoint/2010/main" val="32464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it Important?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DCAAA1-5487-4BB8-9179-4DD0683DFAB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8640" y="2238512"/>
            <a:ext cx="104359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Clarity &amp; Consistency: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clear, unambiguous steps for testers, ensuring consistent execution.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ensure comprehensive test coverage, reducing the chances of missed defects.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requirements to test cases, allowing verification that all functionalities are tested.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Well-defined test cases can be reused across different testing cycles (e.g., regression testing).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Facilitates early and efficient identification of bugs.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Acts as a common reference point for testers, developers, and stakeholders.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Tracking: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tracking of testing progress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50428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Test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9D02A2-2F04-41E4-A244-6BFF785D678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3060" y="1879689"/>
            <a:ext cx="99318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Unique identifier (e.g., TC_001, LOGIN_001).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Name/Title: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brief, descriptive name summarizing the test's purpose.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Module/Feature: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specific part of the application being tested.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Pre-conditions: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Conditions that must be met before executing the test case (e.g., user logged in, specific data available).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Steps: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Detailed, sequential instructions to perform the test.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 specific data required for the test (e.g., username, password, input values).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anticipated outcome if the system behaves as designed.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Post-conditions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 of the system after the test case execution.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 Result (During Execution):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actual outcome observed during testing.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 (During Execution):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Pass/Fail/Blocked/Skipped.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Comments/Notes: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 additional observations or details.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High, Medium, Low, indicating importance.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 of the person who executed the test.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Executed: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 of test execution.</a:t>
            </a:r>
          </a:p>
        </p:txBody>
      </p:sp>
    </p:spTree>
    <p:extLst>
      <p:ext uri="{BB962C8B-B14F-4D97-AF65-F5344CB8AC3E}">
        <p14:creationId xmlns:p14="http://schemas.microsoft.com/office/powerpoint/2010/main" val="290583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Test Case Document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CE5528-7475-4075-BFFF-BC5E24534FE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79928" y="1943704"/>
            <a:ext cx="10000394" cy="412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Structure of a Test Case Document:</a:t>
            </a:r>
            <a:r>
              <a:rPr lang="en-US" dirty="0"/>
              <a:t> A Test Case Document typically contains:</a:t>
            </a:r>
          </a:p>
          <a:p>
            <a:r>
              <a:rPr lang="en-US" b="1" dirty="0"/>
              <a:t>Document Header:</a:t>
            </a:r>
            <a:endParaRPr lang="en-US" dirty="0"/>
          </a:p>
          <a:p>
            <a:pPr lvl="1"/>
            <a:r>
              <a:rPr lang="en-US" dirty="0"/>
              <a:t>Document Title, Version, Author, Date.</a:t>
            </a:r>
          </a:p>
          <a:p>
            <a:r>
              <a:rPr lang="en-US" b="1" dirty="0"/>
              <a:t>Table of Contents:</a:t>
            </a:r>
            <a:endParaRPr lang="en-US" dirty="0"/>
          </a:p>
          <a:p>
            <a:pPr lvl="1"/>
            <a:r>
              <a:rPr lang="en-US" dirty="0"/>
              <a:t>For easy navigation.</a:t>
            </a:r>
          </a:p>
          <a:p>
            <a:r>
              <a:rPr lang="en-US" b="1" dirty="0"/>
              <a:t>Introduction:</a:t>
            </a:r>
            <a:endParaRPr lang="en-US" dirty="0"/>
          </a:p>
          <a:p>
            <a:pPr lvl="1"/>
            <a:r>
              <a:rPr lang="en-US" dirty="0"/>
              <a:t>Purpose and scope of the document.</a:t>
            </a:r>
          </a:p>
          <a:p>
            <a:r>
              <a:rPr lang="en-US" b="1" dirty="0"/>
              <a:t>Test Case Details (Main Section):</a:t>
            </a:r>
            <a:endParaRPr lang="en-US" dirty="0"/>
          </a:p>
          <a:p>
            <a:pPr lvl="1"/>
            <a:r>
              <a:rPr lang="en-US" dirty="0"/>
              <a:t>Often presented in a table format.</a:t>
            </a:r>
          </a:p>
          <a:p>
            <a:pPr lvl="1"/>
            <a:r>
              <a:rPr lang="en-US" dirty="0"/>
              <a:t>Each row represents a single test case with all its components (ID, Name, Steps, Expected Result, etc.).</a:t>
            </a:r>
          </a:p>
          <a:p>
            <a:pPr lvl="1"/>
            <a:r>
              <a:rPr lang="en-US" dirty="0"/>
              <a:t>Grouped by module, feature, or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17183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Test Case Document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CE5528-7475-4075-BFFF-BC5E24534FE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3060" y="2050629"/>
            <a:ext cx="7780973" cy="326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Environment:</a:t>
            </a:r>
            <a:endParaRPr lang="en-US" dirty="0"/>
          </a:p>
          <a:p>
            <a:pPr lvl="1"/>
            <a:r>
              <a:rPr lang="en-US" dirty="0"/>
              <a:t>Details about the hardware, software, network, and data setup required for testing.</a:t>
            </a:r>
          </a:p>
          <a:p>
            <a:r>
              <a:rPr lang="en-US" b="1" dirty="0"/>
              <a:t>Assumptions &amp; Dependencies:</a:t>
            </a:r>
            <a:endParaRPr lang="en-US" dirty="0"/>
          </a:p>
          <a:p>
            <a:pPr lvl="1"/>
            <a:r>
              <a:rPr lang="en-US" dirty="0"/>
              <a:t>Any assumptions made or external dependencies.</a:t>
            </a:r>
          </a:p>
          <a:p>
            <a:r>
              <a:rPr lang="en-US" b="1" dirty="0"/>
              <a:t>Glossary (Optional):</a:t>
            </a:r>
            <a:endParaRPr lang="en-US" dirty="0"/>
          </a:p>
          <a:p>
            <a:pPr lvl="1"/>
            <a:r>
              <a:rPr lang="en-US" dirty="0"/>
              <a:t>Definitions of terms used.</a:t>
            </a:r>
          </a:p>
          <a:p>
            <a:r>
              <a:rPr lang="en-US" b="1" dirty="0"/>
              <a:t>Revision History:</a:t>
            </a:r>
            <a:endParaRPr lang="en-US" dirty="0"/>
          </a:p>
          <a:p>
            <a:pPr lvl="1"/>
            <a:r>
              <a:rPr lang="en-US" dirty="0"/>
              <a:t>Tracking changes made 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41884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Case Structure (Table Format)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90C806-3EC6-4DF7-96FE-4D6AF5EBB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24395"/>
              </p:ext>
            </p:extLst>
          </p:nvPr>
        </p:nvGraphicFramePr>
        <p:xfrm>
          <a:off x="588714" y="1904226"/>
          <a:ext cx="11014570" cy="420624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154872">
                  <a:extLst>
                    <a:ext uri="{9D8B030D-6E8A-4147-A177-3AD203B41FA5}">
                      <a16:colId xmlns:a16="http://schemas.microsoft.com/office/drawing/2014/main" val="3689154780"/>
                    </a:ext>
                  </a:extLst>
                </a:gridCol>
                <a:gridCol w="1112054">
                  <a:extLst>
                    <a:ext uri="{9D8B030D-6E8A-4147-A177-3AD203B41FA5}">
                      <a16:colId xmlns:a16="http://schemas.microsoft.com/office/drawing/2014/main" val="138575076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9452606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3091655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56067096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59383864"/>
                    </a:ext>
                  </a:extLst>
                </a:gridCol>
                <a:gridCol w="2122908">
                  <a:extLst>
                    <a:ext uri="{9D8B030D-6E8A-4147-A177-3AD203B41FA5}">
                      <a16:colId xmlns:a16="http://schemas.microsoft.com/office/drawing/2014/main" val="2007952150"/>
                    </a:ext>
                  </a:extLst>
                </a:gridCol>
              </a:tblGrid>
              <a:tr h="312147">
                <a:tc>
                  <a:txBody>
                    <a:bodyPr/>
                    <a:lstStyle/>
                    <a:p>
                      <a:r>
                        <a:rPr lang="en-IN" dirty="0"/>
                        <a:t>Test Case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Test 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Pre-conditions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Test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Expected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652396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r>
                        <a:rPr lang="en-IN"/>
                        <a:t>TC_LOGIN_001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Valid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User registered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 Navigate to login page.&lt;br&gt;2. Enter valid credentials.&lt;br&gt;3. Click "Login".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user@example.com, password123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User successfully logged in and redirected to dashboard.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877109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r>
                        <a:rPr lang="en-IN"/>
                        <a:t>TC_LOGIN_002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Invalid Password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User registered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 Navigate to login page.&lt;br&gt;2. Enter valid username, invalid password.&lt;br&gt;3. Click "Login".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user@example.com, wrongpass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 "Invalid credentials" displayed.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628830"/>
                  </a:ext>
                </a:extLst>
              </a:tr>
              <a:tr h="312147">
                <a:tc>
                  <a:txBody>
                    <a:bodyPr/>
                    <a:lstStyle/>
                    <a:p>
                      <a:r>
                        <a:rPr lang="en-IN"/>
                        <a:t>TC_CART_001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Add Item to 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Shopping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User logged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 Browse to product page.&lt;br&gt;2. Click "Add to Cart".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A added to cart; cart count updates.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1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76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Writing Test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6FEA-2DAF-4ACC-9E01-AD750E74B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2192001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B39B24-6539-4D2E-A659-42AF99C97DB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28788" y="2085948"/>
            <a:ext cx="102918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&amp; Concise: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simple, unambiguous language.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Atomic: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test case should test one specific functionality.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cases should ideally be independent of each other.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Reproducible: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Steps should be detailed enough for anyone to reproduce the test.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 to requirements or user stories.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for easy updates and future reuse.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 priority based on criticality and frequency of use.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test cases reviewed by peers or stakeholders.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&amp; Negative: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both positive (valid input) and negative (invalid input, error conditions) scenarios.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Cases: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 boundary conditions and edge cases.</a:t>
            </a:r>
          </a:p>
        </p:txBody>
      </p:sp>
    </p:spTree>
    <p:extLst>
      <p:ext uri="{BB962C8B-B14F-4D97-AF65-F5344CB8AC3E}">
        <p14:creationId xmlns:p14="http://schemas.microsoft.com/office/powerpoint/2010/main" val="120387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1008</Words>
  <Application>Microsoft Office PowerPoint</Application>
  <PresentationFormat>Widescreen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ModernClassicBlock-3</vt:lpstr>
      <vt:lpstr>Test Case Document: A Comprehensive Overview </vt:lpstr>
      <vt:lpstr>Agenda</vt:lpstr>
      <vt:lpstr>What is a Test Case Document?</vt:lpstr>
      <vt:lpstr>Why is it Important?</vt:lpstr>
      <vt:lpstr>Key Components of a Test Case</vt:lpstr>
      <vt:lpstr>Structure of a Test Case Document</vt:lpstr>
      <vt:lpstr>Structure of a Test Case Document</vt:lpstr>
      <vt:lpstr>Example Test Case Structure (Table Format)</vt:lpstr>
      <vt:lpstr>Best Practices for Writing Test Cases</vt:lpstr>
      <vt:lpstr>Benefits of Well-Written Test Cases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2025-07-14T04:13:17Z</dcterms:created>
  <dcterms:modified xsi:type="dcterms:W3CDTF">2025-07-14T04:43:30Z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