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306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02963-982A-0370-BCCF-1F26955F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952642-A77A-521D-F771-77D53F7C9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ED085-E7A5-59BC-9640-F9CC0891B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7F4AA-6D32-A616-EB1C-6F82A3E9D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6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C1BBB-F274-DDCA-C770-10B46612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CA96D-47CF-249C-F78D-661A3D84E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72C2D3-4BF8-8377-1E2D-4AA8E0148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BFEFA-4306-9910-A0E9-D489A0269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65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6EF6-29C6-CB58-A855-FFD89B99E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10EC6-638C-78EF-29F6-02974FAB8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42D450-ACA4-1CA4-FFA4-A536287C7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9B596-B699-69BE-2AEB-8F92B20D5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7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C328-DDD6-B112-158B-D2E3C3B55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EDBB0-B167-BCFD-ED22-8500ED517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FFD52B-DE92-1CC4-8D11-4E9115B66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E3133-B90B-E691-BDB7-6B5E7A2CB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50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A491B-4BDA-63DE-4195-EBB60FCEC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01D3-8828-3CED-F7A9-8C37B635E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714BA-BD5E-7619-8749-6745DA23A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43B0A-4F15-C06D-B99C-40431E1A7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1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4C04-07EA-F61A-BB66-A1906B509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95656-3ABD-F6F1-6EA8-DDD83302D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C56E1-1C9E-67DA-45B9-32CA272AE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27CF1-AB83-4252-B890-8BE72722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4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2B70-E957-1280-A9C3-CB1196AC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51D21-0E3B-2D7E-5AF4-A70D6513A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386E6-6664-C436-4393-E0107EB4B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5D33C-9FFD-EAC8-6418-192F3608D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0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38DA-7A94-85F9-65D1-FD094F24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D6E6A-F5DF-0085-9342-A77F6CACF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2E00F-BD99-5405-D4F6-ADE4BAA7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D2DA-DFB8-25C5-0D51-22D1997FE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0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F08FD-FF54-0664-59F3-1523B506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1BA19-30E2-3D9A-A3D0-FED57310C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56CE7-1E4F-7695-78BF-55041744B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E61A1-4594-71E8-B7C6-4E369DEC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3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18C4-EFB2-8613-28D2-236BE374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E15FA-5A66-409E-4CA0-07FD343FA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37361-ECC2-70B3-45BC-F850541D5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31AE-7D17-F454-8F26-DBD778C18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9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1EB4-9CFB-8662-4555-62A45073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9CB5D-9FAE-5206-28C5-DA376BD49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02EC4-3E56-EB6B-35E0-9E2B9E4B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1690F-2AAB-3EBE-B380-960D1505C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65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47C5-7299-BD2B-D694-F1D0305A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66529-F684-F926-BF5E-416C35D47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0F600-C424-F78A-EC5D-E5A6EAE06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7AF60-BD16-C1FC-C36D-814C18FA4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1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57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242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9979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72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4989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934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12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956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3048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336D92-0C07-19FD-75C8-BFC1CB19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CA21372-3164-C096-E8A6-A465628FA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4">
              <a:extLst>
                <a:ext uri="{FF2B5EF4-FFF2-40B4-BE49-F238E27FC236}">
                  <a16:creationId xmlns:a16="http://schemas.microsoft.com/office/drawing/2014/main" id="{FDE1AD0C-47DE-8B28-31B5-CAF085776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107E710-9750-92E2-66FF-69F99CE3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93E98EE-66FE-5C8E-8585-8CA7DF75D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379874CA-F9B4-19DA-21A2-A3E7252891E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A9D1FFC3-FEFD-47E0-F8F7-90320CCC114B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9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343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2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299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729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067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921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707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8185" y="2661006"/>
            <a:ext cx="8562134" cy="1741083"/>
          </a:xfrm>
        </p:spPr>
        <p:txBody>
          <a:bodyPr/>
          <a:lstStyle/>
          <a:p>
            <a:r>
              <a:rPr lang="en-US" sz="4000" dirty="0"/>
              <a:t>The Business Requirements Document (BRD)</a:t>
            </a:r>
            <a:br>
              <a:rPr lang="en-US" sz="4000" dirty="0"/>
            </a:br>
            <a:r>
              <a:rPr lang="en-IN" sz="1800" dirty="0"/>
              <a:t>Blueprint for Project Success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A2DE-2D17-E7B9-D235-8CFDC6C5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1D48-A9A4-6C2F-B079-5CC62E25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106085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Business Analyst's Role in BRD Creation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5FFE53-90A7-C6A3-ED5C-2D52A1362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513" y="2049046"/>
            <a:ext cx="77675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Elicitation Expert: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various techniques (interviews, workshops, surveys) to gather requirements from stakeholders.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Thinker: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Analyzes, synthesizes, and validates requirements for completeness, consistency, and feasibility.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complex business needs into clear, unambiguous technical requirements.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stakeholder expectations and resolves conflicts.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Writes, organizes, and maintains the BRD, ensuring its accuracy and traceability.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Obtains formal sign-off from stakeholders on the documented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4681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3EF6F-24EE-A798-8CBC-061E597BE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FE49-817B-1723-EA51-FF9BB858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1060852"/>
          </a:xfrm>
        </p:spPr>
        <p:txBody>
          <a:bodyPr>
            <a:normAutofit/>
          </a:bodyPr>
          <a:lstStyle/>
          <a:p>
            <a:r>
              <a:rPr lang="en-US" dirty="0"/>
              <a:t>Best Practices for a Successful BRD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9BF233-7188-7B67-DA34-55E43FA7A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816" y="1720840"/>
            <a:ext cx="77675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"Why":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link requirements back to business goals and objectives.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Clear &amp; Concise: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Avoid jargon; use plain language.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Specific &amp; Measurable: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Requirements should be testable.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 All Key Stakeholders: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diverse perspectives are captured.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&amp; Refine: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BRDs are living documents; be open to changes and updates.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Formal Sign-Off: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Crucial for commitment and baseline establishment.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changes meticulously.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Business Needs: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Avoid dictating technical solutions.</a:t>
            </a:r>
          </a:p>
        </p:txBody>
      </p:sp>
    </p:spTree>
    <p:extLst>
      <p:ext uri="{BB962C8B-B14F-4D97-AF65-F5344CB8AC3E}">
        <p14:creationId xmlns:p14="http://schemas.microsoft.com/office/powerpoint/2010/main" val="237541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73992-78D1-14C4-7559-CC85A3B0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D5DA-5F33-EEDE-176E-38BE5628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824546"/>
          </a:xfrm>
        </p:spPr>
        <p:txBody>
          <a:bodyPr>
            <a:normAutofit/>
          </a:bodyPr>
          <a:lstStyle/>
          <a:p>
            <a:r>
              <a:rPr lang="en-US" dirty="0"/>
              <a:t>Benefits of a Well-Crafted BRD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9C1B0-7D31-F21D-5BCB-8B99B89AE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816" y="1540679"/>
            <a:ext cx="77367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Rework: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requirements minimize costly changes later in the project.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common understanding across all teams.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Quality Deliverables: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meets actual business needs.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criteria for validation.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Project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scope, schedule, and budget management.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Stakeholder Satisfaction: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Expectations are managed and met.</a:t>
            </a:r>
          </a:p>
        </p:txBody>
      </p:sp>
    </p:spTree>
    <p:extLst>
      <p:ext uri="{BB962C8B-B14F-4D97-AF65-F5344CB8AC3E}">
        <p14:creationId xmlns:p14="http://schemas.microsoft.com/office/powerpoint/2010/main" val="68714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7E583-2108-2384-3139-05F1AF506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C76-8A8F-C616-7A8B-78D0697D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783450"/>
          </a:xfrm>
        </p:spPr>
        <p:txBody>
          <a:bodyPr>
            <a:normAutofit/>
          </a:bodyPr>
          <a:lstStyle/>
          <a:p>
            <a:r>
              <a:rPr lang="en-IN" dirty="0"/>
              <a:t>Challenges in BRD Creation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4CEAE6-E28D-51F1-0F72-17BD4503E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816" y="1643420"/>
            <a:ext cx="7952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Vague/Conflicting Requirements: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Stakeholders may not know exactly what they want.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Creep: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Uncontrolled expansion of project scope.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Stakeholder Engagement: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getting input or sign-off.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vs. Business Jargon: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 communication gap.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Over-Documentation vs. Under-Documentation: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 the right balance.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Business Needs: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the BRD relevant in dynamic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981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CFA85-A087-5872-1FEF-B85332C1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75D7-FEA2-F649-CE5E-1224C28A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1060852"/>
          </a:xfrm>
        </p:spPr>
        <p:txBody>
          <a:bodyPr>
            <a:normAutofit/>
          </a:bodyPr>
          <a:lstStyle/>
          <a:p>
            <a:r>
              <a:rPr lang="en-IN" dirty="0"/>
              <a:t>Conclusion &amp; Key Takeaways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47D67F-1DFF-7C49-B7DC-1622EDFE9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816" y="1633591"/>
            <a:ext cx="8034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BRD is more than just a document; it's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successful project delivery.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indispensable in its creation, ensuring clarity, alignment, and value.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well-defined BRD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guides development, minimizes risks, and maximizes project success.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time upfront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robust BRD to save time, money, and headaches later!</a:t>
            </a:r>
          </a:p>
        </p:txBody>
      </p:sp>
    </p:spTree>
    <p:extLst>
      <p:ext uri="{BB962C8B-B14F-4D97-AF65-F5344CB8AC3E}">
        <p14:creationId xmlns:p14="http://schemas.microsoft.com/office/powerpoint/2010/main" val="129240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Harshal Patil</a:t>
            </a:r>
          </a:p>
          <a:p>
            <a:r>
              <a:rPr lang="en-US" dirty="0"/>
              <a:t>+91 8379083895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9"/>
            <a:ext cx="8911687" cy="906740"/>
          </a:xfrm>
        </p:spPr>
        <p:txBody>
          <a:bodyPr/>
          <a:lstStyle/>
          <a:p>
            <a:r>
              <a:rPr lang="en-US" dirty="0"/>
              <a:t>Introduction - What is a BRD?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DA7EE-95D8-821B-824C-BD9E81C3C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3193" y="1479479"/>
            <a:ext cx="84555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formal document that outlines the business needs, objectives, and requirements for a new system, product, or process.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serves as a foundational agreement between business stakeholders and the project team (development, testing, etc.).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Think of it as the "what" and "why" blueprint before building the "how."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Role: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Translates high-level business goals into actionable requirements for technical teams.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A916-EE57-FA0A-FE44-8387EED9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DEAC-ABA2-C84E-0BBF-8FA57CBD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9"/>
            <a:ext cx="8911687" cy="906740"/>
          </a:xfrm>
        </p:spPr>
        <p:txBody>
          <a:bodyPr/>
          <a:lstStyle/>
          <a:p>
            <a:r>
              <a:rPr lang="en-US" dirty="0"/>
              <a:t>Why is a BRD Essential?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FB3C9-4B8B-DE9A-E54A-562F3382B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2781" y="1479479"/>
            <a:ext cx="845550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Clarity &amp; Alignment: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Ensures all stakeholders have a shared understanding of the project's purpose and scope.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Scope Management: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Defines clear boundaries, preventing "scope creep."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Foundation for Design: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Provides the necessary input for technical design and development.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Basis for Testing: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Serves as a benchmark for validating the final solution.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Risk Mitigation: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Identifies potential issues early by clarifying expectations.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Communication Tool: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Facilitates effective communication across diverse teams.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Measurable Success: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Links project deliverables back to original business objectives.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A9D8D56-849F-E07E-2EA7-9DB8998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0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DF1A1-F2E1-BC81-C2A6-C6882A56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8B654-66E8-FDE5-6E13-FD2FB1F8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9"/>
            <a:ext cx="8911687" cy="906740"/>
          </a:xfrm>
        </p:spPr>
        <p:txBody>
          <a:bodyPr/>
          <a:lstStyle/>
          <a:p>
            <a:r>
              <a:rPr lang="en-US" dirty="0"/>
              <a:t>Key Components of a BRD (Overview)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43EFD9-5122-6ADC-A9D2-7AEB32BD8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40870" y="1720840"/>
            <a:ext cx="845550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Executive Summary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Introduction &amp; Project Overview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Business Goals &amp; Objectives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Scope (In-Scope &amp; Out-of-Scope)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Stakeholders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Business Process Flows (Current &amp; Future)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Functional Requirements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Non-Functional Requirements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Data &amp; Reporting Requirements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Assumptions, Constraints, Dependencies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Glossary &amp; Appendices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95640C-BE38-57EB-85E9-5447360AF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8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4B135-A587-19C3-5288-AB63E3BA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A66E-A78A-65C6-05B2-65FBDD5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929" y="572739"/>
            <a:ext cx="9028540" cy="1030030"/>
          </a:xfrm>
        </p:spPr>
        <p:txBody>
          <a:bodyPr>
            <a:normAutofit fontScale="90000"/>
          </a:bodyPr>
          <a:lstStyle/>
          <a:p>
            <a:r>
              <a:rPr lang="en-US" dirty="0"/>
              <a:t>BRD Section 1: Executive Summary &amp; 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B7D89C-9718-692D-C046-8D9299540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2781" y="1809002"/>
            <a:ext cx="8455507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Executive Summary: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Brief overview of the project, its purpose, and key outcomes.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Highlights the most critical business needs addressed.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Target Audience: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Senior management, busy stakeholders.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Introduction &amp; Project Overview: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Background of the project.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Problem statement or opportunity identified.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High-level vision for the solution.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References to related documents.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EE5792-882A-B21C-BBC2-0530E4619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0E1B-FFB4-D9A0-D7A8-8348424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0E33-6B57-2215-8C04-029A3E54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8"/>
            <a:ext cx="8911687" cy="1112223"/>
          </a:xfrm>
        </p:spPr>
        <p:txBody>
          <a:bodyPr>
            <a:normAutofit fontScale="90000"/>
          </a:bodyPr>
          <a:lstStyle/>
          <a:p>
            <a:r>
              <a:rPr lang="en-US" dirty="0"/>
              <a:t>BRD Section 2: Business Goals, Objectives &amp;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128860-CAB3-8F6A-7B54-45429819F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2781" y="2057084"/>
            <a:ext cx="845550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Business Goals &amp; Objectives: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Goals: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Broad, high-level statements of what the business aims to achieve (e.g., "Increase customer satisfaction").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Objectives: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Specific, Measurable, Achievable, Relevant, Time-bound (SMART) targets that support the goals (e.g., "Reduce customer support call volume by 15% within 6 months").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Scope (In-Scope &amp; Out-of-Scope):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In-Scope: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Clearly defines what the project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will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deliver.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Out-of-Scope: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Explicitly states what the project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will NOT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deliver.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Crucial for managing expectations and preventing scope creep.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8358A4-AC64-9B52-C7C0-F0A71EF0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1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863B-3E0A-C9EC-5202-E40A10D1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C354-4F5D-7CD3-6E05-8A3F6D0B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9"/>
            <a:ext cx="8911687" cy="906740"/>
          </a:xfrm>
        </p:spPr>
        <p:txBody>
          <a:bodyPr>
            <a:normAutofit fontScale="90000"/>
          </a:bodyPr>
          <a:lstStyle/>
          <a:p>
            <a:r>
              <a:rPr lang="en-US" dirty="0"/>
              <a:t>BRD Section 3: Stakeholders &amp; Process Flows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BADC16-4C19-17B5-304F-AE0CE27C7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2465" y="1645474"/>
            <a:ext cx="79070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Stakeholders: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all individuals or groups impacted by or influencing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their roles and responsibilities related to the project.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Process Flows (Current "As-Is" &amp; Future "To-Be"):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representation of how business operations are currently performed.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Illustrates how processes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 with the new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inefficiencies and opportunities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3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825B2-6B4B-C8F0-169D-6113D337D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B559-8864-8747-0267-A30D627F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781" y="572739"/>
            <a:ext cx="8911687" cy="906740"/>
          </a:xfrm>
        </p:spPr>
        <p:txBody>
          <a:bodyPr/>
          <a:lstStyle/>
          <a:p>
            <a:r>
              <a:rPr lang="en-US" b="1" dirty="0"/>
              <a:t>BRD Section 4: Requirements - The Core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FC8F9-F9B4-8FA9-7DA0-665955175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2976" y="1918434"/>
            <a:ext cx="8143376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"What the system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the behavior and capabilities of the system.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expressed as user stories or use cases.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"The system shall allow users to log in with a username and password." "The system shall generate a daily sales report."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Non-Functional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"How well the system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perform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Describe qualities, constraints, and characteristics.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(response time), Security (encryption), Usability (intuitive interface), Scalability,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8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A245B-4D29-2ED3-0776-99A85E0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ABB9-22AA-F2AD-6212-DC4657C9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816" y="572739"/>
            <a:ext cx="8034392" cy="1060852"/>
          </a:xfrm>
        </p:spPr>
        <p:txBody>
          <a:bodyPr>
            <a:normAutofit fontScale="90000"/>
          </a:bodyPr>
          <a:lstStyle/>
          <a:p>
            <a:r>
              <a:rPr lang="en-US" dirty="0"/>
              <a:t>BRD Section 5: Data, Reporting &amp; Other Key Sections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A2039D-5A0A-B99A-E4B6-BCB3E1671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816" y="1633591"/>
            <a:ext cx="793145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data entities, attributes, relationships, data sources, and data quality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data fields, order details.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Requirements: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Specifies the types of reports needed, their content, frequency, and audience.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Assumptions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taken as true for planning purposes (e.g.,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"Integration with System X will be straightforward").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Limitations or restrictions (e.g., "Must use existing hardware," "Budget limit of $Y").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External factors or other projects the current project relies 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Glossary: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Definitions of key terms and acronyms.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Supporting documents (e.g., wireframes, mockups, external specifications).</a:t>
            </a:r>
          </a:p>
        </p:txBody>
      </p:sp>
    </p:spTree>
    <p:extLst>
      <p:ext uri="{BB962C8B-B14F-4D97-AF65-F5344CB8AC3E}">
        <p14:creationId xmlns:p14="http://schemas.microsoft.com/office/powerpoint/2010/main" val="8678323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154</TotalTime>
  <Words>1171</Words>
  <Application>Microsoft Office PowerPoint</Application>
  <PresentationFormat>Widescreen</PresentationFormat>
  <Paragraphs>147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The Business Requirements Document (BRD) Blueprint for Project Success</vt:lpstr>
      <vt:lpstr>Introduction - What is a BRD?</vt:lpstr>
      <vt:lpstr>Why is a BRD Essential?</vt:lpstr>
      <vt:lpstr>Key Components of a BRD (Overview)</vt:lpstr>
      <vt:lpstr>BRD Section 1: Executive Summary &amp; Introduction</vt:lpstr>
      <vt:lpstr>BRD Section 2: Business Goals, Objectives &amp; Scope</vt:lpstr>
      <vt:lpstr>BRD Section 3: Stakeholders &amp; Process Flows</vt:lpstr>
      <vt:lpstr>BRD Section 4: Requirements - The Core</vt:lpstr>
      <vt:lpstr>BRD Section 5: Data, Reporting &amp; Other Key Sections</vt:lpstr>
      <vt:lpstr>The Business Analyst's Role in BRD Creation</vt:lpstr>
      <vt:lpstr>Best Practices for a Successful BRD</vt:lpstr>
      <vt:lpstr>Benefits of a Well-Crafted BRD</vt:lpstr>
      <vt:lpstr>Challenges in BRD Creation</vt:lpstr>
      <vt:lpstr>Conclusion &amp; 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2</cp:revision>
  <dcterms:created xsi:type="dcterms:W3CDTF">2025-07-13T05:40:58Z</dcterms:created>
  <dcterms:modified xsi:type="dcterms:W3CDTF">2025-07-13T08:15:20Z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