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7/16/2025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7/16/2025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7/16/2025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7/16/2025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7/16/2025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7/16/2025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9936" y="639097"/>
            <a:ext cx="7483136" cy="3494791"/>
          </a:xfrm>
        </p:spPr>
        <p:txBody>
          <a:bodyPr>
            <a:normAutofit fontScale="90000"/>
          </a:bodyPr>
          <a:lstStyle/>
          <a:p>
            <a:r>
              <a:rPr lang="en-US" dirty="0"/>
              <a:t>The Patient Journey: A Business Analyst's Imperative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07573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/>
              <a:t>Harshal Patil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3749039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ECA5E-A13B-2CDA-32C8-6504F0072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48F61-A04A-3397-4B77-C9C3B0EEF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Q&amp;A / Thank You</a:t>
            </a:r>
          </a:p>
        </p:txBody>
      </p:sp>
    </p:spTree>
    <p:extLst>
      <p:ext uri="{BB962C8B-B14F-4D97-AF65-F5344CB8AC3E}">
        <p14:creationId xmlns:p14="http://schemas.microsoft.com/office/powerpoint/2010/main" val="4190594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B2AC3-BD7A-FD35-C1CB-49ADBDAD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- What is the Patient Journey?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E0CD400-D3DA-5765-9BC0-CB3A0E586B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215371"/>
            <a:ext cx="970407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complete experience a patient has with the healthcare system, from the first symptom or health concern to post-treatment follow-up and ongoing wellness.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Scope: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Encompasses interactions with providers, administrative staff, technology, and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it Matters (Briefly):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Quality of care, patient satisfaction, operational efficiency, business outcomes.</a:t>
            </a:r>
          </a:p>
        </p:txBody>
      </p:sp>
    </p:spTree>
    <p:extLst>
      <p:ext uri="{BB962C8B-B14F-4D97-AF65-F5344CB8AC3E}">
        <p14:creationId xmlns:p14="http://schemas.microsoft.com/office/powerpoint/2010/main" val="414095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1D4276-FE75-5DCE-78DC-D7594669A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63BED-3837-93F4-96CE-BFEDEAADD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Business Analyst's Role in Healthcare</a:t>
            </a: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50548CB-D057-4B14-7A98-7B3F64B19B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005929"/>
            <a:ext cx="10150157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Core Function: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Bridging the gap between business needs and technology solutions.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Responsibilities: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Requirements Elicitation &amp; Management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 Analysis &amp; Optimization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Stakeholder Communication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 Design &amp; Implementation Support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Analysis &amp; Reporting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Unique Position: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identify inefficiencies, opportunities for improvement, and patient pain points.</a:t>
            </a:r>
          </a:p>
        </p:txBody>
      </p:sp>
    </p:spTree>
    <p:extLst>
      <p:ext uri="{BB962C8B-B14F-4D97-AF65-F5344CB8AC3E}">
        <p14:creationId xmlns:p14="http://schemas.microsoft.com/office/powerpoint/2010/main" val="3592989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ED183D-EEC4-789C-92A7-5297BE9B7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9D5FA-16AE-CB78-F277-7772F9F6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Understanding the Patient Journey Crucial for BAs?</a:t>
            </a: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C3ACC3F-7D2F-35AC-7A7C-5B91B7CCDF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161530"/>
            <a:ext cx="888828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Holistic View: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Moves beyond siloed departmental processes to see the entire patient experience.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 Identification: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Pinpoints critical pain points, bottlenecks, and areas of dissatisfaction for patients and staff.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Requirement Accuracy: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Ensures solutions truly address patient needs and improve outcomes.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 Optimization: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Identifies opportunities for streamlining workflows, reducing waste, and enhancing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Innovation: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Uncovers new service delivery models, digital solutions, and patient engagement strategies.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Risk Mitigation: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Helps anticipate and address potential issues before they impact patient care or business operations.</a:t>
            </a:r>
          </a:p>
        </p:txBody>
      </p:sp>
    </p:spTree>
    <p:extLst>
      <p:ext uri="{BB962C8B-B14F-4D97-AF65-F5344CB8AC3E}">
        <p14:creationId xmlns:p14="http://schemas.microsoft.com/office/powerpoint/2010/main" val="1192027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F9CBA0-0469-1214-A01B-2B431E35A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173D9-B1B1-B569-C687-F702B4FD5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Phases of the Patient Journey</a:t>
            </a: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C7D63FD-0CBD-BF14-3A2E-07A1C86F7A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06564" y="2094137"/>
            <a:ext cx="1077192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Phase 1: Awareness &amp; Prevention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Initial health concerns, seeking information, preventative care.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 Focus: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Information accessibility, digital health tools, marketing channels.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Phase 2: Access &amp; Entry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Scheduling appointments, registration, initial consultation.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 Focus: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Appointment systems, patient portals, intake processes, wait times.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Phase 3: Diagnosis &amp; Treatment Planning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Medical tests, specialist referrals, diagnosis, treatment options discussion.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 Focus: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Diagnostic workflows, referral management, shared decision-making tools, EMR integration.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193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57F3B-0777-AB65-3A70-5ACB7AD6B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E2879-C555-1BC5-3877-6A57DEA63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Phases of the Patient Journey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9E8EC37-E71E-B8B2-7C61-9B105F5DD9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245250"/>
            <a:ext cx="970407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Phase 4: Treatment &amp; Care Delivery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Receiving care (e.g., surgery, medication, therapy), ongoing monitoring.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i="1" dirty="0">
                <a:solidFill>
                  <a:schemeClr val="tx1"/>
                </a:solidFill>
                <a:latin typeface="Arial" panose="020B0604020202020204" pitchFamily="34" charset="0"/>
              </a:rPr>
              <a:t>BA Focus: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Clinical workflows, medication management, care coordination, patient education.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Phase 5: Recovery &amp; Follow-up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Post-treatment care, rehabilitation, follow-up appointments, discharge.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i="1" dirty="0">
                <a:solidFill>
                  <a:schemeClr val="tx1"/>
                </a:solidFill>
                <a:latin typeface="Arial" panose="020B0604020202020204" pitchFamily="34" charset="0"/>
              </a:rPr>
              <a:t>BA Focus: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Discharge planning, remote monitoring, patient support programs, billing processes.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Phase 6: Ongoing Management &amp; Wellness (for chronic conditions)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Long-term care, lifestyle management, preventative measures.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i="1" dirty="0">
                <a:solidFill>
                  <a:schemeClr val="tx1"/>
                </a:solidFill>
                <a:latin typeface="Arial" panose="020B0604020202020204" pitchFamily="34" charset="0"/>
              </a:rPr>
              <a:t>BA Focus: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Chronic disease management programs, health coaching platforms, community resources.</a:t>
            </a:r>
          </a:p>
        </p:txBody>
      </p:sp>
    </p:spTree>
    <p:extLst>
      <p:ext uri="{BB962C8B-B14F-4D97-AF65-F5344CB8AC3E}">
        <p14:creationId xmlns:p14="http://schemas.microsoft.com/office/powerpoint/2010/main" val="451728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69DC3-6F84-EE4D-8571-10C197D532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F5CCE-14A3-89C5-1855-6031AEF26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288" y="375632"/>
            <a:ext cx="10058400" cy="1450757"/>
          </a:xfrm>
        </p:spPr>
        <p:txBody>
          <a:bodyPr/>
          <a:lstStyle/>
          <a:p>
            <a:r>
              <a:rPr lang="en-US" dirty="0"/>
              <a:t>BA Activities at Each Phase</a:t>
            </a: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272CBD6-7FC7-4A6A-A14F-4943A77E0E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61288" y="1958053"/>
            <a:ext cx="100584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Collection &amp; Analysis: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Interviews (patients, providers, staff), surveys, focus groups, observation.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Analyzing existing system data (EMR, billing, scheduling).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 Mapping &amp; Modeling: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As-Is vs. To-Be process flows,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swimlane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diagrams, value stream mapping.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Requirements Elicitation: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Functional and non-functional requirements for new systems or improvements.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stories, use cases.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Stakeholder Analysis: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Identifying all individuals/groups impacted by the journey.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 Design &amp; Evaluation: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Contributing to the design of new systems, features, or process changes.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Feasibility studies, ROI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Change Management Support: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Assisting with communication and training for new processes/systems.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073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767493-D28C-488A-1A8D-4973DB1CD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52DE7-DDB3-8954-276C-90BB3BC63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&amp; Key Performance Indicators (KPIs)</a:t>
            </a: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79FB0BA-2E7F-4246-9EFA-80E29C81A1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136338"/>
            <a:ext cx="9848405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Patient Satisfaction (e.g., NPS, HCAHPS scores)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Wait Times (Appointment scheduling, clinic wait times)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Patient Retention &amp; Loyalty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Operational Efficiency (e.g., appointment no-show rates, administrative burden)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Cost of Care Delivery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Readmission Rates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Treatment Adherence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Digital Adoption Rates (e.g., portal usage, telehealth uptake)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Staff Satisfaction &amp; Productivity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985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9FDCE-3E1D-8A15-D257-4DDD4D180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825BC-B7E9-24D3-D2FC-74380F5E5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- The Future of Healthcare &amp; The BA</a:t>
            </a: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A815BA6-3926-2C1A-6353-99845BB3AD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088610"/>
            <a:ext cx="904373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patient journey is dynamic and constantly evolving.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 are critical in driving patient-centric innovation and operational excellence.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on empathy, data-driven insights, and continuous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Call to Action: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Embrace the patient journey perspective to deliver truly transformative healthcare solutions.</a:t>
            </a:r>
          </a:p>
        </p:txBody>
      </p:sp>
    </p:spTree>
    <p:extLst>
      <p:ext uri="{BB962C8B-B14F-4D97-AF65-F5344CB8AC3E}">
        <p14:creationId xmlns:p14="http://schemas.microsoft.com/office/powerpoint/2010/main" val="354667574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{FEB5F9A2-566C-44B4-948D-A8672EBFBFFF}tf11437505_win32</Template>
  <TotalTime>16</TotalTime>
  <Words>717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Georgia Pro Cond Light</vt:lpstr>
      <vt:lpstr>Speak Pro</vt:lpstr>
      <vt:lpstr>RetrospectVTI</vt:lpstr>
      <vt:lpstr>The Patient Journey: A Business Analyst's Imperative</vt:lpstr>
      <vt:lpstr>Introduction - What is the Patient Journey?</vt:lpstr>
      <vt:lpstr>The Business Analyst's Role in Healthcare</vt:lpstr>
      <vt:lpstr>Why is Understanding the Patient Journey Crucial for BAs?</vt:lpstr>
      <vt:lpstr>Key Phases of the Patient Journey</vt:lpstr>
      <vt:lpstr>Key Phases of the Patient Journey</vt:lpstr>
      <vt:lpstr>BA Activities at Each Phase</vt:lpstr>
      <vt:lpstr>Metrics &amp; Key Performance Indicators (KPIs)</vt:lpstr>
      <vt:lpstr>Conclusion - The Future of Healthcare &amp; The BA</vt:lpstr>
      <vt:lpstr>Q&amp;A /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Dhruv Patil</dc:creator>
  <cp:lastModifiedBy>Dhruv Patil</cp:lastModifiedBy>
  <cp:revision>2</cp:revision>
  <dcterms:created xsi:type="dcterms:W3CDTF">2025-07-16T18:05:42Z</dcterms:created>
  <dcterms:modified xsi:type="dcterms:W3CDTF">2025-07-16T18:22:28Z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