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0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335192"/>
            <a:ext cx="10625328" cy="2187616"/>
          </a:xfrm>
        </p:spPr>
        <p:txBody>
          <a:bodyPr/>
          <a:lstStyle/>
          <a:p>
            <a:r>
              <a:rPr lang="en-US" dirty="0"/>
              <a:t>The Trade Life Cycle: A Business Analyst's Guide</a:t>
            </a:r>
            <a:br>
              <a:rPr lang="en-US" dirty="0"/>
            </a:br>
            <a:r>
              <a:rPr lang="en-US" sz="1600" dirty="0"/>
              <a:t>Understanding the Journey of a Trade from Inception to Settlement</a:t>
            </a: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F0B7D-065C-32EF-E194-3DBAA6171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F5C6-921A-F8D4-F27E-F72010F6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Stage 3: Post-Trade - Settlement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11F84-5476-52AF-C465-F1C2D1D0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602427-CF5B-31DA-8372-4C8F4DCAA878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006221" y="2568064"/>
            <a:ext cx="99757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final exchange of assets and cash.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 vs. Payment (DVP):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Simultaneous exchange of securities for cash.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Instruction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Sending instructions to custodians and depositories.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Transfer: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Movement of securities and funds.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settlement instructions and their formats.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cut-off times and settlement cycles (T+0, T+1, T+2).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exception handling for failed settlements.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EEB3-92E2-063A-2EBB-61321A11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A73E-BBDC-1938-A65D-77E6C01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Stage 3: Post-Trade - Reporting &amp; Reconciliation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1146-2D02-F82A-FABD-2C47FA5A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171FB2-56EC-7232-C93B-8EB012CE94E4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42214" y="2512623"/>
            <a:ext cx="98679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accuracy and fulfilling regulatory obligations.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Reporting: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Submitting trade data to regulators (e.g., MiFID II, Dodd-Frank, EMIR).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Reporting: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analysis, risk reporting, P&amp;L reporting.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Reconciliation: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Matching internal records with external statements (e.g., custodian statements, broker statements) to identify discrepancies.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 regulatory requirements and translate them into system specifications.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reporting dashboards and data warehouses.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automated reconciliation tools and break resolution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75F70-E6A1-5FD8-75A8-052A385DA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135-D17C-A35B-09BC-C7C7DB5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Role of a Business Analyst Across the Life Cycle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A564F-40DB-81A8-275F-B41333A2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B622B9-AF02-0C85-43A3-087B3F3A94BA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61263" y="2475731"/>
            <a:ext cx="98378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Mapping: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Documenting current and future state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Eliciting, analyzing, and documenting functional and non-functional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data flows, data quality, and data lineage.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Integration: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Defining interfaces between different systems (OMS, EMS, Risk, Back Office).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Management: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Liaising with traders, compliance, risk, operations, IT, and external parties.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Support: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Assisting in UAT (User Acceptance Testing) and defect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Management: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Facilitating the adoption of new systems and processes.</a:t>
            </a:r>
          </a:p>
        </p:txBody>
      </p:sp>
    </p:spTree>
    <p:extLst>
      <p:ext uri="{BB962C8B-B14F-4D97-AF65-F5344CB8AC3E}">
        <p14:creationId xmlns:p14="http://schemas.microsoft.com/office/powerpoint/2010/main" val="248789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2A148-848F-C7B5-5313-E140666B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52DA-5C6A-B4F7-B1D3-64FE62FE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Challenges in the Trade Life Cycle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5F1D3-CF92-3C8B-F205-F9C9B89E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C35BB8-6EA8-3988-C547-76CAD3B8EE1D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06398" y="2538020"/>
            <a:ext cx="999324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Silos: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Disparate systems leading to inconsistent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Complexity: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Ever-evolving regulations requiring constant system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Processes: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operational risk and inefficiency.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Critical for execution, especially in high-frequency trading.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Management: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and mitigating various risks (market, credit, operational, liquidity).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Integration: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Complex interfaces between numerous internal and external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144424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6979C-799A-AF31-8F9F-D8F92F968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52B-291F-61A8-8B2F-FC3ABF27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Best Practices for Business Analysts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6940-6F83-5F2E-DBEE-D5C4DDA7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A2A850-F0C6-818E-8169-A0802D3F937D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006983" y="2527537"/>
            <a:ext cx="9856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Holistic View: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end-to-end process, not just individual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Domain Knowledge: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learn about financial instruments, market structures, and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 the gap between business and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Automation: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opportunities to automate manual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Risk Identification: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Anticipate potential issues and design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Approach: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Emphasize data quality, governance,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Methodologies: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 to changing requirements and deliver value iteratively.</a:t>
            </a:r>
          </a:p>
        </p:txBody>
      </p:sp>
    </p:spTree>
    <p:extLst>
      <p:ext uri="{BB962C8B-B14F-4D97-AF65-F5344CB8AC3E}">
        <p14:creationId xmlns:p14="http://schemas.microsoft.com/office/powerpoint/2010/main" val="171692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217920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0" y="2348678"/>
            <a:ext cx="4377400" cy="2160644"/>
          </a:xfrm>
        </p:spPr>
        <p:txBody>
          <a:bodyPr/>
          <a:lstStyle/>
          <a:p>
            <a:r>
              <a:rPr lang="en-US" noProof="0" dirty="0"/>
              <a:t>AGENDA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2232-05B1-225E-90E1-9E7AD245A3A0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729984" y="1745958"/>
            <a:ext cx="43708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the Trade Life Cycle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Stages of the Trade Life Cycle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a Business Analyst in Each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Best Practices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356-55BF-1475-0E6E-9340F9F6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the Trade Life Cycle?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A4B0F-F0E3-28A1-6FE5-A644ACD2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CEB2DF-1416-B9DD-8C49-8B9F74143C97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23477" y="2501327"/>
            <a:ext cx="98847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entire sequence of events that occur from the moment a trade is initiated until its final settlement and reconciliation.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efficient, accurate, and compliant execution of financial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Varies significantly based on asset class (equities, fixed income, derivatives, etc.), market, and regulatory environment.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for BAs: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for understanding system requirements, process flows, data dependencies, and potential bottlenecks.</a:t>
            </a:r>
          </a:p>
        </p:txBody>
      </p:sp>
    </p:spTree>
    <p:extLst>
      <p:ext uri="{BB962C8B-B14F-4D97-AF65-F5344CB8AC3E}">
        <p14:creationId xmlns:p14="http://schemas.microsoft.com/office/powerpoint/2010/main" val="108493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E4D9-9168-49CE-F21A-FCFAF08D0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8CA6-41D3-36DC-F400-61BC2F97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Key Stages of the Trade Life Cycle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9368-6951-5AB2-76FA-F69F7A8D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536B34-3A9B-B762-8D99-77FB0DBA8ECE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87805" y="2394065"/>
            <a:ext cx="9865995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Pre-Trade: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Generation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Pre-Trade Compliance &amp; Risk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Execution: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Order Routing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Matching &amp;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Post-Trade: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Trade Capture &amp; Enrichment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Trade Confirmation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Clearing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Settlement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Reporting &amp; Reconciliation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B3BE-FCEC-DA09-ADA5-677C6F03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FA61-D84B-34D6-BEBC-64FD4986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Stage 1: Pre-Trade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219A5-3BAC-6C83-9270-7C72C5F8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2059F5-ED33-2162-3372-F48B470DF6AD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51357" y="2444954"/>
            <a:ext cx="99441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Activities leading up to the actual trade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research, fundamental/technical analysis, strategy development.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Creation of an order (buy/sell) with specific details (asset, quantity, price limits).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Pre-Trade Compliance &amp; Risk Checks: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Verification against regulatory rules (e.g., position limits, market abuse), internal risk limits (e.g., credit risk, market risk), and client mandates.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requirements for research tools, order management systems (OMS).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rules for pre-trade compliance and risk engines.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data flows from market data providers to order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9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B2C2-6CDA-DCEE-D531-A7D39F17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DA40-11EC-D717-1390-E4E86DA3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Stage 2: Trade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0835-8798-B6D3-9053-406852B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34BF63-7A5E-F815-18D7-99FBB3CACF5F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33069" y="2444955"/>
            <a:ext cx="969225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actual buying or selling of the financial instrument.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Routing: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Sending the order to the appropriate exchange, ECN (Electronic Communication Network), or broker.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&amp; Execution: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order meets a counter-order, and the trade is executed at a specific price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different execution venues and their connectivity.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order types (market, limit, stop) and their impact on execution.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latency requirements for high-frequency trading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5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7BF1-FF59-1C29-BBEB-F55C9843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CE76-B20B-1B9F-FD87-5014F43B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41541"/>
            <a:ext cx="10768584" cy="1215894"/>
          </a:xfrm>
        </p:spPr>
        <p:txBody>
          <a:bodyPr/>
          <a:lstStyle/>
          <a:p>
            <a:r>
              <a:rPr lang="en-US" sz="3200" dirty="0"/>
              <a:t>Stage 3: Post-Trade - Trade Capture &amp; Enrichment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B7C5-DF1D-8272-3E13-58245B5F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8C0B2A-648A-8615-1DE8-FED797BB5443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878205" y="2639115"/>
            <a:ext cx="1000125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Recording the executed trade and adding necessary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Capture: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Recording the core details of the executed trade (security ID, quantity, price, counterparty, trade date).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Enrichment: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supplementary information like settlement instructions, account details, commission charges, tax implications, and regulatory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data models for trade repositories.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business rules for automatic enrichment (e.g., deriving settlement instructions).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data integrity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5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BECC-5E90-B834-6E3C-8D65CF4E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CEB-110A-3077-20C9-65D0294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Stage 3: Post-Trade - Trade Confirmation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4177C-C9B4-15C9-1E5E-8BC7933A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631377-B023-D834-F797-3682166E13E2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933069" y="2485237"/>
            <a:ext cx="98659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Verification of trade details between counterparties.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Sending trade details to the counterparty (e.g., via SWIFT, email, electronic platforms).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Receiving confirmation from the counterparty.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Resolution of discrepancies (breaks).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confirmation workflows and communication channels.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reconciliation rules for matching trade details.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exception handling processes for breaks.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40872-B13A-1C0A-F90C-4E0B1061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0099-83FF-1474-4E52-9646388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Stage 3: Post-Trade - Clearing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8E2A-9F3F-9BF6-CF6F-AB610AB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ABACF2-55D8-76A2-6E77-3A537EBF6465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838200" y="2398787"/>
            <a:ext cx="98774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Intermediation to mitigate counterparty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Counterparty (CCP):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CCP steps in between the buyer and seller, becoming the buyer to every seller and the seller to every buyer.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 Calls: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Collection of collateral to cover potential losses.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Reducing the number of transactions by offsetting buy and sell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clearing house rules and processes.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requirements for margin calculation and management systems.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impact of netting on settlement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415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598</TotalTime>
  <Words>1161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 </vt:lpstr>
      <vt:lpstr>Tenorite Bold</vt:lpstr>
      <vt:lpstr>Custom</vt:lpstr>
      <vt:lpstr>The Trade Life Cycle: A Business Analyst's Guide Understanding the Journey of a Trade from Inception to Settlement</vt:lpstr>
      <vt:lpstr>AGENDA</vt:lpstr>
      <vt:lpstr>What is the Trade Life Cycle?</vt:lpstr>
      <vt:lpstr>Key Stages of the Trade Life Cycle</vt:lpstr>
      <vt:lpstr>Stage 1: Pre-Trade</vt:lpstr>
      <vt:lpstr>Stage 2: Trade Execution</vt:lpstr>
      <vt:lpstr>Stage 3: Post-Trade - Trade Capture &amp; Enrichment</vt:lpstr>
      <vt:lpstr>Stage 3: Post-Trade - Trade Confirmation</vt:lpstr>
      <vt:lpstr>Stage 3: Post-Trade - Clearing</vt:lpstr>
      <vt:lpstr>Stage 3: Post-Trade - Settlement</vt:lpstr>
      <vt:lpstr>Stage 3: Post-Trade - Reporting &amp; Reconciliation</vt:lpstr>
      <vt:lpstr>Role of a Business Analyst Across the Life Cycle</vt:lpstr>
      <vt:lpstr>Challenges in the Trade Life Cycle</vt:lpstr>
      <vt:lpstr>Best Practices for Business Analysts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2025-07-24T15:44:48Z</dcterms:created>
  <dcterms:modified xsi:type="dcterms:W3CDTF">2025-07-25T01:43:47Z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