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7/24/2025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Trade Surveillance Team: A Business Analyst's Perspective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6FE0-9EDF-D56C-0706-3AC6B657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to Trade Surveillance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532-7A48-8681-72CD-C93C8F8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7FE2DA-25B9-C6F2-4C53-72703E7609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411" y="1100394"/>
            <a:ext cx="97651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Trade Surveillance?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monitoring trading activities to detect and prevent market abuse, manipulation, and other illicit behaviors.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fair and orderly markets, protects investors, and maintains market integrity.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critical function within financial institutions (banks, brokers, asset managers).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Adherence to strict global and local financial regulations.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financial, reputational, and legal risks for the firm.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Integrity: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Fosters trust and confidence in financial markets.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Protection: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Safeguards investors from fraudulent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57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26190-4867-5F3D-C860-1382B48C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6E8E-C74B-20D2-5F0C-0A303CF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Role of the Trade Surveillance Team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D55D-08EE-E9C4-BB39-235BDBF5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DAF5F0-D6C5-E47B-6491-8115919CA2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763" y="1037686"/>
            <a:ext cx="101964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Objectives: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suspicious trading patterns (e.g., insider trading, market manipulation, spoofing, layering, front-running).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alerts generated by surveillance systems.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 suspicious activities to regulatory bodies (e.g., SEBI, FCA, SEC).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and enhance surveillance models and rules.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robust audit trails of surveillance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and post-trade analysis of trading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Reviewing, escalating, and resolving alerts.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dive into suspicious activities, gathering evidence.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Internal reporting to management and external reporting to regulators.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Configuring and fine-tuning surveillance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4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18DA-D987-E34B-ABC7-9D950D53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0925-9E03-E19A-36A5-8ACD7C86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Key Regulations &amp;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CC04-A008-55F8-7B8B-857DCDC4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AAC084-2917-545E-4658-F1282AFC5E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2423" y="2355516"/>
            <a:ext cx="9765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6A518A-92BC-3914-60DE-B1D8AB6C2CB7}"/>
              </a:ext>
            </a:extLst>
          </p:cNvPr>
          <p:cNvSpPr txBox="1"/>
          <p:nvPr/>
        </p:nvSpPr>
        <p:spPr>
          <a:xfrm>
            <a:off x="698908" y="1121073"/>
            <a:ext cx="104721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Regulatory Landscape: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Abuse Regulation (MAR) - EU/UK: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Prohibits insider dealing, unlawful disclosure of inside information, and market manipulation.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MiFID II (Markets in Financial Instruments Directive II) - EU/UK: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transparency and investor protection, includes specific requirements for trade surveillance.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Dodd-Frank Act - USA: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Post-2008 financial crisis reforms, including enhanced oversight of derivatives and systemic risk.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FINRA Rules - USA: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rules for broker-dealers regarding market conduct.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Regulations: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SEBI in India, ASIC in Australia, MAS in Singapore) – Each jurisdiction has its own specific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Drivers for Enhanced Surveillance: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regulatory scrutiny and hefty fines for non-compliance.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advancements enabling more sophisticated market abuse.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in electronic trading and high-frequency trading.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1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16338-5AB2-3EAB-E2C1-4A054DA5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BDB3-75B4-917B-44FB-120382D1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4. Tools &amp; Technologies in Trade Surveillance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2571-CB62-A84E-0E56-F18C306F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86901B-6FFC-235E-581C-6E180DCDF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6851" y="1087763"/>
            <a:ext cx="944977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 Platforms: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Specialized software solutions (e.g., Nasdaq SMARTS, NICE Actimize, FIS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designed to ingest vast amounts of trading data, apply rules, and generate alerts.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Rule engines, alert dashboards, case management,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Intelligence (BI) tools (e.g., Tableau, Power BI) for visualizing trends and patterns.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 platforms for deeper insights into trading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and execution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data (quotes, trades).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Communications data (emails, chat, voice recordings).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and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Technologies: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(AI) &amp; Machine Learning (ML):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anomaly detection, predictive analytics, and reducing false positives.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Technologies: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the massive volume, velocity, and variety of trading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48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86373-8DAF-54DC-8220-427ACB447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FB0C-7903-CABB-8451-A3A9230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Role of a Business Analyst in Trade Surveillance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FB1B7-A678-86C1-1405-103EC34F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426D64-A8A4-08C8-F3C6-C339B66BD9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03" y="876699"/>
            <a:ext cx="11070028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Requirement Gathering &amp;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Business Needs: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Eliciting requirements from compliance officers, traders, and risk managers.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Interpretation: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Translating complex regulatory texts into actionable business requirements for surveillance systems.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Analysis: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discrepancies between current capabilities and regulatory expectations.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Process Analysis &amp; Optimization: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State Assessment: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Documenting existing surveillance workflows and processes.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State Design: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Proposing optimized processes for alert generation, investigation, and reporting.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Improvements: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opportunities to automate tasks and reduce manual effort.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System Implementation &amp; Enhancement Support: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Selection: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Assisting in evaluating and selecting surveillance software vendors.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Configuration &amp; Customization: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Working with technical teams to configure surveillance rules, parameters, and dashboards.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seamless data flow between trading systems, market data feeds, and surveillance platforms.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4. Data Analysis &amp; Reporting: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Data Mapping:</a:t>
            </a:r>
            <a:r>
              <a:rPr lang="en-US" altLang="en-US" sz="1400" dirty="0">
                <a:latin typeface="Arial" panose="020B0604020202020204" pitchFamily="34" charset="0"/>
              </a:rPr>
              <a:t> Defining how trading data maps to surveillance system requirements.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Reporting Requirements:</a:t>
            </a:r>
            <a:r>
              <a:rPr lang="en-US" altLang="en-US" sz="1400" dirty="0">
                <a:latin typeface="Arial" panose="020B0604020202020204" pitchFamily="34" charset="0"/>
              </a:rPr>
              <a:t> Specifying the content and format of internal and external regulatory reports.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Performance Metrics:</a:t>
            </a:r>
            <a:r>
              <a:rPr lang="en-US" altLang="en-US" sz="1400" dirty="0">
                <a:latin typeface="Arial" panose="020B0604020202020204" pitchFamily="34" charset="0"/>
              </a:rPr>
              <a:t> Defining KPIs for surveillance effectiveness (e.g., alert volume, false positive rates).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5. Stakeholder Management &amp; Communication: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Liaison:</a:t>
            </a:r>
            <a:r>
              <a:rPr lang="en-US" altLang="en-US" sz="1400" dirty="0">
                <a:latin typeface="Arial" panose="020B0604020202020204" pitchFamily="34" charset="0"/>
              </a:rPr>
              <a:t> Acting as a bridge between business users (compliance, front office) and IT teams.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Training:</a:t>
            </a:r>
            <a:r>
              <a:rPr lang="en-US" altLang="en-US" sz="1400" dirty="0">
                <a:latin typeface="Arial" panose="020B0604020202020204" pitchFamily="34" charset="0"/>
              </a:rPr>
              <a:t> Developing and delivering training materials for end-users on new systems or processes.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Communication:</a:t>
            </a:r>
            <a:r>
              <a:rPr lang="en-US" altLang="en-US" sz="1400" dirty="0">
                <a:latin typeface="Arial" panose="020B0604020202020204" pitchFamily="34" charset="0"/>
              </a:rPr>
              <a:t> Clearly articulating project status, risks, and issues to all stakeholders.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6. Testing &amp; Validation: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Test Case Development:</a:t>
            </a:r>
            <a:r>
              <a:rPr lang="en-US" altLang="en-US" sz="1400" dirty="0">
                <a:latin typeface="Arial" panose="020B0604020202020204" pitchFamily="34" charset="0"/>
              </a:rPr>
              <a:t> Creating detailed test cases for surveillance rules and system functionalities.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User Acceptance Testing (UAT):</a:t>
            </a:r>
            <a:r>
              <a:rPr lang="en-US" altLang="en-US" sz="1400" dirty="0">
                <a:latin typeface="Arial" panose="020B0604020202020204" pitchFamily="34" charset="0"/>
              </a:rPr>
              <a:t> Facilitating and supporting UAT with business users to ensure the solution meets their needs.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>
                <a:latin typeface="Arial" panose="020B0604020202020204" pitchFamily="34" charset="0"/>
              </a:rPr>
              <a:t>Validation:</a:t>
            </a:r>
            <a:r>
              <a:rPr lang="en-US" altLang="en-US" sz="1400" dirty="0">
                <a:latin typeface="Arial" panose="020B0604020202020204" pitchFamily="34" charset="0"/>
              </a:rPr>
              <a:t> Ensuring the surveillance models and rules are effective in detecting intended market abuse scenarios.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D613-613B-9057-A6C9-B01FEB0D8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818C-DA69-ADD4-9918-959F1573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Challenges &amp; Opportunities for BAs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54F66-615D-F315-60D8-1130D79A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8068CA-EBFD-6AB7-DB72-B6E309784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117" y="1118349"/>
            <a:ext cx="967874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Volume &amp; Complexity: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vast and diverse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volume of irrelevant alerts requiring manual review.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Evolving Regulations: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Staying abreast of constant changes in global regulations.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Integration: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disparate systems across the firm.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Gap: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for BAs with both financial market knowledge and technical acumen.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 Adoption: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Driving the implementation of advanced analytics for better detection.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areas for process automation to enhance efficiency.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Solutions: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Exploring cloud-based surveillance platforms for scalability and cost-effectiveness.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Surveillance: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Moving from reactive alert management to proactive risk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2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BF33F-A2E0-C6EE-1C45-5965F751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4902-9A82-146C-632B-4B359A74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Future Trends in Trade Surveillance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9393-BB21-1B31-CF15-80799AC5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7590AAD-451C-F229-5A63-3CA4242A8C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347" y="1291832"/>
            <a:ext cx="91784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Use of AI/ML: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behavioral analytics, predictive modeling, and reducing false positives.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Greater emphasis on detecting anomalies as they happen.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Holistic Surveillance: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trade, communications, and external data for a more comprehensive 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Technology (RegTech):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Leveraging technology to meet regulatory requirements more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Cloud-Native Solutions: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Adoption of scalable and flexible cloud platforms.</a:t>
            </a:r>
          </a:p>
        </p:txBody>
      </p:sp>
    </p:spTree>
    <p:extLst>
      <p:ext uri="{BB962C8B-B14F-4D97-AF65-F5344CB8AC3E}">
        <p14:creationId xmlns:p14="http://schemas.microsoft.com/office/powerpoint/2010/main" val="51142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052B5-CF63-8C39-5752-2618582A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55E8-B042-76AA-2921-29ABC54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4408B-C239-86D2-51D9-667D26E0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EEAAEA-B4F2-CEDD-0FCF-F71CF83985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96" y="1344544"/>
            <a:ext cx="96006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Trade Surveillance team plays a vital role in maintaining market integrity and ensuring regulatory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Analysts are instrumental in bridging the gap between regulatory requirements, business needs, and technological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field is dynamic, driven by evolving regulations and technological advancements, offering exciting opportunities for BAs.</a:t>
            </a:r>
          </a:p>
        </p:txBody>
      </p:sp>
    </p:spTree>
    <p:extLst>
      <p:ext uri="{BB962C8B-B14F-4D97-AF65-F5344CB8AC3E}">
        <p14:creationId xmlns:p14="http://schemas.microsoft.com/office/powerpoint/2010/main" val="737191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56</TotalTime>
  <Words>1171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Trade Surveillance Team: A Business Analyst's Perspective</vt:lpstr>
      <vt:lpstr>1. Introduction to Trade Surveillance</vt:lpstr>
      <vt:lpstr>2. Role of the Trade Surveillance Team</vt:lpstr>
      <vt:lpstr>3. Key Regulations &amp; Drivers</vt:lpstr>
      <vt:lpstr> 4. Tools &amp; Technologies in Trade Surveillance </vt:lpstr>
      <vt:lpstr>5. Role of a Business Analyst in Trade Surveillance</vt:lpstr>
      <vt:lpstr>6. Challenges &amp; Opportunities for BAs</vt:lpstr>
      <vt:lpstr>7. Future Trends in Trade Surveillance</vt:lpstr>
      <vt:lpstr>8.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2025-07-24T15:03:41Z</dcterms:created>
  <dcterms:modified xsi:type="dcterms:W3CDTF">2025-07-24T16:00:03Z</dcterms:modified>
</cp:coreProperties>
</file>