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8" r:id="rId1"/>
  </p:sldMasterIdLst>
  <p:notesMasterIdLst>
    <p:notesMasterId r:id="rId34"/>
  </p:notesMasterIdLst>
  <p:handoutMasterIdLst>
    <p:handoutMasterId r:id="rId35"/>
  </p:handout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73" r:id="rId14"/>
    <p:sldId id="268" r:id="rId15"/>
    <p:sldId id="285" r:id="rId16"/>
    <p:sldId id="270" r:id="rId17"/>
    <p:sldId id="274" r:id="rId18"/>
    <p:sldId id="272" r:id="rId19"/>
    <p:sldId id="269" r:id="rId20"/>
    <p:sldId id="275" r:id="rId21"/>
    <p:sldId id="276" r:id="rId22"/>
    <p:sldId id="277" r:id="rId23"/>
    <p:sldId id="279" r:id="rId24"/>
    <p:sldId id="284" r:id="rId25"/>
    <p:sldId id="287" r:id="rId26"/>
    <p:sldId id="291" r:id="rId27"/>
    <p:sldId id="290" r:id="rId28"/>
    <p:sldId id="289" r:id="rId29"/>
    <p:sldId id="288" r:id="rId30"/>
    <p:sldId id="286" r:id="rId31"/>
    <p:sldId id="292" r:id="rId32"/>
    <p:sldId id="29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EE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EE6B9F-E5D8-A4D4-2E3B-AF3FC97D492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494EF67-8FAD-FEEF-C80A-57E91F9402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5DE1D6-9276-4A11-9A86-D6DAA54A18C9}" type="datetimeFigureOut">
              <a:rPr lang="en-IN" smtClean="0"/>
              <a:t>28-07-2024</a:t>
            </a:fld>
            <a:endParaRPr lang="en-IN"/>
          </a:p>
        </p:txBody>
      </p:sp>
      <p:sp>
        <p:nvSpPr>
          <p:cNvPr id="4" name="Footer Placeholder 3">
            <a:extLst>
              <a:ext uri="{FF2B5EF4-FFF2-40B4-BE49-F238E27FC236}">
                <a16:creationId xmlns:a16="http://schemas.microsoft.com/office/drawing/2014/main" id="{7F4B27BC-39F5-46CF-6638-BEB0F0E9670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MADE BY: HARSHAL J JAGDALE 1059424142</a:t>
            </a:r>
            <a:endParaRPr lang="en-IN"/>
          </a:p>
        </p:txBody>
      </p:sp>
      <p:sp>
        <p:nvSpPr>
          <p:cNvPr id="5" name="Slide Number Placeholder 4">
            <a:extLst>
              <a:ext uri="{FF2B5EF4-FFF2-40B4-BE49-F238E27FC236}">
                <a16:creationId xmlns:a16="http://schemas.microsoft.com/office/drawing/2014/main" id="{5BA7370B-3614-7E19-C8EB-7E585A8BAA7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BD97CD-BF43-42C3-AF75-014DBB2C18CD}" type="slidenum">
              <a:rPr lang="en-IN" smtClean="0"/>
              <a:t>‹#›</a:t>
            </a:fld>
            <a:endParaRPr lang="en-IN"/>
          </a:p>
        </p:txBody>
      </p:sp>
    </p:spTree>
    <p:extLst>
      <p:ext uri="{BB962C8B-B14F-4D97-AF65-F5344CB8AC3E}">
        <p14:creationId xmlns:p14="http://schemas.microsoft.com/office/powerpoint/2010/main" val="236262298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47A3D1-B7A3-455F-9CCD-D94AE6E13C89}" type="datetimeFigureOut">
              <a:rPr lang="en-IN" smtClean="0"/>
              <a:t>28-07-2024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MADE BY: HARSHAL J JAGDALE 1059424142</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D16AEB-1D21-4B83-B027-953876541350}" type="slidenum">
              <a:rPr lang="en-IN" smtClean="0"/>
              <a:t>‹#›</a:t>
            </a:fld>
            <a:endParaRPr lang="en-IN"/>
          </a:p>
        </p:txBody>
      </p:sp>
    </p:spTree>
    <p:extLst>
      <p:ext uri="{BB962C8B-B14F-4D97-AF65-F5344CB8AC3E}">
        <p14:creationId xmlns:p14="http://schemas.microsoft.com/office/powerpoint/2010/main" val="257921979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D16AEB-1D21-4B83-B027-953876541350}" type="slidenum">
              <a:rPr lang="en-IN" smtClean="0"/>
              <a:t>7</a:t>
            </a:fld>
            <a:endParaRPr lang="en-IN"/>
          </a:p>
        </p:txBody>
      </p:sp>
      <p:sp>
        <p:nvSpPr>
          <p:cNvPr id="6" name="Footer Placeholder 5">
            <a:extLst>
              <a:ext uri="{FF2B5EF4-FFF2-40B4-BE49-F238E27FC236}">
                <a16:creationId xmlns:a16="http://schemas.microsoft.com/office/drawing/2014/main" id="{B290CCE9-FFF6-8FDB-2211-CCA424971DDC}"/>
              </a:ext>
            </a:extLst>
          </p:cNvPr>
          <p:cNvSpPr>
            <a:spLocks noGrp="1"/>
          </p:cNvSpPr>
          <p:nvPr>
            <p:ph type="ftr" sz="quarter" idx="4"/>
          </p:nvPr>
        </p:nvSpPr>
        <p:spPr/>
        <p:txBody>
          <a:bodyPr/>
          <a:lstStyle/>
          <a:p>
            <a:r>
              <a:rPr lang="en-US"/>
              <a:t>MADE BY: HARSHAL J JAGDALE 1059424142</a:t>
            </a:r>
            <a:endParaRPr lang="en-IN"/>
          </a:p>
        </p:txBody>
      </p:sp>
    </p:spTree>
    <p:extLst>
      <p:ext uri="{BB962C8B-B14F-4D97-AF65-F5344CB8AC3E}">
        <p14:creationId xmlns:p14="http://schemas.microsoft.com/office/powerpoint/2010/main" val="3814960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D16AEB-1D21-4B83-B027-953876541350}" type="slidenum">
              <a:rPr lang="en-IN" smtClean="0"/>
              <a:t>24</a:t>
            </a:fld>
            <a:endParaRPr lang="en-IN"/>
          </a:p>
        </p:txBody>
      </p:sp>
      <p:sp>
        <p:nvSpPr>
          <p:cNvPr id="6" name="Footer Placeholder 5">
            <a:extLst>
              <a:ext uri="{FF2B5EF4-FFF2-40B4-BE49-F238E27FC236}">
                <a16:creationId xmlns:a16="http://schemas.microsoft.com/office/drawing/2014/main" id="{59C468F7-8509-C883-1047-337102168388}"/>
              </a:ext>
            </a:extLst>
          </p:cNvPr>
          <p:cNvSpPr>
            <a:spLocks noGrp="1"/>
          </p:cNvSpPr>
          <p:nvPr>
            <p:ph type="ftr" sz="quarter" idx="4"/>
          </p:nvPr>
        </p:nvSpPr>
        <p:spPr/>
        <p:txBody>
          <a:bodyPr/>
          <a:lstStyle/>
          <a:p>
            <a:r>
              <a:rPr lang="en-US"/>
              <a:t>MADE BY: HARSHAL J JAGDALE 1059424142</a:t>
            </a:r>
            <a:endParaRPr lang="en-IN"/>
          </a:p>
        </p:txBody>
      </p:sp>
    </p:spTree>
    <p:extLst>
      <p:ext uri="{BB962C8B-B14F-4D97-AF65-F5344CB8AC3E}">
        <p14:creationId xmlns:p14="http://schemas.microsoft.com/office/powerpoint/2010/main" val="2802918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609A01-253D-45A6-87C5-030D051A8C8A}" type="datetime1">
              <a:rPr lang="en-IN" smtClean="0"/>
              <a:t>28-07-2024</a:t>
            </a:fld>
            <a:endParaRPr lang="en-IN"/>
          </a:p>
        </p:txBody>
      </p:sp>
      <p:sp>
        <p:nvSpPr>
          <p:cNvPr id="5" name="Footer Placeholder 4"/>
          <p:cNvSpPr>
            <a:spLocks noGrp="1"/>
          </p:cNvSpPr>
          <p:nvPr>
            <p:ph type="ftr" sz="quarter" idx="11"/>
          </p:nvPr>
        </p:nvSpPr>
        <p:spPr/>
        <p:txBody>
          <a:bodyPr/>
          <a:lstStyle/>
          <a:p>
            <a:r>
              <a:rPr lang="en-US"/>
              <a:t>MADE BY: HARSHAL J JAGDALE 1059424142</a:t>
            </a:r>
            <a:endParaRPr lang="en-IN"/>
          </a:p>
        </p:txBody>
      </p:sp>
      <p:sp>
        <p:nvSpPr>
          <p:cNvPr id="6" name="Slide Number Placeholder 5"/>
          <p:cNvSpPr>
            <a:spLocks noGrp="1"/>
          </p:cNvSpPr>
          <p:nvPr>
            <p:ph type="sldNum" sz="quarter" idx="12"/>
          </p:nvPr>
        </p:nvSpPr>
        <p:spPr/>
        <p:txBody>
          <a:bodyPr rIns="45720"/>
          <a:lstStyle/>
          <a:p>
            <a:fld id="{E8F790C7-B230-4333-9C49-33E2C706E276}" type="slidenum">
              <a:rPr lang="en-IN" smtClean="0"/>
              <a:t>‹#›</a:t>
            </a:fld>
            <a:endParaRPr lang="en-IN"/>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671479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B82CB6-0162-464F-B332-88EDAFC38DC4}" type="datetime1">
              <a:rPr lang="en-IN" smtClean="0"/>
              <a:t>28-07-2024</a:t>
            </a:fld>
            <a:endParaRPr lang="en-IN"/>
          </a:p>
        </p:txBody>
      </p:sp>
      <p:sp>
        <p:nvSpPr>
          <p:cNvPr id="5" name="Footer Placeholder 4"/>
          <p:cNvSpPr>
            <a:spLocks noGrp="1"/>
          </p:cNvSpPr>
          <p:nvPr>
            <p:ph type="ftr" sz="quarter" idx="11"/>
          </p:nvPr>
        </p:nvSpPr>
        <p:spPr/>
        <p:txBody>
          <a:bodyPr/>
          <a:lstStyle/>
          <a:p>
            <a:r>
              <a:rPr lang="en-US"/>
              <a:t>MADE BY: HARSHAL J JAGDALE 1059424142</a:t>
            </a:r>
            <a:endParaRPr lang="en-IN"/>
          </a:p>
        </p:txBody>
      </p:sp>
      <p:sp>
        <p:nvSpPr>
          <p:cNvPr id="6" name="Slide Number Placeholder 5"/>
          <p:cNvSpPr>
            <a:spLocks noGrp="1"/>
          </p:cNvSpPr>
          <p:nvPr>
            <p:ph type="sldNum" sz="quarter" idx="12"/>
          </p:nvPr>
        </p:nvSpPr>
        <p:spPr/>
        <p:txBody>
          <a:bodyPr/>
          <a:lstStyle/>
          <a:p>
            <a:fld id="{E8F790C7-B230-4333-9C49-33E2C706E276}" type="slidenum">
              <a:rPr lang="en-IN" smtClean="0"/>
              <a:t>‹#›</a:t>
            </a:fld>
            <a:endParaRPr lang="en-IN"/>
          </a:p>
        </p:txBody>
      </p:sp>
    </p:spTree>
    <p:extLst>
      <p:ext uri="{BB962C8B-B14F-4D97-AF65-F5344CB8AC3E}">
        <p14:creationId xmlns:p14="http://schemas.microsoft.com/office/powerpoint/2010/main" val="3085780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519856-90EF-4CF6-81B2-EF905AC3A099}" type="datetime1">
              <a:rPr lang="en-IN" smtClean="0"/>
              <a:t>28-07-2024</a:t>
            </a:fld>
            <a:endParaRPr lang="en-IN"/>
          </a:p>
        </p:txBody>
      </p:sp>
      <p:sp>
        <p:nvSpPr>
          <p:cNvPr id="5" name="Footer Placeholder 4"/>
          <p:cNvSpPr>
            <a:spLocks noGrp="1"/>
          </p:cNvSpPr>
          <p:nvPr>
            <p:ph type="ftr" sz="quarter" idx="11"/>
          </p:nvPr>
        </p:nvSpPr>
        <p:spPr/>
        <p:txBody>
          <a:bodyPr/>
          <a:lstStyle/>
          <a:p>
            <a:r>
              <a:rPr lang="en-US"/>
              <a:t>MADE BY: HARSHAL J JAGDALE 1059424142</a:t>
            </a:r>
            <a:endParaRPr lang="en-IN"/>
          </a:p>
        </p:txBody>
      </p:sp>
      <p:sp>
        <p:nvSpPr>
          <p:cNvPr id="6" name="Slide Number Placeholder 5"/>
          <p:cNvSpPr>
            <a:spLocks noGrp="1"/>
          </p:cNvSpPr>
          <p:nvPr>
            <p:ph type="sldNum" sz="quarter" idx="12"/>
          </p:nvPr>
        </p:nvSpPr>
        <p:spPr/>
        <p:txBody>
          <a:bodyPr/>
          <a:lstStyle/>
          <a:p>
            <a:fld id="{E8F790C7-B230-4333-9C49-33E2C706E276}" type="slidenum">
              <a:rPr lang="en-IN" smtClean="0"/>
              <a:t>‹#›</a:t>
            </a:fld>
            <a:endParaRPr lang="en-IN"/>
          </a:p>
        </p:txBody>
      </p:sp>
    </p:spTree>
    <p:extLst>
      <p:ext uri="{BB962C8B-B14F-4D97-AF65-F5344CB8AC3E}">
        <p14:creationId xmlns:p14="http://schemas.microsoft.com/office/powerpoint/2010/main" val="4182372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676DF-67CD-41D0-A745-C0257A2307B5}" type="datetime1">
              <a:rPr lang="en-IN" smtClean="0"/>
              <a:t>28-07-2024</a:t>
            </a:fld>
            <a:endParaRPr lang="en-IN"/>
          </a:p>
        </p:txBody>
      </p:sp>
      <p:sp>
        <p:nvSpPr>
          <p:cNvPr id="5" name="Footer Placeholder 4"/>
          <p:cNvSpPr>
            <a:spLocks noGrp="1"/>
          </p:cNvSpPr>
          <p:nvPr>
            <p:ph type="ftr" sz="quarter" idx="11"/>
          </p:nvPr>
        </p:nvSpPr>
        <p:spPr/>
        <p:txBody>
          <a:bodyPr/>
          <a:lstStyle/>
          <a:p>
            <a:r>
              <a:rPr lang="en-US"/>
              <a:t>MADE BY: HARSHAL J JAGDALE 1059424142</a:t>
            </a:r>
            <a:endParaRPr lang="en-IN"/>
          </a:p>
        </p:txBody>
      </p:sp>
      <p:sp>
        <p:nvSpPr>
          <p:cNvPr id="6" name="Slide Number Placeholder 5"/>
          <p:cNvSpPr>
            <a:spLocks noGrp="1"/>
          </p:cNvSpPr>
          <p:nvPr>
            <p:ph type="sldNum" sz="quarter" idx="12"/>
          </p:nvPr>
        </p:nvSpPr>
        <p:spPr/>
        <p:txBody>
          <a:bodyPr/>
          <a:lstStyle/>
          <a:p>
            <a:fld id="{E8F790C7-B230-4333-9C49-33E2C706E276}" type="slidenum">
              <a:rPr lang="en-IN" smtClean="0"/>
              <a:t>‹#›</a:t>
            </a:fld>
            <a:endParaRPr lang="en-IN"/>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110358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76CD3C-9026-4ABD-A8C7-5B8BEB6A86F2}" type="datetime1">
              <a:rPr lang="en-IN" smtClean="0"/>
              <a:t>28-07-2024</a:t>
            </a:fld>
            <a:endParaRPr lang="en-IN"/>
          </a:p>
        </p:txBody>
      </p:sp>
      <p:sp>
        <p:nvSpPr>
          <p:cNvPr id="5" name="Footer Placeholder 4"/>
          <p:cNvSpPr>
            <a:spLocks noGrp="1"/>
          </p:cNvSpPr>
          <p:nvPr>
            <p:ph type="ftr" sz="quarter" idx="11"/>
          </p:nvPr>
        </p:nvSpPr>
        <p:spPr/>
        <p:txBody>
          <a:bodyPr/>
          <a:lstStyle/>
          <a:p>
            <a:r>
              <a:rPr lang="en-US"/>
              <a:t>MADE BY: HARSHAL J JAGDALE 1059424142</a:t>
            </a:r>
            <a:endParaRPr lang="en-IN"/>
          </a:p>
        </p:txBody>
      </p:sp>
      <p:sp>
        <p:nvSpPr>
          <p:cNvPr id="6" name="Slide Number Placeholder 5"/>
          <p:cNvSpPr>
            <a:spLocks noGrp="1"/>
          </p:cNvSpPr>
          <p:nvPr>
            <p:ph type="sldNum" sz="quarter" idx="12"/>
          </p:nvPr>
        </p:nvSpPr>
        <p:spPr/>
        <p:txBody>
          <a:bodyPr/>
          <a:lstStyle/>
          <a:p>
            <a:fld id="{E8F790C7-B230-4333-9C49-33E2C706E276}" type="slidenum">
              <a:rPr lang="en-IN" smtClean="0"/>
              <a:t>‹#›</a:t>
            </a:fld>
            <a:endParaRPr lang="en-IN"/>
          </a:p>
        </p:txBody>
      </p:sp>
    </p:spTree>
    <p:extLst>
      <p:ext uri="{BB962C8B-B14F-4D97-AF65-F5344CB8AC3E}">
        <p14:creationId xmlns:p14="http://schemas.microsoft.com/office/powerpoint/2010/main" val="1534896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8B16F2-D096-4980-B093-537E34BBE866}" type="datetime1">
              <a:rPr lang="en-IN" smtClean="0"/>
              <a:t>28-07-2024</a:t>
            </a:fld>
            <a:endParaRPr lang="en-IN"/>
          </a:p>
        </p:txBody>
      </p:sp>
      <p:sp>
        <p:nvSpPr>
          <p:cNvPr id="6" name="Footer Placeholder 5"/>
          <p:cNvSpPr>
            <a:spLocks noGrp="1"/>
          </p:cNvSpPr>
          <p:nvPr>
            <p:ph type="ftr" sz="quarter" idx="11"/>
          </p:nvPr>
        </p:nvSpPr>
        <p:spPr/>
        <p:txBody>
          <a:bodyPr/>
          <a:lstStyle/>
          <a:p>
            <a:r>
              <a:rPr lang="en-US"/>
              <a:t>MADE BY: HARSHAL J JAGDALE 1059424142</a:t>
            </a:r>
            <a:endParaRPr lang="en-IN"/>
          </a:p>
        </p:txBody>
      </p:sp>
      <p:sp>
        <p:nvSpPr>
          <p:cNvPr id="7" name="Slide Number Placeholder 6"/>
          <p:cNvSpPr>
            <a:spLocks noGrp="1"/>
          </p:cNvSpPr>
          <p:nvPr>
            <p:ph type="sldNum" sz="quarter" idx="12"/>
          </p:nvPr>
        </p:nvSpPr>
        <p:spPr/>
        <p:txBody>
          <a:bodyPr/>
          <a:lstStyle/>
          <a:p>
            <a:fld id="{E8F790C7-B230-4333-9C49-33E2C706E276}" type="slidenum">
              <a:rPr lang="en-IN" smtClean="0"/>
              <a:t>‹#›</a:t>
            </a:fld>
            <a:endParaRPr lang="en-IN"/>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082034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67F727-4F23-49AC-9811-68C86631E8D6}" type="datetime1">
              <a:rPr lang="en-IN" smtClean="0"/>
              <a:t>28-07-2024</a:t>
            </a:fld>
            <a:endParaRPr lang="en-IN"/>
          </a:p>
        </p:txBody>
      </p:sp>
      <p:sp>
        <p:nvSpPr>
          <p:cNvPr id="8" name="Footer Placeholder 7"/>
          <p:cNvSpPr>
            <a:spLocks noGrp="1"/>
          </p:cNvSpPr>
          <p:nvPr>
            <p:ph type="ftr" sz="quarter" idx="11"/>
          </p:nvPr>
        </p:nvSpPr>
        <p:spPr/>
        <p:txBody>
          <a:bodyPr/>
          <a:lstStyle/>
          <a:p>
            <a:r>
              <a:rPr lang="en-US"/>
              <a:t>MADE BY: HARSHAL J JAGDALE 1059424142</a:t>
            </a:r>
            <a:endParaRPr lang="en-IN"/>
          </a:p>
        </p:txBody>
      </p:sp>
      <p:sp>
        <p:nvSpPr>
          <p:cNvPr id="9" name="Slide Number Placeholder 8"/>
          <p:cNvSpPr>
            <a:spLocks noGrp="1"/>
          </p:cNvSpPr>
          <p:nvPr>
            <p:ph type="sldNum" sz="quarter" idx="12"/>
          </p:nvPr>
        </p:nvSpPr>
        <p:spPr/>
        <p:txBody>
          <a:bodyPr/>
          <a:lstStyle/>
          <a:p>
            <a:fld id="{E8F790C7-B230-4333-9C49-33E2C706E276}" type="slidenum">
              <a:rPr lang="en-IN" smtClean="0"/>
              <a:t>‹#›</a:t>
            </a:fld>
            <a:endParaRPr lang="en-IN"/>
          </a:p>
        </p:txBody>
      </p:sp>
    </p:spTree>
    <p:extLst>
      <p:ext uri="{BB962C8B-B14F-4D97-AF65-F5344CB8AC3E}">
        <p14:creationId xmlns:p14="http://schemas.microsoft.com/office/powerpoint/2010/main" val="3421803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7159B9-C0D0-4098-AB36-74174986ABB5}" type="datetime1">
              <a:rPr lang="en-IN" smtClean="0"/>
              <a:t>28-07-2024</a:t>
            </a:fld>
            <a:endParaRPr lang="en-IN"/>
          </a:p>
        </p:txBody>
      </p:sp>
      <p:sp>
        <p:nvSpPr>
          <p:cNvPr id="4" name="Footer Placeholder 3"/>
          <p:cNvSpPr>
            <a:spLocks noGrp="1"/>
          </p:cNvSpPr>
          <p:nvPr>
            <p:ph type="ftr" sz="quarter" idx="11"/>
          </p:nvPr>
        </p:nvSpPr>
        <p:spPr/>
        <p:txBody>
          <a:bodyPr/>
          <a:lstStyle/>
          <a:p>
            <a:r>
              <a:rPr lang="en-US"/>
              <a:t>MADE BY: HARSHAL J JAGDALE 1059424142</a:t>
            </a:r>
            <a:endParaRPr lang="en-IN"/>
          </a:p>
        </p:txBody>
      </p:sp>
      <p:sp>
        <p:nvSpPr>
          <p:cNvPr id="5" name="Slide Number Placeholder 4"/>
          <p:cNvSpPr>
            <a:spLocks noGrp="1"/>
          </p:cNvSpPr>
          <p:nvPr>
            <p:ph type="sldNum" sz="quarter" idx="12"/>
          </p:nvPr>
        </p:nvSpPr>
        <p:spPr/>
        <p:txBody>
          <a:bodyPr/>
          <a:lstStyle/>
          <a:p>
            <a:fld id="{E8F790C7-B230-4333-9C49-33E2C706E276}" type="slidenum">
              <a:rPr lang="en-IN" smtClean="0"/>
              <a:t>‹#›</a:t>
            </a:fld>
            <a:endParaRPr lang="en-IN"/>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883626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DCDE8C6-0E8E-4EDB-AE7C-3AE46395EC70}" type="datetime1">
              <a:rPr lang="en-IN" smtClean="0"/>
              <a:t>28-07-2024</a:t>
            </a:fld>
            <a:endParaRPr lang="en-IN"/>
          </a:p>
        </p:txBody>
      </p:sp>
      <p:sp>
        <p:nvSpPr>
          <p:cNvPr id="3" name="Footer Placeholder 2"/>
          <p:cNvSpPr>
            <a:spLocks noGrp="1"/>
          </p:cNvSpPr>
          <p:nvPr>
            <p:ph type="ftr" sz="quarter" idx="11"/>
          </p:nvPr>
        </p:nvSpPr>
        <p:spPr/>
        <p:txBody>
          <a:bodyPr/>
          <a:lstStyle/>
          <a:p>
            <a:r>
              <a:rPr lang="en-US"/>
              <a:t>MADE BY: HARSHAL J JAGDALE 1059424142</a:t>
            </a:r>
            <a:endParaRPr lang="en-IN"/>
          </a:p>
        </p:txBody>
      </p:sp>
      <p:sp>
        <p:nvSpPr>
          <p:cNvPr id="4" name="Slide Number Placeholder 3"/>
          <p:cNvSpPr>
            <a:spLocks noGrp="1"/>
          </p:cNvSpPr>
          <p:nvPr>
            <p:ph type="sldNum" sz="quarter" idx="12"/>
          </p:nvPr>
        </p:nvSpPr>
        <p:spPr/>
        <p:txBody>
          <a:bodyPr/>
          <a:lstStyle/>
          <a:p>
            <a:fld id="{E8F790C7-B230-4333-9C49-33E2C706E276}" type="slidenum">
              <a:rPr lang="en-IN" smtClean="0"/>
              <a:t>‹#›</a:t>
            </a:fld>
            <a:endParaRPr lang="en-IN"/>
          </a:p>
        </p:txBody>
      </p:sp>
    </p:spTree>
    <p:extLst>
      <p:ext uri="{BB962C8B-B14F-4D97-AF65-F5344CB8AC3E}">
        <p14:creationId xmlns:p14="http://schemas.microsoft.com/office/powerpoint/2010/main" val="1550380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B43718-2225-4394-B9C9-699CD84AF1E8}" type="datetime1">
              <a:rPr lang="en-IN" smtClean="0"/>
              <a:t>28-07-2024</a:t>
            </a:fld>
            <a:endParaRPr lang="en-IN"/>
          </a:p>
        </p:txBody>
      </p:sp>
      <p:sp>
        <p:nvSpPr>
          <p:cNvPr id="6" name="Footer Placeholder 5"/>
          <p:cNvSpPr>
            <a:spLocks noGrp="1"/>
          </p:cNvSpPr>
          <p:nvPr>
            <p:ph type="ftr" sz="quarter" idx="11"/>
          </p:nvPr>
        </p:nvSpPr>
        <p:spPr/>
        <p:txBody>
          <a:bodyPr/>
          <a:lstStyle/>
          <a:p>
            <a:r>
              <a:rPr lang="en-US"/>
              <a:t>MADE BY: HARSHAL J JAGDALE 1059424142</a:t>
            </a:r>
            <a:endParaRPr lang="en-IN"/>
          </a:p>
        </p:txBody>
      </p:sp>
      <p:sp>
        <p:nvSpPr>
          <p:cNvPr id="7" name="Slide Number Placeholder 6"/>
          <p:cNvSpPr>
            <a:spLocks noGrp="1"/>
          </p:cNvSpPr>
          <p:nvPr>
            <p:ph type="sldNum" sz="quarter" idx="12"/>
          </p:nvPr>
        </p:nvSpPr>
        <p:spPr/>
        <p:txBody>
          <a:bodyPr/>
          <a:lstStyle/>
          <a:p>
            <a:fld id="{E8F790C7-B230-4333-9C49-33E2C706E276}" type="slidenum">
              <a:rPr lang="en-IN" smtClean="0"/>
              <a:t>‹#›</a:t>
            </a:fld>
            <a:endParaRPr lang="en-IN"/>
          </a:p>
        </p:txBody>
      </p:sp>
    </p:spTree>
    <p:extLst>
      <p:ext uri="{BB962C8B-B14F-4D97-AF65-F5344CB8AC3E}">
        <p14:creationId xmlns:p14="http://schemas.microsoft.com/office/powerpoint/2010/main" val="2010066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63EA20-44AB-476C-9A52-2882D038C8FB}" type="datetime1">
              <a:rPr lang="en-IN" smtClean="0"/>
              <a:t>28-07-2024</a:t>
            </a:fld>
            <a:endParaRPr lang="en-IN"/>
          </a:p>
        </p:txBody>
      </p:sp>
      <p:sp>
        <p:nvSpPr>
          <p:cNvPr id="6" name="Footer Placeholder 5"/>
          <p:cNvSpPr>
            <a:spLocks noGrp="1"/>
          </p:cNvSpPr>
          <p:nvPr>
            <p:ph type="ftr" sz="quarter" idx="11"/>
          </p:nvPr>
        </p:nvSpPr>
        <p:spPr/>
        <p:txBody>
          <a:bodyPr/>
          <a:lstStyle/>
          <a:p>
            <a:r>
              <a:rPr lang="en-US"/>
              <a:t>MADE BY: HARSHAL J JAGDALE 1059424142</a:t>
            </a:r>
            <a:endParaRPr lang="en-IN"/>
          </a:p>
        </p:txBody>
      </p:sp>
      <p:sp>
        <p:nvSpPr>
          <p:cNvPr id="7" name="Slide Number Placeholder 6"/>
          <p:cNvSpPr>
            <a:spLocks noGrp="1"/>
          </p:cNvSpPr>
          <p:nvPr>
            <p:ph type="sldNum" sz="quarter" idx="12"/>
          </p:nvPr>
        </p:nvSpPr>
        <p:spPr/>
        <p:txBody>
          <a:bodyPr/>
          <a:lstStyle/>
          <a:p>
            <a:fld id="{E8F790C7-B230-4333-9C49-33E2C706E276}" type="slidenum">
              <a:rPr lang="en-IN" smtClean="0"/>
              <a:t>‹#›</a:t>
            </a:fld>
            <a:endParaRPr lang="en-IN"/>
          </a:p>
        </p:txBody>
      </p:sp>
    </p:spTree>
    <p:extLst>
      <p:ext uri="{BB962C8B-B14F-4D97-AF65-F5344CB8AC3E}">
        <p14:creationId xmlns:p14="http://schemas.microsoft.com/office/powerpoint/2010/main" val="1716921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5A6B662E-6F64-423C-B48D-FEDD120E2B08}" type="datetime1">
              <a:rPr lang="en-IN" smtClean="0"/>
              <a:t>28-07-2024</a:t>
            </a:fld>
            <a:endParaRPr lang="en-IN"/>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MADE BY: HARSHAL J JAGDALE 1059424142</a:t>
            </a:r>
            <a:endParaRPr lang="en-IN"/>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E8F790C7-B230-4333-9C49-33E2C706E276}" type="slidenum">
              <a:rPr lang="en-IN" smtClean="0"/>
              <a:t>‹#›</a:t>
            </a:fld>
            <a:endParaRPr lang="en-IN"/>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5594610"/>
      </p:ext>
    </p:extLst>
  </p:cSld>
  <p:clrMap bg1="dk1" tx1="lt1" bg2="dk2" tx2="lt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hf sldNum="0" hd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www.netacad.com/portal/learning" TargetMode="External"/><Relationship Id="rId2" Type="http://schemas.openxmlformats.org/officeDocument/2006/relationships/hyperlink" Target="https://www.google.com/" TargetMode="External"/><Relationship Id="rId1" Type="http://schemas.openxmlformats.org/officeDocument/2006/relationships/slideLayout" Target="../slideLayouts/slideLayout7.xml"/><Relationship Id="rId5" Type="http://schemas.openxmlformats.org/officeDocument/2006/relationships/hyperlink" Target="https://www.netacad.com/courses/packet-tracer" TargetMode="External"/><Relationship Id="rId4" Type="http://schemas.openxmlformats.org/officeDocument/2006/relationships/hyperlink" Target="https://www.youtube.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hyperlink" Target="https://drive.google.com/file/d/1neTgzeUl66XEslmNYVtkgC-y6W0o0S6H/view?usp=drive_link"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768C68-529D-4525-5576-7B3052313DCD}"/>
              </a:ext>
            </a:extLst>
          </p:cNvPr>
          <p:cNvSpPr txBox="1"/>
          <p:nvPr/>
        </p:nvSpPr>
        <p:spPr>
          <a:xfrm>
            <a:off x="1047750" y="448419"/>
            <a:ext cx="10096500" cy="5520101"/>
          </a:xfrm>
          <a:prstGeom prst="rect">
            <a:avLst/>
          </a:prstGeom>
          <a:noFill/>
        </p:spPr>
        <p:txBody>
          <a:bodyPr wrap="square">
            <a:spAutoFit/>
          </a:bodyPr>
          <a:lstStyle/>
          <a:p>
            <a:pPr algn="just">
              <a:lnSpc>
                <a:spcPct val="250000"/>
              </a:lnSpc>
            </a:pPr>
            <a:endParaRPr lang="en-IN" dirty="0">
              <a:solidFill>
                <a:schemeClr val="bg1"/>
              </a:solidFill>
              <a:effectLst/>
            </a:endParaRPr>
          </a:p>
          <a:p>
            <a:pPr algn="just">
              <a:lnSpc>
                <a:spcPct val="250000"/>
              </a:lnSpc>
            </a:pPr>
            <a:r>
              <a:rPr lang="en-IN" b="1" i="0" dirty="0">
                <a:solidFill>
                  <a:schemeClr val="bg1"/>
                </a:solidFill>
                <a:effectLst/>
              </a:rPr>
              <a:t>Name of Main applicant 					: 		Harshal Jagannath Jagdale</a:t>
            </a:r>
            <a:endParaRPr lang="en-IN" dirty="0">
              <a:solidFill>
                <a:schemeClr val="bg1"/>
              </a:solidFill>
              <a:effectLst/>
            </a:endParaRPr>
          </a:p>
          <a:p>
            <a:pPr algn="just">
              <a:lnSpc>
                <a:spcPct val="250000"/>
              </a:lnSpc>
            </a:pPr>
            <a:r>
              <a:rPr lang="en-IN" b="1" i="0" dirty="0">
                <a:solidFill>
                  <a:schemeClr val="bg1"/>
                </a:solidFill>
                <a:effectLst/>
              </a:rPr>
              <a:t>PRN 									: 		202301070191</a:t>
            </a:r>
            <a:endParaRPr lang="en-IN" dirty="0">
              <a:solidFill>
                <a:schemeClr val="bg1"/>
              </a:solidFill>
              <a:effectLst/>
            </a:endParaRPr>
          </a:p>
          <a:p>
            <a:pPr>
              <a:lnSpc>
                <a:spcPct val="250000"/>
              </a:lnSpc>
            </a:pPr>
            <a:r>
              <a:rPr lang="en-IN" b="1" i="0" dirty="0">
                <a:solidFill>
                  <a:schemeClr val="bg1"/>
                </a:solidFill>
                <a:effectLst/>
              </a:rPr>
              <a:t>AICTE CISCO internship registration no. 	: 		STU664634077e57d1715876871</a:t>
            </a:r>
            <a:endParaRPr lang="en-IN" dirty="0">
              <a:solidFill>
                <a:schemeClr val="bg1"/>
              </a:solidFill>
              <a:effectLst/>
            </a:endParaRPr>
          </a:p>
          <a:p>
            <a:pPr algn="just">
              <a:lnSpc>
                <a:spcPct val="250000"/>
              </a:lnSpc>
            </a:pPr>
            <a:r>
              <a:rPr lang="en-IN" b="1" i="0" dirty="0">
                <a:solidFill>
                  <a:schemeClr val="bg1"/>
                </a:solidFill>
                <a:effectLst/>
              </a:rPr>
              <a:t>Networking Academy ID					: 		1059424142</a:t>
            </a:r>
            <a:endParaRPr lang="en-IN" dirty="0">
              <a:solidFill>
                <a:schemeClr val="bg1"/>
              </a:solidFill>
              <a:effectLst/>
            </a:endParaRPr>
          </a:p>
          <a:p>
            <a:pPr algn="just">
              <a:lnSpc>
                <a:spcPct val="250000"/>
              </a:lnSpc>
            </a:pPr>
            <a:r>
              <a:rPr lang="en-IN" b="1" i="0" dirty="0">
                <a:solidFill>
                  <a:schemeClr val="bg1"/>
                </a:solidFill>
                <a:effectLst/>
              </a:rPr>
              <a:t>Mob No 									: 		+91 90758 25191</a:t>
            </a:r>
            <a:endParaRPr lang="en-IN" dirty="0">
              <a:solidFill>
                <a:schemeClr val="bg1"/>
              </a:solidFill>
              <a:effectLst/>
            </a:endParaRPr>
          </a:p>
          <a:p>
            <a:pPr algn="just">
              <a:lnSpc>
                <a:spcPct val="250000"/>
              </a:lnSpc>
            </a:pPr>
            <a:r>
              <a:rPr lang="en-IN" b="1" i="0" dirty="0">
                <a:solidFill>
                  <a:schemeClr val="bg1"/>
                </a:solidFill>
                <a:effectLst/>
              </a:rPr>
              <a:t>College Email ID 						:		</a:t>
            </a:r>
            <a:r>
              <a:rPr lang="en-IN" b="1" dirty="0">
                <a:solidFill>
                  <a:schemeClr val="bg1"/>
                </a:solidFill>
              </a:rPr>
              <a:t>202301070191@mitaoe.ac.in</a:t>
            </a:r>
            <a:endParaRPr lang="en-IN" dirty="0">
              <a:solidFill>
                <a:schemeClr val="bg1"/>
              </a:solidFill>
              <a:effectLst/>
            </a:endParaRPr>
          </a:p>
          <a:p>
            <a:pPr algn="just">
              <a:lnSpc>
                <a:spcPct val="250000"/>
              </a:lnSpc>
            </a:pPr>
            <a:r>
              <a:rPr lang="en-IN" b="1" dirty="0">
                <a:solidFill>
                  <a:schemeClr val="bg1"/>
                </a:solidFill>
              </a:rPr>
              <a:t>P</a:t>
            </a:r>
            <a:r>
              <a:rPr lang="en-IN" b="1" i="0" dirty="0">
                <a:solidFill>
                  <a:schemeClr val="bg1"/>
                </a:solidFill>
                <a:effectLst/>
              </a:rPr>
              <a:t>rofessional Email ID 					:	 	</a:t>
            </a:r>
            <a:r>
              <a:rPr lang="en-IN" b="1" dirty="0">
                <a:solidFill>
                  <a:schemeClr val="bg1"/>
                </a:solidFill>
              </a:rPr>
              <a:t>harshaljagdale1747@gmail.com</a:t>
            </a:r>
            <a:endParaRPr lang="en-IN" dirty="0">
              <a:solidFill>
                <a:schemeClr val="bg1"/>
              </a:solidFill>
              <a:effectLst/>
            </a:endParaRPr>
          </a:p>
        </p:txBody>
      </p:sp>
      <p:sp>
        <p:nvSpPr>
          <p:cNvPr id="5" name="TextBox 4">
            <a:extLst>
              <a:ext uri="{FF2B5EF4-FFF2-40B4-BE49-F238E27FC236}">
                <a16:creationId xmlns:a16="http://schemas.microsoft.com/office/drawing/2014/main" id="{6E66272A-4AA0-B4B8-8CAD-3B96EF200D6E}"/>
              </a:ext>
            </a:extLst>
          </p:cNvPr>
          <p:cNvSpPr txBox="1"/>
          <p:nvPr/>
        </p:nvSpPr>
        <p:spPr>
          <a:xfrm>
            <a:off x="3048000" y="634484"/>
            <a:ext cx="6096000" cy="523220"/>
          </a:xfrm>
          <a:prstGeom prst="rect">
            <a:avLst/>
          </a:prstGeom>
          <a:noFill/>
        </p:spPr>
        <p:txBody>
          <a:bodyPr wrap="square">
            <a:spAutoFit/>
          </a:bodyPr>
          <a:lstStyle/>
          <a:p>
            <a:pPr algn="ctr"/>
            <a:r>
              <a:rPr lang="en-IN" sz="2800" b="1" dirty="0"/>
              <a:t>Cisco VIP 2024</a:t>
            </a:r>
          </a:p>
        </p:txBody>
      </p:sp>
    </p:spTree>
    <p:extLst>
      <p:ext uri="{BB962C8B-B14F-4D97-AF65-F5344CB8AC3E}">
        <p14:creationId xmlns:p14="http://schemas.microsoft.com/office/powerpoint/2010/main" val="3570367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811E3C-BE84-4B9F-7422-5081DEE258C5}"/>
              </a:ext>
            </a:extLst>
          </p:cNvPr>
          <p:cNvSpPr txBox="1"/>
          <p:nvPr/>
        </p:nvSpPr>
        <p:spPr>
          <a:xfrm>
            <a:off x="1057275" y="859988"/>
            <a:ext cx="10048875" cy="4661276"/>
          </a:xfrm>
          <a:prstGeom prst="rect">
            <a:avLst/>
          </a:prstGeom>
          <a:noFill/>
        </p:spPr>
        <p:txBody>
          <a:bodyPr wrap="square">
            <a:spAutoFit/>
          </a:bodyPr>
          <a:lstStyle/>
          <a:p>
            <a:pPr algn="just">
              <a:lnSpc>
                <a:spcPct val="150000"/>
              </a:lnSpc>
            </a:pPr>
            <a:r>
              <a:rPr lang="en-US" sz="2000" dirty="0"/>
              <a:t> </a:t>
            </a:r>
          </a:p>
          <a:p>
            <a:pPr algn="just">
              <a:lnSpc>
                <a:spcPct val="150000"/>
              </a:lnSpc>
            </a:pPr>
            <a:r>
              <a:rPr lang="en-US" sz="2000" dirty="0"/>
              <a:t>	The implementation of these proposed solutions and countermeasures is crucial for safeguarding our university's network against potential cyber threats. As digital threats continue to evolve in complexity and severity, the proactive enhancement of our network's security infrastructure and policies is not merely beneficial but essential. These measures will not only protect sensitive academic data but also safeguard the personal information of our students and staff, thereby maintaining the trust and integrity of our institution. Adopting these recommendations will fortify our defenses and ensure that our network remains resilient against cyber threats, supporting our ongoing commitment to providing a secure and reliable digital environment for all educational activities.</a:t>
            </a:r>
            <a:endParaRPr lang="en-IN" sz="2000" dirty="0"/>
          </a:p>
        </p:txBody>
      </p:sp>
      <p:sp>
        <p:nvSpPr>
          <p:cNvPr id="5" name="TextBox 4">
            <a:extLst>
              <a:ext uri="{FF2B5EF4-FFF2-40B4-BE49-F238E27FC236}">
                <a16:creationId xmlns:a16="http://schemas.microsoft.com/office/drawing/2014/main" id="{4BD438E1-1C11-CD6A-8FD0-A9299EC7BC46}"/>
              </a:ext>
            </a:extLst>
          </p:cNvPr>
          <p:cNvSpPr txBox="1"/>
          <p:nvPr/>
        </p:nvSpPr>
        <p:spPr>
          <a:xfrm>
            <a:off x="1057275" y="710684"/>
            <a:ext cx="6096000" cy="461665"/>
          </a:xfrm>
          <a:prstGeom prst="rect">
            <a:avLst/>
          </a:prstGeom>
          <a:noFill/>
        </p:spPr>
        <p:txBody>
          <a:bodyPr wrap="square">
            <a:spAutoFit/>
          </a:bodyPr>
          <a:lstStyle/>
          <a:p>
            <a:pPr defTabSz="895350"/>
            <a:r>
              <a:rPr lang="en-US" sz="2400" b="1" dirty="0"/>
              <a:t>Conclusion :-</a:t>
            </a:r>
          </a:p>
        </p:txBody>
      </p:sp>
      <p:sp>
        <p:nvSpPr>
          <p:cNvPr id="2" name="Footer Placeholder 1">
            <a:extLst>
              <a:ext uri="{FF2B5EF4-FFF2-40B4-BE49-F238E27FC236}">
                <a16:creationId xmlns:a16="http://schemas.microsoft.com/office/drawing/2014/main" id="{F285C30C-2D58-D5F9-CC29-90EDECAE3018}"/>
              </a:ext>
            </a:extLst>
          </p:cNvPr>
          <p:cNvSpPr>
            <a:spLocks noGrp="1"/>
          </p:cNvSpPr>
          <p:nvPr>
            <p:ph type="ftr" sz="quarter" idx="11"/>
          </p:nvPr>
        </p:nvSpPr>
        <p:spPr/>
        <p:txBody>
          <a:bodyPr/>
          <a:lstStyle/>
          <a:p>
            <a:r>
              <a:rPr lang="en-US"/>
              <a:t>MADE BY: HARSHAL J JAGDALE 1059424142</a:t>
            </a:r>
            <a:endParaRPr lang="en-IN"/>
          </a:p>
        </p:txBody>
      </p:sp>
    </p:spTree>
    <p:extLst>
      <p:ext uri="{BB962C8B-B14F-4D97-AF65-F5344CB8AC3E}">
        <p14:creationId xmlns:p14="http://schemas.microsoft.com/office/powerpoint/2010/main" val="2647247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7DE041-AA8C-7886-9708-04BA792379CA}"/>
              </a:ext>
            </a:extLst>
          </p:cNvPr>
          <p:cNvSpPr txBox="1"/>
          <p:nvPr/>
        </p:nvSpPr>
        <p:spPr>
          <a:xfrm>
            <a:off x="1133856" y="1044196"/>
            <a:ext cx="10009251" cy="2031325"/>
          </a:xfrm>
          <a:prstGeom prst="rect">
            <a:avLst/>
          </a:prstGeom>
          <a:noFill/>
        </p:spPr>
        <p:txBody>
          <a:bodyPr wrap="square">
            <a:spAutoFit/>
          </a:bodyPr>
          <a:lstStyle/>
          <a:p>
            <a:pPr algn="just"/>
            <a:r>
              <a:rPr lang="en-US" dirty="0"/>
              <a:t>	Your college has hired you to design and architect a hybrid working environment for its faculty and students. Faculty members will be provided with laptops by the college to connect to the college network and access faculty specific services &amp; resources. These should be accessible from home as well as on campus. Students are allowed to connect using their personal devices to access student specific services &amp; resources from home as well as on campus. Campus network services should not be exposed to public internet and accessible only via restricted networks.</a:t>
            </a:r>
            <a:endParaRPr lang="en-IN" dirty="0"/>
          </a:p>
        </p:txBody>
      </p:sp>
      <p:sp>
        <p:nvSpPr>
          <p:cNvPr id="5" name="TextBox 4">
            <a:extLst>
              <a:ext uri="{FF2B5EF4-FFF2-40B4-BE49-F238E27FC236}">
                <a16:creationId xmlns:a16="http://schemas.microsoft.com/office/drawing/2014/main" id="{36084861-9B5A-A08A-DE03-786B72D10B39}"/>
              </a:ext>
            </a:extLst>
          </p:cNvPr>
          <p:cNvSpPr txBox="1"/>
          <p:nvPr/>
        </p:nvSpPr>
        <p:spPr>
          <a:xfrm>
            <a:off x="1037082" y="519041"/>
            <a:ext cx="6096000" cy="400110"/>
          </a:xfrm>
          <a:prstGeom prst="rect">
            <a:avLst/>
          </a:prstGeom>
          <a:noFill/>
        </p:spPr>
        <p:txBody>
          <a:bodyPr wrap="square">
            <a:spAutoFit/>
          </a:bodyPr>
          <a:lstStyle/>
          <a:p>
            <a:pPr algn="just"/>
            <a:r>
              <a:rPr lang="en-US" sz="2000" b="1" dirty="0"/>
              <a:t>PART 2 :- </a:t>
            </a:r>
            <a:endParaRPr lang="en-IN" sz="2000" b="1" dirty="0"/>
          </a:p>
        </p:txBody>
      </p:sp>
      <p:sp>
        <p:nvSpPr>
          <p:cNvPr id="7" name="TextBox 6">
            <a:extLst>
              <a:ext uri="{FF2B5EF4-FFF2-40B4-BE49-F238E27FC236}">
                <a16:creationId xmlns:a16="http://schemas.microsoft.com/office/drawing/2014/main" id="{57BFAA2B-D548-9C8E-C351-FB95BD0D642A}"/>
              </a:ext>
            </a:extLst>
          </p:cNvPr>
          <p:cNvSpPr txBox="1"/>
          <p:nvPr/>
        </p:nvSpPr>
        <p:spPr>
          <a:xfrm>
            <a:off x="1133856" y="3916000"/>
            <a:ext cx="10009251" cy="2534027"/>
          </a:xfrm>
          <a:prstGeom prst="rect">
            <a:avLst/>
          </a:prstGeom>
          <a:noFill/>
        </p:spPr>
        <p:txBody>
          <a:bodyPr wrap="square">
            <a:spAutoFit/>
          </a:bodyPr>
          <a:lstStyle/>
          <a:p>
            <a:pPr marL="342900" indent="-342900" algn="just">
              <a:lnSpc>
                <a:spcPct val="150000"/>
              </a:lnSpc>
              <a:buAutoNum type="arabicPeriod"/>
            </a:pPr>
            <a:r>
              <a:rPr lang="en-US" dirty="0"/>
              <a:t>Explore options for how to achieve this and what kind of network security product can provide this capability </a:t>
            </a:r>
          </a:p>
          <a:p>
            <a:pPr marL="342900" indent="-342900" algn="just">
              <a:lnSpc>
                <a:spcPct val="150000"/>
              </a:lnSpc>
              <a:buAutoNum type="arabicPeriod"/>
            </a:pPr>
            <a:r>
              <a:rPr lang="en-US" dirty="0"/>
              <a:t>Update the campus network topology with the new components </a:t>
            </a:r>
          </a:p>
          <a:p>
            <a:pPr marL="342900" indent="-342900" algn="just">
              <a:lnSpc>
                <a:spcPct val="150000"/>
              </a:lnSpc>
              <a:buAutoNum type="arabicPeriod"/>
            </a:pPr>
            <a:r>
              <a:rPr lang="en-US" dirty="0"/>
              <a:t>Explain the reasoning behind your choices detailing the risks &amp; advantages of your proposed solution</a:t>
            </a:r>
          </a:p>
          <a:p>
            <a:pPr marL="342900" indent="-342900" algn="just">
              <a:lnSpc>
                <a:spcPct val="150000"/>
              </a:lnSpc>
              <a:buAutoNum type="arabicPeriod"/>
            </a:pPr>
            <a:r>
              <a:rPr lang="en-US" dirty="0"/>
              <a:t>Write the policies you would apply (can use simple English language commands) </a:t>
            </a:r>
            <a:endParaRPr lang="en-IN" dirty="0"/>
          </a:p>
        </p:txBody>
      </p:sp>
      <p:sp>
        <p:nvSpPr>
          <p:cNvPr id="9" name="TextBox 8">
            <a:extLst>
              <a:ext uri="{FF2B5EF4-FFF2-40B4-BE49-F238E27FC236}">
                <a16:creationId xmlns:a16="http://schemas.microsoft.com/office/drawing/2014/main" id="{3B19E1CB-B584-2DB3-EFDB-57FD6309AA03}"/>
              </a:ext>
            </a:extLst>
          </p:cNvPr>
          <p:cNvSpPr txBox="1"/>
          <p:nvPr/>
        </p:nvSpPr>
        <p:spPr>
          <a:xfrm>
            <a:off x="1095457" y="3257033"/>
            <a:ext cx="6037625" cy="400110"/>
          </a:xfrm>
          <a:prstGeom prst="rect">
            <a:avLst/>
          </a:prstGeom>
          <a:noFill/>
        </p:spPr>
        <p:txBody>
          <a:bodyPr wrap="square">
            <a:spAutoFit/>
          </a:bodyPr>
          <a:lstStyle/>
          <a:p>
            <a:pPr algn="just"/>
            <a:r>
              <a:rPr lang="en-US" sz="2000" b="1" dirty="0"/>
              <a:t>Tasks &amp; Deliverables :- </a:t>
            </a:r>
            <a:endParaRPr lang="en-IN" sz="2000" b="1" dirty="0"/>
          </a:p>
        </p:txBody>
      </p:sp>
      <p:sp>
        <p:nvSpPr>
          <p:cNvPr id="2" name="Footer Placeholder 1">
            <a:extLst>
              <a:ext uri="{FF2B5EF4-FFF2-40B4-BE49-F238E27FC236}">
                <a16:creationId xmlns:a16="http://schemas.microsoft.com/office/drawing/2014/main" id="{CBAA5434-8FB8-2893-7F46-77D6121BD2D6}"/>
              </a:ext>
            </a:extLst>
          </p:cNvPr>
          <p:cNvSpPr>
            <a:spLocks noGrp="1"/>
          </p:cNvSpPr>
          <p:nvPr>
            <p:ph type="ftr" sz="quarter" idx="11"/>
          </p:nvPr>
        </p:nvSpPr>
        <p:spPr/>
        <p:txBody>
          <a:bodyPr/>
          <a:lstStyle/>
          <a:p>
            <a:r>
              <a:rPr lang="en-US"/>
              <a:t>MADE BY: HARSHAL J JAGDALE 1059424142</a:t>
            </a:r>
            <a:endParaRPr lang="en-IN"/>
          </a:p>
        </p:txBody>
      </p:sp>
    </p:spTree>
    <p:extLst>
      <p:ext uri="{BB962C8B-B14F-4D97-AF65-F5344CB8AC3E}">
        <p14:creationId xmlns:p14="http://schemas.microsoft.com/office/powerpoint/2010/main" val="591944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937B9D-05EE-E725-3547-393400A4873F}"/>
              </a:ext>
            </a:extLst>
          </p:cNvPr>
          <p:cNvSpPr txBox="1"/>
          <p:nvPr/>
        </p:nvSpPr>
        <p:spPr>
          <a:xfrm>
            <a:off x="1085850" y="491609"/>
            <a:ext cx="6096000" cy="400110"/>
          </a:xfrm>
          <a:prstGeom prst="rect">
            <a:avLst/>
          </a:prstGeom>
          <a:noFill/>
        </p:spPr>
        <p:txBody>
          <a:bodyPr wrap="square">
            <a:spAutoFit/>
          </a:bodyPr>
          <a:lstStyle/>
          <a:p>
            <a:pPr algn="just"/>
            <a:r>
              <a:rPr lang="en-US" sz="2000" b="1" dirty="0"/>
              <a:t>Solution :- </a:t>
            </a:r>
            <a:endParaRPr lang="en-IN" sz="2000" b="1" dirty="0"/>
          </a:p>
        </p:txBody>
      </p:sp>
      <p:sp>
        <p:nvSpPr>
          <p:cNvPr id="7" name="TextBox 6">
            <a:extLst>
              <a:ext uri="{FF2B5EF4-FFF2-40B4-BE49-F238E27FC236}">
                <a16:creationId xmlns:a16="http://schemas.microsoft.com/office/drawing/2014/main" id="{CAB058BD-8011-28AA-8B74-55BA7F1C4678}"/>
              </a:ext>
            </a:extLst>
          </p:cNvPr>
          <p:cNvSpPr txBox="1"/>
          <p:nvPr/>
        </p:nvSpPr>
        <p:spPr>
          <a:xfrm>
            <a:off x="1085850" y="1100612"/>
            <a:ext cx="6096000" cy="369332"/>
          </a:xfrm>
          <a:prstGeom prst="rect">
            <a:avLst/>
          </a:prstGeom>
          <a:noFill/>
        </p:spPr>
        <p:txBody>
          <a:bodyPr wrap="square">
            <a:spAutoFit/>
          </a:bodyPr>
          <a:lstStyle/>
          <a:p>
            <a:pPr algn="just"/>
            <a:r>
              <a:rPr lang="en-US" b="1" dirty="0"/>
              <a:t>1. Explore Options for Network Security Products:</a:t>
            </a:r>
            <a:endParaRPr lang="en-IN" b="1" dirty="0"/>
          </a:p>
        </p:txBody>
      </p:sp>
      <p:sp>
        <p:nvSpPr>
          <p:cNvPr id="9" name="TextBox 8">
            <a:extLst>
              <a:ext uri="{FF2B5EF4-FFF2-40B4-BE49-F238E27FC236}">
                <a16:creationId xmlns:a16="http://schemas.microsoft.com/office/drawing/2014/main" id="{8384FAEB-8BB5-B076-E5F7-DEB043D7D504}"/>
              </a:ext>
            </a:extLst>
          </p:cNvPr>
          <p:cNvSpPr txBox="1"/>
          <p:nvPr/>
        </p:nvSpPr>
        <p:spPr>
          <a:xfrm>
            <a:off x="1085850" y="1678838"/>
            <a:ext cx="6096000" cy="369332"/>
          </a:xfrm>
          <a:prstGeom prst="rect">
            <a:avLst/>
          </a:prstGeom>
          <a:noFill/>
        </p:spPr>
        <p:txBody>
          <a:bodyPr wrap="square">
            <a:spAutoFit/>
          </a:bodyPr>
          <a:lstStyle/>
          <a:p>
            <a:pPr algn="just"/>
            <a:r>
              <a:rPr lang="en-IN" b="1" dirty="0"/>
              <a:t>Products and Technologies:</a:t>
            </a:r>
          </a:p>
        </p:txBody>
      </p:sp>
      <p:sp>
        <p:nvSpPr>
          <p:cNvPr id="11" name="TextBox 10">
            <a:extLst>
              <a:ext uri="{FF2B5EF4-FFF2-40B4-BE49-F238E27FC236}">
                <a16:creationId xmlns:a16="http://schemas.microsoft.com/office/drawing/2014/main" id="{54C90F10-3D95-D915-824B-BF60993F7690}"/>
              </a:ext>
            </a:extLst>
          </p:cNvPr>
          <p:cNvSpPr txBox="1"/>
          <p:nvPr/>
        </p:nvSpPr>
        <p:spPr>
          <a:xfrm>
            <a:off x="1199579" y="2257064"/>
            <a:ext cx="9928670" cy="1703030"/>
          </a:xfrm>
          <a:prstGeom prst="rect">
            <a:avLst/>
          </a:prstGeom>
          <a:noFill/>
        </p:spPr>
        <p:txBody>
          <a:bodyPr wrap="square">
            <a:spAutoFit/>
          </a:bodyPr>
          <a:lstStyle/>
          <a:p>
            <a:pPr marL="342900" indent="-342900" algn="just">
              <a:lnSpc>
                <a:spcPct val="150000"/>
              </a:lnSpc>
              <a:buAutoNum type="arabicPeriod"/>
            </a:pPr>
            <a:r>
              <a:rPr lang="en-US" dirty="0"/>
              <a:t>Virtual Private Network (VPN) :-</a:t>
            </a:r>
          </a:p>
          <a:p>
            <a:pPr marL="742950" lvl="1" indent="-285750" algn="just">
              <a:lnSpc>
                <a:spcPct val="150000"/>
              </a:lnSpc>
              <a:buFont typeface="Arial" panose="020B0604020202020204" pitchFamily="34" charset="0"/>
              <a:buChar char="•"/>
            </a:pPr>
            <a:r>
              <a:rPr lang="en-US" dirty="0"/>
              <a:t>Product Example: Cisco AnyConnect Secure Mobility Client.</a:t>
            </a:r>
          </a:p>
          <a:p>
            <a:pPr marL="742950" lvl="1" indent="-285750" algn="just">
              <a:lnSpc>
                <a:spcPct val="150000"/>
              </a:lnSpc>
              <a:buFont typeface="Arial" panose="020B0604020202020204" pitchFamily="34" charset="0"/>
              <a:buChar char="•"/>
            </a:pPr>
            <a:r>
              <a:rPr lang="en-US" dirty="0"/>
              <a:t>Use: Securely connects faculty and students to the college network from remote locations by encrypting traffic and using strong authentication methods.</a:t>
            </a:r>
            <a:endParaRPr lang="en-IN" dirty="0"/>
          </a:p>
        </p:txBody>
      </p:sp>
      <p:sp>
        <p:nvSpPr>
          <p:cNvPr id="13" name="TextBox 12">
            <a:extLst>
              <a:ext uri="{FF2B5EF4-FFF2-40B4-BE49-F238E27FC236}">
                <a16:creationId xmlns:a16="http://schemas.microsoft.com/office/drawing/2014/main" id="{8CE26C62-B9E5-6AAC-EAE7-0E7035384804}"/>
              </a:ext>
            </a:extLst>
          </p:cNvPr>
          <p:cNvSpPr txBox="1"/>
          <p:nvPr/>
        </p:nvSpPr>
        <p:spPr>
          <a:xfrm>
            <a:off x="1199579" y="4168988"/>
            <a:ext cx="9928670" cy="1703030"/>
          </a:xfrm>
          <a:prstGeom prst="rect">
            <a:avLst/>
          </a:prstGeom>
          <a:noFill/>
        </p:spPr>
        <p:txBody>
          <a:bodyPr wrap="square">
            <a:spAutoFit/>
          </a:bodyPr>
          <a:lstStyle/>
          <a:p>
            <a:pPr algn="just">
              <a:lnSpc>
                <a:spcPct val="150000"/>
              </a:lnSpc>
            </a:pPr>
            <a:r>
              <a:rPr lang="en-US" dirty="0"/>
              <a:t>2. Network Access Control (NAC) :-</a:t>
            </a:r>
          </a:p>
          <a:p>
            <a:pPr marL="742950" lvl="1" indent="-285750" algn="just">
              <a:lnSpc>
                <a:spcPct val="150000"/>
              </a:lnSpc>
              <a:buFont typeface="Arial" panose="020B0604020202020204" pitchFamily="34" charset="0"/>
              <a:buChar char="•"/>
            </a:pPr>
            <a:r>
              <a:rPr lang="en-US" dirty="0"/>
              <a:t>Product Example: Cisco Identity Services Engine (ISE) </a:t>
            </a:r>
          </a:p>
          <a:p>
            <a:pPr marL="742950" lvl="1" indent="-285750" algn="just">
              <a:lnSpc>
                <a:spcPct val="150000"/>
              </a:lnSpc>
              <a:buFont typeface="Arial" panose="020B0604020202020204" pitchFamily="34" charset="0"/>
              <a:buChar char="•"/>
            </a:pPr>
            <a:r>
              <a:rPr lang="en-US" dirty="0"/>
              <a:t>Use: Manages and enforces security compliance on all devices that access the network, ensuring that only authorized devices can access specific resources.</a:t>
            </a:r>
            <a:endParaRPr lang="en-IN" dirty="0"/>
          </a:p>
        </p:txBody>
      </p:sp>
      <p:sp>
        <p:nvSpPr>
          <p:cNvPr id="2" name="Footer Placeholder 1">
            <a:extLst>
              <a:ext uri="{FF2B5EF4-FFF2-40B4-BE49-F238E27FC236}">
                <a16:creationId xmlns:a16="http://schemas.microsoft.com/office/drawing/2014/main" id="{4FDE0266-8A49-2015-BCD5-D3F1DB021F7B}"/>
              </a:ext>
            </a:extLst>
          </p:cNvPr>
          <p:cNvSpPr>
            <a:spLocks noGrp="1"/>
          </p:cNvSpPr>
          <p:nvPr>
            <p:ph type="ftr" sz="quarter" idx="11"/>
          </p:nvPr>
        </p:nvSpPr>
        <p:spPr/>
        <p:txBody>
          <a:bodyPr/>
          <a:lstStyle/>
          <a:p>
            <a:r>
              <a:rPr lang="en-US"/>
              <a:t>MADE BY: HARSHAL J JAGDALE 1059424142</a:t>
            </a:r>
            <a:endParaRPr lang="en-IN"/>
          </a:p>
        </p:txBody>
      </p:sp>
    </p:spTree>
    <p:extLst>
      <p:ext uri="{BB962C8B-B14F-4D97-AF65-F5344CB8AC3E}">
        <p14:creationId xmlns:p14="http://schemas.microsoft.com/office/powerpoint/2010/main" val="1695395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4C90F10-3D95-D915-824B-BF60993F7690}"/>
              </a:ext>
            </a:extLst>
          </p:cNvPr>
          <p:cNvSpPr txBox="1"/>
          <p:nvPr/>
        </p:nvSpPr>
        <p:spPr>
          <a:xfrm>
            <a:off x="1199578" y="772952"/>
            <a:ext cx="9920860" cy="2222403"/>
          </a:xfrm>
          <a:prstGeom prst="rect">
            <a:avLst/>
          </a:prstGeom>
          <a:noFill/>
        </p:spPr>
        <p:txBody>
          <a:bodyPr wrap="square">
            <a:spAutoFit/>
          </a:bodyPr>
          <a:lstStyle/>
          <a:p>
            <a:pPr marL="342900" indent="-342900">
              <a:lnSpc>
                <a:spcPct val="200000"/>
              </a:lnSpc>
              <a:buFont typeface="+mj-lt"/>
              <a:buAutoNum type="arabicPeriod" startAt="3"/>
            </a:pPr>
            <a:r>
              <a:rPr lang="en-IN" dirty="0"/>
              <a:t>Multi-Factor Authentication (MFA) :-</a:t>
            </a:r>
            <a:endParaRPr lang="en-US" dirty="0"/>
          </a:p>
          <a:p>
            <a:pPr marL="742950" lvl="1" indent="-285750">
              <a:lnSpc>
                <a:spcPct val="200000"/>
              </a:lnSpc>
              <a:buFont typeface="Arial" panose="020B0604020202020204" pitchFamily="34" charset="0"/>
              <a:buChar char="•"/>
            </a:pPr>
            <a:r>
              <a:rPr lang="en-IN" dirty="0"/>
              <a:t>Product Example: Duo Security.</a:t>
            </a:r>
          </a:p>
          <a:p>
            <a:pPr marL="742950" lvl="1" indent="-285750">
              <a:lnSpc>
                <a:spcPct val="200000"/>
              </a:lnSpc>
              <a:buFont typeface="Arial" panose="020B0604020202020204" pitchFamily="34" charset="0"/>
              <a:buChar char="•"/>
            </a:pPr>
            <a:r>
              <a:rPr lang="en-US" dirty="0"/>
              <a:t>Use: Adds an additional layer of security by requiring two or more verification methods to gain access to the network, reducing the risk of unauthorized access.</a:t>
            </a:r>
            <a:endParaRPr lang="en-IN" dirty="0"/>
          </a:p>
        </p:txBody>
      </p:sp>
      <p:sp>
        <p:nvSpPr>
          <p:cNvPr id="13" name="TextBox 12">
            <a:extLst>
              <a:ext uri="{FF2B5EF4-FFF2-40B4-BE49-F238E27FC236}">
                <a16:creationId xmlns:a16="http://schemas.microsoft.com/office/drawing/2014/main" id="{8CE26C62-B9E5-6AAC-EAE7-0E7035384804}"/>
              </a:ext>
            </a:extLst>
          </p:cNvPr>
          <p:cNvSpPr txBox="1"/>
          <p:nvPr/>
        </p:nvSpPr>
        <p:spPr>
          <a:xfrm>
            <a:off x="1199579" y="3636170"/>
            <a:ext cx="9920860" cy="2222403"/>
          </a:xfrm>
          <a:prstGeom prst="rect">
            <a:avLst/>
          </a:prstGeom>
          <a:noFill/>
        </p:spPr>
        <p:txBody>
          <a:bodyPr wrap="square">
            <a:spAutoFit/>
          </a:bodyPr>
          <a:lstStyle/>
          <a:p>
            <a:pPr marL="342900" indent="-342900">
              <a:lnSpc>
                <a:spcPct val="200000"/>
              </a:lnSpc>
              <a:buFont typeface="+mj-lt"/>
              <a:buAutoNum type="arabicPeriod" startAt="4"/>
            </a:pPr>
            <a:r>
              <a:rPr lang="en-US" dirty="0"/>
              <a:t>Cloud Access Security Broker (CASB) :-</a:t>
            </a:r>
          </a:p>
          <a:p>
            <a:pPr marL="742950" lvl="1" indent="-285750">
              <a:lnSpc>
                <a:spcPct val="200000"/>
              </a:lnSpc>
              <a:buFont typeface="Arial" panose="020B0604020202020204" pitchFamily="34" charset="0"/>
              <a:buChar char="•"/>
            </a:pPr>
            <a:r>
              <a:rPr lang="en-IN" dirty="0"/>
              <a:t>Product Example: Cisco Cloud lock.</a:t>
            </a:r>
          </a:p>
          <a:p>
            <a:pPr marL="742950" lvl="1" indent="-285750">
              <a:lnSpc>
                <a:spcPct val="200000"/>
              </a:lnSpc>
              <a:buFont typeface="Arial" panose="020B0604020202020204" pitchFamily="34" charset="0"/>
              <a:buChar char="•"/>
            </a:pPr>
            <a:r>
              <a:rPr lang="en-US" dirty="0"/>
              <a:t>Use: Protects data in cloud services and ensures that only authorized users can access sensitive information remotely.</a:t>
            </a:r>
            <a:endParaRPr lang="en-IN" dirty="0"/>
          </a:p>
        </p:txBody>
      </p:sp>
      <p:sp>
        <p:nvSpPr>
          <p:cNvPr id="2" name="Footer Placeholder 1">
            <a:extLst>
              <a:ext uri="{FF2B5EF4-FFF2-40B4-BE49-F238E27FC236}">
                <a16:creationId xmlns:a16="http://schemas.microsoft.com/office/drawing/2014/main" id="{2704306D-A26F-1431-6836-9A278BC04655}"/>
              </a:ext>
            </a:extLst>
          </p:cNvPr>
          <p:cNvSpPr>
            <a:spLocks noGrp="1"/>
          </p:cNvSpPr>
          <p:nvPr>
            <p:ph type="ftr" sz="quarter" idx="11"/>
          </p:nvPr>
        </p:nvSpPr>
        <p:spPr/>
        <p:txBody>
          <a:bodyPr/>
          <a:lstStyle/>
          <a:p>
            <a:r>
              <a:rPr lang="en-US"/>
              <a:t>MADE BY: HARSHAL J JAGDALE 1059424142</a:t>
            </a:r>
            <a:endParaRPr lang="en-IN"/>
          </a:p>
        </p:txBody>
      </p:sp>
    </p:spTree>
    <p:extLst>
      <p:ext uri="{BB962C8B-B14F-4D97-AF65-F5344CB8AC3E}">
        <p14:creationId xmlns:p14="http://schemas.microsoft.com/office/powerpoint/2010/main" val="3396072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0C6B10-5F56-828A-903D-8504F93292CA}"/>
              </a:ext>
            </a:extLst>
          </p:cNvPr>
          <p:cNvSpPr txBox="1"/>
          <p:nvPr/>
        </p:nvSpPr>
        <p:spPr>
          <a:xfrm>
            <a:off x="1421893" y="1607886"/>
            <a:ext cx="9703308" cy="4670509"/>
          </a:xfrm>
          <a:prstGeom prst="rect">
            <a:avLst/>
          </a:prstGeom>
          <a:noFill/>
        </p:spPr>
        <p:txBody>
          <a:bodyPr wrap="square">
            <a:spAutoFit/>
          </a:bodyPr>
          <a:lstStyle/>
          <a:p>
            <a:pPr marL="342900" indent="-342900" algn="just">
              <a:buFont typeface="+mj-lt"/>
              <a:buAutoNum type="arabicPeriod"/>
            </a:pPr>
            <a:r>
              <a:rPr lang="en-US" sz="1750" dirty="0"/>
              <a:t>VPN Gateways: </a:t>
            </a:r>
          </a:p>
          <a:p>
            <a:pPr algn="just"/>
            <a:r>
              <a:rPr lang="en-US" sz="1750" dirty="0"/>
              <a:t>	Placement: Deployed at the network perimeter to handle incoming VPN connections securely. </a:t>
            </a:r>
          </a:p>
          <a:p>
            <a:pPr algn="just"/>
            <a:endParaRPr lang="en-US" sz="1750" dirty="0"/>
          </a:p>
          <a:p>
            <a:pPr marL="342900" indent="-342900" algn="just">
              <a:lnSpc>
                <a:spcPct val="150000"/>
              </a:lnSpc>
              <a:buFont typeface="+mj-lt"/>
              <a:buAutoNum type="arabicPeriod" startAt="2"/>
            </a:pPr>
            <a:r>
              <a:rPr lang="en-US" sz="1750" dirty="0"/>
              <a:t> NAC Solutions: </a:t>
            </a:r>
          </a:p>
          <a:p>
            <a:pPr algn="just"/>
            <a:r>
              <a:rPr lang="en-US" sz="1750" dirty="0"/>
              <a:t>	Placement: Integrated with the network infrastructure to monitor and control access at various 	network access points. </a:t>
            </a:r>
          </a:p>
          <a:p>
            <a:pPr algn="just"/>
            <a:endParaRPr lang="en-US" sz="1750" dirty="0"/>
          </a:p>
          <a:p>
            <a:pPr marL="342900" indent="-342900" algn="just">
              <a:lnSpc>
                <a:spcPct val="150000"/>
              </a:lnSpc>
              <a:buFont typeface="+mj-lt"/>
              <a:buAutoNum type="arabicPeriod" startAt="3"/>
            </a:pPr>
            <a:r>
              <a:rPr lang="en-US" sz="1750" dirty="0"/>
              <a:t> MFA Systems: </a:t>
            </a:r>
          </a:p>
          <a:p>
            <a:pPr algn="just"/>
            <a:r>
              <a:rPr lang="en-US" sz="1750" dirty="0"/>
              <a:t>	Integration: Across all user access points to the network, including initial login portals and cloud-based services access.</a:t>
            </a:r>
          </a:p>
          <a:p>
            <a:pPr algn="just"/>
            <a:endParaRPr lang="en-US" sz="1750" dirty="0"/>
          </a:p>
          <a:p>
            <a:pPr marL="342900" indent="-342900" algn="just">
              <a:buFont typeface="+mj-lt"/>
              <a:buAutoNum type="arabicPeriod" startAt="4"/>
            </a:pPr>
            <a:r>
              <a:rPr lang="en-US" sz="1750" dirty="0"/>
              <a:t>CASB Systems:</a:t>
            </a:r>
          </a:p>
          <a:p>
            <a:pPr algn="just"/>
            <a:r>
              <a:rPr lang="en-US" sz="1750" b="1" dirty="0"/>
              <a:t>	</a:t>
            </a:r>
            <a:r>
              <a:rPr lang="en-US" sz="1750" dirty="0"/>
              <a:t>Placement: Deployed between the organization’s on-premises infrastructure and the cloud provider’s infrastructure to enforce security policies when accessing cloud-based resources.</a:t>
            </a:r>
          </a:p>
          <a:p>
            <a:pPr lvl="1" algn="just"/>
            <a:endParaRPr lang="en-IN" sz="1750" dirty="0"/>
          </a:p>
        </p:txBody>
      </p:sp>
      <p:sp>
        <p:nvSpPr>
          <p:cNvPr id="5" name="TextBox 4">
            <a:extLst>
              <a:ext uri="{FF2B5EF4-FFF2-40B4-BE49-F238E27FC236}">
                <a16:creationId xmlns:a16="http://schemas.microsoft.com/office/drawing/2014/main" id="{A1DCF6F6-0CE8-719C-9F91-2F13E75E77AE}"/>
              </a:ext>
            </a:extLst>
          </p:cNvPr>
          <p:cNvSpPr txBox="1"/>
          <p:nvPr/>
        </p:nvSpPr>
        <p:spPr>
          <a:xfrm>
            <a:off x="1028700" y="463034"/>
            <a:ext cx="6096000" cy="400110"/>
          </a:xfrm>
          <a:prstGeom prst="rect">
            <a:avLst/>
          </a:prstGeom>
          <a:noFill/>
        </p:spPr>
        <p:txBody>
          <a:bodyPr wrap="square">
            <a:spAutoFit/>
          </a:bodyPr>
          <a:lstStyle/>
          <a:p>
            <a:r>
              <a:rPr lang="en-US" sz="2000" b="1" dirty="0"/>
              <a:t>Updating the Campus Network Topology :-  	</a:t>
            </a:r>
            <a:endParaRPr lang="en-IN" sz="2000" b="1" dirty="0"/>
          </a:p>
        </p:txBody>
      </p:sp>
      <p:sp>
        <p:nvSpPr>
          <p:cNvPr id="7" name="TextBox 6">
            <a:extLst>
              <a:ext uri="{FF2B5EF4-FFF2-40B4-BE49-F238E27FC236}">
                <a16:creationId xmlns:a16="http://schemas.microsoft.com/office/drawing/2014/main" id="{695763FD-8FC2-77CE-6CE3-FD29E4E45929}"/>
              </a:ext>
            </a:extLst>
          </p:cNvPr>
          <p:cNvSpPr txBox="1"/>
          <p:nvPr/>
        </p:nvSpPr>
        <p:spPr>
          <a:xfrm>
            <a:off x="1057276" y="1055421"/>
            <a:ext cx="6096000" cy="369332"/>
          </a:xfrm>
          <a:prstGeom prst="rect">
            <a:avLst/>
          </a:prstGeom>
          <a:noFill/>
        </p:spPr>
        <p:txBody>
          <a:bodyPr wrap="square">
            <a:spAutoFit/>
          </a:bodyPr>
          <a:lstStyle/>
          <a:p>
            <a:r>
              <a:rPr lang="en-US" b="1" dirty="0"/>
              <a:t>New Components :- </a:t>
            </a:r>
            <a:endParaRPr lang="en-IN" b="1" dirty="0"/>
          </a:p>
        </p:txBody>
      </p:sp>
      <p:sp>
        <p:nvSpPr>
          <p:cNvPr id="2" name="Footer Placeholder 1">
            <a:extLst>
              <a:ext uri="{FF2B5EF4-FFF2-40B4-BE49-F238E27FC236}">
                <a16:creationId xmlns:a16="http://schemas.microsoft.com/office/drawing/2014/main" id="{3982878C-1955-0676-1925-0FFBDDC8B554}"/>
              </a:ext>
            </a:extLst>
          </p:cNvPr>
          <p:cNvSpPr>
            <a:spLocks noGrp="1"/>
          </p:cNvSpPr>
          <p:nvPr>
            <p:ph type="ftr" sz="quarter" idx="11"/>
          </p:nvPr>
        </p:nvSpPr>
        <p:spPr/>
        <p:txBody>
          <a:bodyPr/>
          <a:lstStyle/>
          <a:p>
            <a:r>
              <a:rPr lang="en-US"/>
              <a:t>MADE BY: HARSHAL J JAGDALE 1059424142</a:t>
            </a:r>
            <a:endParaRPr lang="en-IN"/>
          </a:p>
        </p:txBody>
      </p:sp>
    </p:spTree>
    <p:extLst>
      <p:ext uri="{BB962C8B-B14F-4D97-AF65-F5344CB8AC3E}">
        <p14:creationId xmlns:p14="http://schemas.microsoft.com/office/powerpoint/2010/main" val="787824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1585117-C11D-55D9-D47B-3D3AFF4CC862}"/>
              </a:ext>
            </a:extLst>
          </p:cNvPr>
          <p:cNvSpPr txBox="1"/>
          <p:nvPr/>
        </p:nvSpPr>
        <p:spPr>
          <a:xfrm>
            <a:off x="1351027" y="1181034"/>
            <a:ext cx="9899904" cy="646331"/>
          </a:xfrm>
          <a:prstGeom prst="rect">
            <a:avLst/>
          </a:prstGeom>
          <a:noFill/>
        </p:spPr>
        <p:txBody>
          <a:bodyPr wrap="square">
            <a:spAutoFit/>
          </a:bodyPr>
          <a:lstStyle/>
          <a:p>
            <a:r>
              <a:rPr lang="en-US" dirty="0"/>
              <a:t>	The diagram will include the newly added VPN gateways, NAC appliances, and points of MFA integration, demonstrating the comprehensive approach to securing remote access.</a:t>
            </a:r>
            <a:endParaRPr lang="en-IN" dirty="0"/>
          </a:p>
        </p:txBody>
      </p:sp>
      <p:sp>
        <p:nvSpPr>
          <p:cNvPr id="11" name="TextBox 10">
            <a:extLst>
              <a:ext uri="{FF2B5EF4-FFF2-40B4-BE49-F238E27FC236}">
                <a16:creationId xmlns:a16="http://schemas.microsoft.com/office/drawing/2014/main" id="{23D2F5EA-1A0C-71A8-BC64-047DE0028C8D}"/>
              </a:ext>
            </a:extLst>
          </p:cNvPr>
          <p:cNvSpPr txBox="1"/>
          <p:nvPr/>
        </p:nvSpPr>
        <p:spPr>
          <a:xfrm>
            <a:off x="1084708" y="584261"/>
            <a:ext cx="6096000" cy="400110"/>
          </a:xfrm>
          <a:prstGeom prst="rect">
            <a:avLst/>
          </a:prstGeom>
          <a:noFill/>
        </p:spPr>
        <p:txBody>
          <a:bodyPr wrap="square">
            <a:spAutoFit/>
          </a:bodyPr>
          <a:lstStyle/>
          <a:p>
            <a:r>
              <a:rPr lang="en-US" sz="2000" b="1" dirty="0"/>
              <a:t>Updated Network Topology Diagram :- </a:t>
            </a:r>
            <a:endParaRPr lang="en-IN" sz="2000" b="1" dirty="0"/>
          </a:p>
        </p:txBody>
      </p:sp>
      <p:grpSp>
        <p:nvGrpSpPr>
          <p:cNvPr id="5" name="Group 4">
            <a:extLst>
              <a:ext uri="{FF2B5EF4-FFF2-40B4-BE49-F238E27FC236}">
                <a16:creationId xmlns:a16="http://schemas.microsoft.com/office/drawing/2014/main" id="{6C2ED037-05D0-DCD4-2701-71758EA69468}"/>
              </a:ext>
            </a:extLst>
          </p:cNvPr>
          <p:cNvGrpSpPr/>
          <p:nvPr/>
        </p:nvGrpSpPr>
        <p:grpSpPr>
          <a:xfrm>
            <a:off x="5619750" y="3442860"/>
            <a:ext cx="5487542" cy="3175552"/>
            <a:chOff x="1868702" y="-525208"/>
            <a:chExt cx="10323297" cy="6742531"/>
          </a:xfrm>
        </p:grpSpPr>
        <p:pic>
          <p:nvPicPr>
            <p:cNvPr id="6" name="Picture 5">
              <a:extLst>
                <a:ext uri="{FF2B5EF4-FFF2-40B4-BE49-F238E27FC236}">
                  <a16:creationId xmlns:a16="http://schemas.microsoft.com/office/drawing/2014/main" id="{76E41488-078C-9B1B-0D24-5DB5E40858EB}"/>
                </a:ext>
              </a:extLst>
            </p:cNvPr>
            <p:cNvPicPr>
              <a:picLocks noChangeAspect="1"/>
            </p:cNvPicPr>
            <p:nvPr/>
          </p:nvPicPr>
          <p:blipFill>
            <a:blip r:embed="rId2"/>
            <a:stretch>
              <a:fillRect/>
            </a:stretch>
          </p:blipFill>
          <p:spPr>
            <a:xfrm>
              <a:off x="1868702" y="1495424"/>
              <a:ext cx="10323297" cy="4721899"/>
            </a:xfrm>
            <a:prstGeom prst="rect">
              <a:avLst/>
            </a:prstGeom>
          </p:spPr>
        </p:pic>
        <p:pic>
          <p:nvPicPr>
            <p:cNvPr id="7" name="Picture 6">
              <a:extLst>
                <a:ext uri="{FF2B5EF4-FFF2-40B4-BE49-F238E27FC236}">
                  <a16:creationId xmlns:a16="http://schemas.microsoft.com/office/drawing/2014/main" id="{6405CA0B-04D9-D2D4-4992-2BC9EB1E7B4A}"/>
                </a:ext>
              </a:extLst>
            </p:cNvPr>
            <p:cNvPicPr>
              <a:picLocks noChangeAspect="1"/>
            </p:cNvPicPr>
            <p:nvPr/>
          </p:nvPicPr>
          <p:blipFill>
            <a:blip r:embed="rId3"/>
            <a:stretch>
              <a:fillRect/>
            </a:stretch>
          </p:blipFill>
          <p:spPr>
            <a:xfrm>
              <a:off x="1868702" y="-525208"/>
              <a:ext cx="10323297" cy="2020632"/>
            </a:xfrm>
            <a:prstGeom prst="rect">
              <a:avLst/>
            </a:prstGeom>
          </p:spPr>
        </p:pic>
      </p:grpSp>
      <p:grpSp>
        <p:nvGrpSpPr>
          <p:cNvPr id="8" name="Group 7">
            <a:extLst>
              <a:ext uri="{FF2B5EF4-FFF2-40B4-BE49-F238E27FC236}">
                <a16:creationId xmlns:a16="http://schemas.microsoft.com/office/drawing/2014/main" id="{29B68E45-2E06-4698-3A34-727DE1016D87}"/>
              </a:ext>
            </a:extLst>
          </p:cNvPr>
          <p:cNvGrpSpPr/>
          <p:nvPr/>
        </p:nvGrpSpPr>
        <p:grpSpPr>
          <a:xfrm>
            <a:off x="1351027" y="2181225"/>
            <a:ext cx="5210175" cy="2954906"/>
            <a:chOff x="1009650" y="0"/>
            <a:chExt cx="8172450" cy="4964681"/>
          </a:xfrm>
        </p:grpSpPr>
        <p:pic>
          <p:nvPicPr>
            <p:cNvPr id="9" name="Picture 8">
              <a:extLst>
                <a:ext uri="{FF2B5EF4-FFF2-40B4-BE49-F238E27FC236}">
                  <a16:creationId xmlns:a16="http://schemas.microsoft.com/office/drawing/2014/main" id="{525B40AD-23CF-0989-D86C-A5D1BF45BC39}"/>
                </a:ext>
              </a:extLst>
            </p:cNvPr>
            <p:cNvPicPr>
              <a:picLocks noChangeAspect="1"/>
            </p:cNvPicPr>
            <p:nvPr/>
          </p:nvPicPr>
          <p:blipFill rotWithShape="1">
            <a:blip r:embed="rId4"/>
            <a:srcRect l="1702" r="29748"/>
            <a:stretch/>
          </p:blipFill>
          <p:spPr>
            <a:xfrm>
              <a:off x="1009650" y="2084424"/>
              <a:ext cx="6238875" cy="2880257"/>
            </a:xfrm>
            <a:prstGeom prst="rect">
              <a:avLst/>
            </a:prstGeom>
          </p:spPr>
        </p:pic>
        <p:pic>
          <p:nvPicPr>
            <p:cNvPr id="12" name="Picture 11">
              <a:extLst>
                <a:ext uri="{FF2B5EF4-FFF2-40B4-BE49-F238E27FC236}">
                  <a16:creationId xmlns:a16="http://schemas.microsoft.com/office/drawing/2014/main" id="{5DA743FD-BF93-DFF1-2DC7-34C50E2FC152}"/>
                </a:ext>
              </a:extLst>
            </p:cNvPr>
            <p:cNvPicPr>
              <a:picLocks noChangeAspect="1"/>
            </p:cNvPicPr>
            <p:nvPr/>
          </p:nvPicPr>
          <p:blipFill rotWithShape="1">
            <a:blip r:embed="rId5"/>
            <a:srcRect l="959" r="7667"/>
            <a:stretch/>
          </p:blipFill>
          <p:spPr>
            <a:xfrm>
              <a:off x="1009650" y="0"/>
              <a:ext cx="8172450" cy="2084424"/>
            </a:xfrm>
            <a:prstGeom prst="rect">
              <a:avLst/>
            </a:prstGeom>
          </p:spPr>
        </p:pic>
      </p:grpSp>
      <p:sp>
        <p:nvSpPr>
          <p:cNvPr id="13" name="Footer Placeholder 12">
            <a:extLst>
              <a:ext uri="{FF2B5EF4-FFF2-40B4-BE49-F238E27FC236}">
                <a16:creationId xmlns:a16="http://schemas.microsoft.com/office/drawing/2014/main" id="{79966D5E-87C0-8135-659F-6C4546C9650E}"/>
              </a:ext>
            </a:extLst>
          </p:cNvPr>
          <p:cNvSpPr>
            <a:spLocks noGrp="1"/>
          </p:cNvSpPr>
          <p:nvPr>
            <p:ph type="ftr" sz="quarter" idx="11"/>
          </p:nvPr>
        </p:nvSpPr>
        <p:spPr/>
        <p:txBody>
          <a:bodyPr/>
          <a:lstStyle/>
          <a:p>
            <a:r>
              <a:rPr lang="en-US"/>
              <a:t>MADE BY: HARSHAL J JAGDALE 1059424142</a:t>
            </a:r>
            <a:endParaRPr lang="en-IN"/>
          </a:p>
        </p:txBody>
      </p:sp>
    </p:spTree>
    <p:extLst>
      <p:ext uri="{BB962C8B-B14F-4D97-AF65-F5344CB8AC3E}">
        <p14:creationId xmlns:p14="http://schemas.microsoft.com/office/powerpoint/2010/main" val="3030188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6577779-CEDF-FCB9-A967-3C1A281B88D5}"/>
              </a:ext>
            </a:extLst>
          </p:cNvPr>
          <p:cNvSpPr txBox="1"/>
          <p:nvPr/>
        </p:nvSpPr>
        <p:spPr>
          <a:xfrm>
            <a:off x="1028700" y="729734"/>
            <a:ext cx="6096000" cy="400110"/>
          </a:xfrm>
          <a:prstGeom prst="rect">
            <a:avLst/>
          </a:prstGeom>
          <a:noFill/>
        </p:spPr>
        <p:txBody>
          <a:bodyPr wrap="square">
            <a:spAutoFit/>
          </a:bodyPr>
          <a:lstStyle/>
          <a:p>
            <a:pPr algn="just"/>
            <a:r>
              <a:rPr lang="en-IN" sz="2000" b="1" dirty="0"/>
              <a:t>Risks &amp; Advantages :-</a:t>
            </a:r>
          </a:p>
        </p:txBody>
      </p:sp>
      <p:sp>
        <p:nvSpPr>
          <p:cNvPr id="9" name="TextBox 8">
            <a:extLst>
              <a:ext uri="{FF2B5EF4-FFF2-40B4-BE49-F238E27FC236}">
                <a16:creationId xmlns:a16="http://schemas.microsoft.com/office/drawing/2014/main" id="{C2163AD6-526D-1983-A7AD-FEAE0D500DFC}"/>
              </a:ext>
            </a:extLst>
          </p:cNvPr>
          <p:cNvSpPr txBox="1"/>
          <p:nvPr/>
        </p:nvSpPr>
        <p:spPr>
          <a:xfrm>
            <a:off x="1202437" y="1326950"/>
            <a:ext cx="9944099" cy="1200329"/>
          </a:xfrm>
          <a:prstGeom prst="rect">
            <a:avLst/>
          </a:prstGeom>
          <a:noFill/>
        </p:spPr>
        <p:txBody>
          <a:bodyPr wrap="square">
            <a:spAutoFit/>
          </a:bodyPr>
          <a:lstStyle/>
          <a:p>
            <a:pPr marL="342900" indent="-342900" algn="just">
              <a:buFont typeface="+mj-lt"/>
              <a:buAutoNum type="arabicPeriod"/>
            </a:pPr>
            <a:r>
              <a:rPr lang="en-US" dirty="0"/>
              <a:t>VPN : </a:t>
            </a:r>
          </a:p>
          <a:p>
            <a:pPr marL="742950" lvl="1" indent="-285750" algn="just">
              <a:buFont typeface="Arial" panose="020B0604020202020204" pitchFamily="34" charset="0"/>
              <a:buChar char="•"/>
            </a:pPr>
            <a:r>
              <a:rPr lang="en-US" dirty="0"/>
              <a:t>Risks: Potential for decreased network performance due to encryption overhead.</a:t>
            </a:r>
          </a:p>
          <a:p>
            <a:pPr marL="742950" lvl="1" indent="-285750" algn="just">
              <a:buFont typeface="Arial" panose="020B0604020202020204" pitchFamily="34" charset="0"/>
              <a:buChar char="•"/>
            </a:pPr>
            <a:r>
              <a:rPr lang="en-US" dirty="0"/>
              <a:t>Advantages: Provides secure remote access, encrypts data in transit, and effectively extends the network perimeter in a controlled manner. </a:t>
            </a:r>
          </a:p>
        </p:txBody>
      </p:sp>
      <p:sp>
        <p:nvSpPr>
          <p:cNvPr id="13" name="TextBox 12">
            <a:extLst>
              <a:ext uri="{FF2B5EF4-FFF2-40B4-BE49-F238E27FC236}">
                <a16:creationId xmlns:a16="http://schemas.microsoft.com/office/drawing/2014/main" id="{5AC4BDCD-B871-F624-0804-4238F04A0EF1}"/>
              </a:ext>
            </a:extLst>
          </p:cNvPr>
          <p:cNvSpPr txBox="1"/>
          <p:nvPr/>
        </p:nvSpPr>
        <p:spPr>
          <a:xfrm>
            <a:off x="1202437" y="2527279"/>
            <a:ext cx="9944098" cy="1200329"/>
          </a:xfrm>
          <a:prstGeom prst="rect">
            <a:avLst/>
          </a:prstGeom>
          <a:noFill/>
        </p:spPr>
        <p:txBody>
          <a:bodyPr wrap="square">
            <a:spAutoFit/>
          </a:bodyPr>
          <a:lstStyle/>
          <a:p>
            <a:pPr marL="342900" indent="-342900" algn="just">
              <a:buFont typeface="+mj-lt"/>
              <a:buAutoNum type="arabicPeriod" startAt="2"/>
            </a:pPr>
            <a:r>
              <a:rPr lang="en-US" dirty="0"/>
              <a:t>NAC : </a:t>
            </a:r>
          </a:p>
          <a:p>
            <a:pPr marL="742950" lvl="1" indent="-285750" algn="just">
              <a:buFont typeface="Arial" panose="020B0604020202020204" pitchFamily="34" charset="0"/>
              <a:buChar char="•"/>
            </a:pPr>
            <a:r>
              <a:rPr lang="en-US" dirty="0"/>
              <a:t>Risks: Complex configuration and maintenance.</a:t>
            </a:r>
          </a:p>
          <a:p>
            <a:pPr marL="742950" lvl="1" indent="-285750" algn="just">
              <a:buFont typeface="Arial" panose="020B0604020202020204" pitchFamily="34" charset="0"/>
              <a:buChar char="•"/>
            </a:pPr>
            <a:r>
              <a:rPr lang="en-US" dirty="0"/>
              <a:t>Advantages: Ensures that only compliant and authorized devices can connect to the network, significantly reducing the risk of infected devices compromising the network.</a:t>
            </a:r>
          </a:p>
        </p:txBody>
      </p:sp>
      <p:sp>
        <p:nvSpPr>
          <p:cNvPr id="14" name="TextBox 13">
            <a:extLst>
              <a:ext uri="{FF2B5EF4-FFF2-40B4-BE49-F238E27FC236}">
                <a16:creationId xmlns:a16="http://schemas.microsoft.com/office/drawing/2014/main" id="{39406B80-7108-78DB-6A2F-D90C9D9FA910}"/>
              </a:ext>
            </a:extLst>
          </p:cNvPr>
          <p:cNvSpPr txBox="1"/>
          <p:nvPr/>
        </p:nvSpPr>
        <p:spPr>
          <a:xfrm>
            <a:off x="1202438" y="3727608"/>
            <a:ext cx="9944098" cy="1200329"/>
          </a:xfrm>
          <a:prstGeom prst="rect">
            <a:avLst/>
          </a:prstGeom>
          <a:noFill/>
        </p:spPr>
        <p:txBody>
          <a:bodyPr wrap="square">
            <a:spAutoFit/>
          </a:bodyPr>
          <a:lstStyle/>
          <a:p>
            <a:pPr marL="342900" indent="-342900" algn="just">
              <a:buFont typeface="+mj-lt"/>
              <a:buAutoNum type="arabicPeriod" startAt="3"/>
            </a:pPr>
            <a:r>
              <a:rPr lang="en-IN" dirty="0"/>
              <a:t>MFA </a:t>
            </a:r>
            <a:r>
              <a:rPr lang="en-US" dirty="0"/>
              <a:t>: </a:t>
            </a:r>
          </a:p>
          <a:p>
            <a:pPr marL="742950" lvl="1" indent="-285750" algn="just">
              <a:buFont typeface="Arial" panose="020B0604020202020204" pitchFamily="34" charset="0"/>
              <a:buChar char="•"/>
            </a:pPr>
            <a:r>
              <a:rPr lang="en-US" dirty="0"/>
              <a:t>Risks: User resistance due to added complexity in the login process.</a:t>
            </a:r>
          </a:p>
          <a:p>
            <a:pPr marL="742950" lvl="1" indent="-285750" algn="just">
              <a:buFont typeface="Arial" panose="020B0604020202020204" pitchFamily="34" charset="0"/>
              <a:buChar char="•"/>
            </a:pPr>
            <a:r>
              <a:rPr lang="en-US" dirty="0"/>
              <a:t>Advantages: Greatly enhances security by mitigating the risk of compromised passwords leading to unauthorized access.</a:t>
            </a:r>
            <a:endParaRPr lang="en-IN" dirty="0"/>
          </a:p>
        </p:txBody>
      </p:sp>
      <p:sp>
        <p:nvSpPr>
          <p:cNvPr id="15" name="TextBox 14">
            <a:extLst>
              <a:ext uri="{FF2B5EF4-FFF2-40B4-BE49-F238E27FC236}">
                <a16:creationId xmlns:a16="http://schemas.microsoft.com/office/drawing/2014/main" id="{53D46548-54E2-912E-C3F8-92B05187940E}"/>
              </a:ext>
            </a:extLst>
          </p:cNvPr>
          <p:cNvSpPr txBox="1"/>
          <p:nvPr/>
        </p:nvSpPr>
        <p:spPr>
          <a:xfrm>
            <a:off x="1202438" y="4927937"/>
            <a:ext cx="9944098" cy="1200329"/>
          </a:xfrm>
          <a:prstGeom prst="rect">
            <a:avLst/>
          </a:prstGeom>
          <a:noFill/>
        </p:spPr>
        <p:txBody>
          <a:bodyPr wrap="square">
            <a:spAutoFit/>
          </a:bodyPr>
          <a:lstStyle/>
          <a:p>
            <a:pPr marL="342900" indent="-342900" algn="just">
              <a:buFont typeface="+mj-lt"/>
              <a:buAutoNum type="arabicPeriod" startAt="4"/>
            </a:pPr>
            <a:r>
              <a:rPr lang="en-IN" dirty="0"/>
              <a:t>CASB :</a:t>
            </a:r>
            <a:r>
              <a:rPr lang="en-US" dirty="0"/>
              <a:t> </a:t>
            </a:r>
          </a:p>
          <a:p>
            <a:pPr marL="742950" lvl="1" indent="-285750" algn="just">
              <a:buFont typeface="Arial" panose="020B0604020202020204" pitchFamily="34" charset="0"/>
              <a:buChar char="•"/>
            </a:pPr>
            <a:r>
              <a:rPr lang="en-US" dirty="0"/>
              <a:t>Risks: Can be resource-intensive in terms of monitoring and managing cloud access.</a:t>
            </a:r>
          </a:p>
          <a:p>
            <a:pPr marL="742950" lvl="1" indent="-285750" algn="just">
              <a:buFont typeface="Arial" panose="020B0604020202020204" pitchFamily="34" charset="0"/>
              <a:buChar char="•"/>
            </a:pPr>
            <a:r>
              <a:rPr lang="en-US" dirty="0"/>
              <a:t>Advantages: Provides visibility and control over data in the cloud, ensuring compliance and data security across remote access scenarios.</a:t>
            </a:r>
            <a:endParaRPr lang="en-IN" dirty="0"/>
          </a:p>
        </p:txBody>
      </p:sp>
      <p:sp>
        <p:nvSpPr>
          <p:cNvPr id="2" name="Footer Placeholder 1">
            <a:extLst>
              <a:ext uri="{FF2B5EF4-FFF2-40B4-BE49-F238E27FC236}">
                <a16:creationId xmlns:a16="http://schemas.microsoft.com/office/drawing/2014/main" id="{0C690517-1497-4584-D9D0-A121DF603704}"/>
              </a:ext>
            </a:extLst>
          </p:cNvPr>
          <p:cNvSpPr>
            <a:spLocks noGrp="1"/>
          </p:cNvSpPr>
          <p:nvPr>
            <p:ph type="ftr" sz="quarter" idx="11"/>
          </p:nvPr>
        </p:nvSpPr>
        <p:spPr/>
        <p:txBody>
          <a:bodyPr/>
          <a:lstStyle/>
          <a:p>
            <a:r>
              <a:rPr lang="en-US"/>
              <a:t>MADE BY: HARSHAL J JAGDALE 1059424142</a:t>
            </a:r>
            <a:endParaRPr lang="en-IN"/>
          </a:p>
        </p:txBody>
      </p:sp>
    </p:spTree>
    <p:extLst>
      <p:ext uri="{BB962C8B-B14F-4D97-AF65-F5344CB8AC3E}">
        <p14:creationId xmlns:p14="http://schemas.microsoft.com/office/powerpoint/2010/main" val="3677530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811E3C-BE84-4B9F-7422-5081DEE258C5}"/>
              </a:ext>
            </a:extLst>
          </p:cNvPr>
          <p:cNvSpPr txBox="1"/>
          <p:nvPr/>
        </p:nvSpPr>
        <p:spPr>
          <a:xfrm>
            <a:off x="1071562" y="1696154"/>
            <a:ext cx="10048875" cy="4190314"/>
          </a:xfrm>
          <a:prstGeom prst="rect">
            <a:avLst/>
          </a:prstGeom>
          <a:noFill/>
        </p:spPr>
        <p:txBody>
          <a:bodyPr wrap="square">
            <a:spAutoFit/>
          </a:bodyPr>
          <a:lstStyle/>
          <a:p>
            <a:pPr algn="just">
              <a:lnSpc>
                <a:spcPct val="150000"/>
              </a:lnSpc>
            </a:pPr>
            <a:r>
              <a:rPr lang="en-US" sz="2000" dirty="0"/>
              <a:t> 		Implementing these technologies will create a robust hybrid working environment that supports the dynamic needs of faculty and students. It ensures secure and controlled access to network resources from both on-campus and remote locations, while maintaining compliance with security policies and protecting against potential cyber threats. This design not only meets the current needs but is scalable for future expansion and integration with emerging technologies. This comprehensive plan provides the necessary details to implement a secure and efficient hybrid working environment tailored to the unique requirements of the academic setting, ensuring security, flexibility, and compliance.</a:t>
            </a:r>
            <a:endParaRPr lang="en-IN" sz="2000" dirty="0"/>
          </a:p>
        </p:txBody>
      </p:sp>
      <p:sp>
        <p:nvSpPr>
          <p:cNvPr id="5" name="TextBox 4">
            <a:extLst>
              <a:ext uri="{FF2B5EF4-FFF2-40B4-BE49-F238E27FC236}">
                <a16:creationId xmlns:a16="http://schemas.microsoft.com/office/drawing/2014/main" id="{4BD438E1-1C11-CD6A-8FD0-A9299EC7BC46}"/>
              </a:ext>
            </a:extLst>
          </p:cNvPr>
          <p:cNvSpPr txBox="1"/>
          <p:nvPr/>
        </p:nvSpPr>
        <p:spPr>
          <a:xfrm>
            <a:off x="1071562" y="1015414"/>
            <a:ext cx="6096000" cy="461665"/>
          </a:xfrm>
          <a:prstGeom prst="rect">
            <a:avLst/>
          </a:prstGeom>
          <a:noFill/>
        </p:spPr>
        <p:txBody>
          <a:bodyPr wrap="square">
            <a:spAutoFit/>
          </a:bodyPr>
          <a:lstStyle/>
          <a:p>
            <a:pPr defTabSz="895350"/>
            <a:r>
              <a:rPr lang="en-US" sz="2400" b="1" dirty="0"/>
              <a:t>Conclusion :-</a:t>
            </a:r>
          </a:p>
        </p:txBody>
      </p:sp>
      <p:sp>
        <p:nvSpPr>
          <p:cNvPr id="2" name="Footer Placeholder 1">
            <a:extLst>
              <a:ext uri="{FF2B5EF4-FFF2-40B4-BE49-F238E27FC236}">
                <a16:creationId xmlns:a16="http://schemas.microsoft.com/office/drawing/2014/main" id="{C305B494-FC7D-0AF5-BF05-FD71C33B0D2A}"/>
              </a:ext>
            </a:extLst>
          </p:cNvPr>
          <p:cNvSpPr>
            <a:spLocks noGrp="1"/>
          </p:cNvSpPr>
          <p:nvPr>
            <p:ph type="ftr" sz="quarter" idx="11"/>
          </p:nvPr>
        </p:nvSpPr>
        <p:spPr/>
        <p:txBody>
          <a:bodyPr/>
          <a:lstStyle/>
          <a:p>
            <a:r>
              <a:rPr lang="en-US"/>
              <a:t>MADE BY: HARSHAL J JAGDALE 1059424142</a:t>
            </a:r>
            <a:endParaRPr lang="en-IN"/>
          </a:p>
        </p:txBody>
      </p:sp>
    </p:spTree>
    <p:extLst>
      <p:ext uri="{BB962C8B-B14F-4D97-AF65-F5344CB8AC3E}">
        <p14:creationId xmlns:p14="http://schemas.microsoft.com/office/powerpoint/2010/main" val="3859426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FDE1B0-E233-9A16-F34F-5DA8668B8BAC}"/>
              </a:ext>
            </a:extLst>
          </p:cNvPr>
          <p:cNvSpPr txBox="1"/>
          <p:nvPr/>
        </p:nvSpPr>
        <p:spPr>
          <a:xfrm>
            <a:off x="1085850" y="701159"/>
            <a:ext cx="6072888" cy="400110"/>
          </a:xfrm>
          <a:prstGeom prst="rect">
            <a:avLst/>
          </a:prstGeom>
          <a:noFill/>
        </p:spPr>
        <p:txBody>
          <a:bodyPr wrap="square">
            <a:spAutoFit/>
          </a:bodyPr>
          <a:lstStyle/>
          <a:p>
            <a:pPr algn="just"/>
            <a:r>
              <a:rPr lang="en-IN" sz="2000" b="1" dirty="0"/>
              <a:t>PART 3 :-</a:t>
            </a:r>
          </a:p>
        </p:txBody>
      </p:sp>
      <p:sp>
        <p:nvSpPr>
          <p:cNvPr id="5" name="TextBox 4">
            <a:extLst>
              <a:ext uri="{FF2B5EF4-FFF2-40B4-BE49-F238E27FC236}">
                <a16:creationId xmlns:a16="http://schemas.microsoft.com/office/drawing/2014/main" id="{481CE8B0-B8C7-A7C3-8E9D-CAF220CDD406}"/>
              </a:ext>
            </a:extLst>
          </p:cNvPr>
          <p:cNvSpPr txBox="1"/>
          <p:nvPr/>
        </p:nvSpPr>
        <p:spPr>
          <a:xfrm>
            <a:off x="1085850" y="1254889"/>
            <a:ext cx="10010776" cy="1287532"/>
          </a:xfrm>
          <a:prstGeom prst="rect">
            <a:avLst/>
          </a:prstGeom>
          <a:noFill/>
        </p:spPr>
        <p:txBody>
          <a:bodyPr wrap="square">
            <a:spAutoFit/>
          </a:bodyPr>
          <a:lstStyle/>
          <a:p>
            <a:pPr algn="just">
              <a:lnSpc>
                <a:spcPct val="150000"/>
              </a:lnSpc>
            </a:pPr>
            <a:r>
              <a:rPr lang="en-US" dirty="0"/>
              <a:t>	The college has discovered that students are misusing campus resources and accessing irrelevant sites. They want a solution which will restrict access to only allowed categories of web content. </a:t>
            </a:r>
            <a:endParaRPr lang="en-IN" dirty="0"/>
          </a:p>
        </p:txBody>
      </p:sp>
      <p:sp>
        <p:nvSpPr>
          <p:cNvPr id="7" name="TextBox 6">
            <a:extLst>
              <a:ext uri="{FF2B5EF4-FFF2-40B4-BE49-F238E27FC236}">
                <a16:creationId xmlns:a16="http://schemas.microsoft.com/office/drawing/2014/main" id="{B10B9902-DEFF-6F0B-0C77-52493D2B4EF9}"/>
              </a:ext>
            </a:extLst>
          </p:cNvPr>
          <p:cNvSpPr txBox="1"/>
          <p:nvPr/>
        </p:nvSpPr>
        <p:spPr>
          <a:xfrm>
            <a:off x="1085849" y="3224079"/>
            <a:ext cx="9982311" cy="3330399"/>
          </a:xfrm>
          <a:prstGeom prst="rect">
            <a:avLst/>
          </a:prstGeom>
          <a:noFill/>
        </p:spPr>
        <p:txBody>
          <a:bodyPr wrap="square">
            <a:spAutoFit/>
          </a:bodyPr>
          <a:lstStyle/>
          <a:p>
            <a:pPr marL="342900" indent="-342900" algn="just">
              <a:lnSpc>
                <a:spcPct val="200000"/>
              </a:lnSpc>
              <a:buAutoNum type="arabicPeriod"/>
            </a:pPr>
            <a:r>
              <a:rPr lang="en-US" dirty="0"/>
              <a:t>Explore how this can be achieved and what kind of network security product can provide this capability. </a:t>
            </a:r>
          </a:p>
          <a:p>
            <a:pPr marL="342900" indent="-342900" algn="just">
              <a:lnSpc>
                <a:spcPct val="200000"/>
              </a:lnSpc>
              <a:buAutoNum type="arabicPeriod"/>
            </a:pPr>
            <a:r>
              <a:rPr lang="en-US" dirty="0"/>
              <a:t>Update the campus network topology with new component(s) </a:t>
            </a:r>
          </a:p>
          <a:p>
            <a:pPr marL="342900" indent="-342900" algn="just">
              <a:lnSpc>
                <a:spcPct val="200000"/>
              </a:lnSpc>
              <a:buAutoNum type="arabicPeriod"/>
            </a:pPr>
            <a:r>
              <a:rPr lang="en-US" dirty="0"/>
              <a:t>Explain the reasoning behind your choice, detailing the risks &amp; advantages of your proposed solution </a:t>
            </a:r>
          </a:p>
          <a:p>
            <a:pPr marL="342900" indent="-342900" algn="just">
              <a:lnSpc>
                <a:spcPct val="200000"/>
              </a:lnSpc>
              <a:buAutoNum type="arabicPeriod"/>
            </a:pPr>
            <a:r>
              <a:rPr lang="en-US" dirty="0"/>
              <a:t>Write the policies you would apply (can use simple English language commands)</a:t>
            </a:r>
            <a:endParaRPr lang="en-IN" dirty="0"/>
          </a:p>
        </p:txBody>
      </p:sp>
      <p:sp>
        <p:nvSpPr>
          <p:cNvPr id="9" name="TextBox 8">
            <a:extLst>
              <a:ext uri="{FF2B5EF4-FFF2-40B4-BE49-F238E27FC236}">
                <a16:creationId xmlns:a16="http://schemas.microsoft.com/office/drawing/2014/main" id="{A9E33928-24F4-218A-A348-C6D6A348274F}"/>
              </a:ext>
            </a:extLst>
          </p:cNvPr>
          <p:cNvSpPr txBox="1"/>
          <p:nvPr/>
        </p:nvSpPr>
        <p:spPr>
          <a:xfrm>
            <a:off x="1085849" y="2823969"/>
            <a:ext cx="6072888" cy="400110"/>
          </a:xfrm>
          <a:prstGeom prst="rect">
            <a:avLst/>
          </a:prstGeom>
          <a:noFill/>
        </p:spPr>
        <p:txBody>
          <a:bodyPr wrap="square">
            <a:spAutoFit/>
          </a:bodyPr>
          <a:lstStyle/>
          <a:p>
            <a:pPr algn="just"/>
            <a:r>
              <a:rPr lang="en-US" sz="2000" b="1" dirty="0"/>
              <a:t>Tasks &amp; Deliverables :- </a:t>
            </a:r>
            <a:endParaRPr lang="en-IN" sz="2000" b="1" dirty="0"/>
          </a:p>
        </p:txBody>
      </p:sp>
      <p:sp>
        <p:nvSpPr>
          <p:cNvPr id="2" name="Footer Placeholder 1">
            <a:extLst>
              <a:ext uri="{FF2B5EF4-FFF2-40B4-BE49-F238E27FC236}">
                <a16:creationId xmlns:a16="http://schemas.microsoft.com/office/drawing/2014/main" id="{DFF9D005-8DA0-B251-DBDE-4335172D7F43}"/>
              </a:ext>
            </a:extLst>
          </p:cNvPr>
          <p:cNvSpPr>
            <a:spLocks noGrp="1"/>
          </p:cNvSpPr>
          <p:nvPr>
            <p:ph type="ftr" sz="quarter" idx="11"/>
          </p:nvPr>
        </p:nvSpPr>
        <p:spPr/>
        <p:txBody>
          <a:bodyPr/>
          <a:lstStyle/>
          <a:p>
            <a:r>
              <a:rPr lang="en-US"/>
              <a:t>MADE BY: HARSHAL J JAGDALE 1059424142</a:t>
            </a:r>
            <a:endParaRPr lang="en-IN"/>
          </a:p>
        </p:txBody>
      </p:sp>
    </p:spTree>
    <p:extLst>
      <p:ext uri="{BB962C8B-B14F-4D97-AF65-F5344CB8AC3E}">
        <p14:creationId xmlns:p14="http://schemas.microsoft.com/office/powerpoint/2010/main" val="4280156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58F18C-12AB-23A2-5A63-B5B0CB58AC8F}"/>
              </a:ext>
            </a:extLst>
          </p:cNvPr>
          <p:cNvSpPr txBox="1"/>
          <p:nvPr/>
        </p:nvSpPr>
        <p:spPr>
          <a:xfrm>
            <a:off x="1047750" y="2143810"/>
            <a:ext cx="6096000" cy="369332"/>
          </a:xfrm>
          <a:prstGeom prst="rect">
            <a:avLst/>
          </a:prstGeom>
          <a:noFill/>
        </p:spPr>
        <p:txBody>
          <a:bodyPr wrap="square">
            <a:spAutoFit/>
          </a:bodyPr>
          <a:lstStyle/>
          <a:p>
            <a:r>
              <a:rPr lang="en-US" b="1" dirty="0"/>
              <a:t>Products and Technologies :</a:t>
            </a:r>
            <a:endParaRPr lang="en-IN" b="1" dirty="0"/>
          </a:p>
        </p:txBody>
      </p:sp>
      <p:sp>
        <p:nvSpPr>
          <p:cNvPr id="5" name="TextBox 4">
            <a:extLst>
              <a:ext uri="{FF2B5EF4-FFF2-40B4-BE49-F238E27FC236}">
                <a16:creationId xmlns:a16="http://schemas.microsoft.com/office/drawing/2014/main" id="{B952147E-10F4-56CC-DC2E-2D8A66E901C5}"/>
              </a:ext>
            </a:extLst>
          </p:cNvPr>
          <p:cNvSpPr txBox="1"/>
          <p:nvPr/>
        </p:nvSpPr>
        <p:spPr>
          <a:xfrm>
            <a:off x="1047750" y="720209"/>
            <a:ext cx="6096000" cy="400110"/>
          </a:xfrm>
          <a:prstGeom prst="rect">
            <a:avLst/>
          </a:prstGeom>
          <a:noFill/>
        </p:spPr>
        <p:txBody>
          <a:bodyPr wrap="square">
            <a:spAutoFit/>
          </a:bodyPr>
          <a:lstStyle/>
          <a:p>
            <a:r>
              <a:rPr lang="en-US" sz="2000" b="1" dirty="0"/>
              <a:t>Solution :- </a:t>
            </a:r>
            <a:endParaRPr lang="en-IN" sz="2000" b="1" dirty="0"/>
          </a:p>
        </p:txBody>
      </p:sp>
      <p:sp>
        <p:nvSpPr>
          <p:cNvPr id="7" name="TextBox 6">
            <a:extLst>
              <a:ext uri="{FF2B5EF4-FFF2-40B4-BE49-F238E27FC236}">
                <a16:creationId xmlns:a16="http://schemas.microsoft.com/office/drawing/2014/main" id="{95D067C5-A316-78FD-4CF4-BAA6A30B3385}"/>
              </a:ext>
            </a:extLst>
          </p:cNvPr>
          <p:cNvSpPr txBox="1"/>
          <p:nvPr/>
        </p:nvSpPr>
        <p:spPr>
          <a:xfrm>
            <a:off x="1047750" y="1447398"/>
            <a:ext cx="6096000" cy="369332"/>
          </a:xfrm>
          <a:prstGeom prst="rect">
            <a:avLst/>
          </a:prstGeom>
          <a:noFill/>
        </p:spPr>
        <p:txBody>
          <a:bodyPr wrap="square">
            <a:spAutoFit/>
          </a:bodyPr>
          <a:lstStyle/>
          <a:p>
            <a:r>
              <a:rPr lang="en-US" b="1" dirty="0"/>
              <a:t>Explore Options for Network Security Products </a:t>
            </a:r>
            <a:endParaRPr lang="en-IN" b="1" dirty="0"/>
          </a:p>
        </p:txBody>
      </p:sp>
      <p:sp>
        <p:nvSpPr>
          <p:cNvPr id="9" name="TextBox 8">
            <a:extLst>
              <a:ext uri="{FF2B5EF4-FFF2-40B4-BE49-F238E27FC236}">
                <a16:creationId xmlns:a16="http://schemas.microsoft.com/office/drawing/2014/main" id="{D9510DB9-A657-DE7D-0C5B-C7747DE108D3}"/>
              </a:ext>
            </a:extLst>
          </p:cNvPr>
          <p:cNvSpPr txBox="1"/>
          <p:nvPr/>
        </p:nvSpPr>
        <p:spPr>
          <a:xfrm>
            <a:off x="1047750" y="2845013"/>
            <a:ext cx="10096500" cy="1200329"/>
          </a:xfrm>
          <a:prstGeom prst="rect">
            <a:avLst/>
          </a:prstGeom>
          <a:noFill/>
        </p:spPr>
        <p:txBody>
          <a:bodyPr wrap="square">
            <a:spAutoFit/>
          </a:bodyPr>
          <a:lstStyle/>
          <a:p>
            <a:pPr marL="342900" indent="-342900">
              <a:buAutoNum type="arabicPeriod"/>
            </a:pPr>
            <a:r>
              <a:rPr lang="en-US" dirty="0"/>
              <a:t>Web Content Filtering Solutions : </a:t>
            </a:r>
          </a:p>
          <a:p>
            <a:pPr marL="742950" lvl="1" indent="-285750">
              <a:buFont typeface="Arial" panose="020B0604020202020204" pitchFamily="34" charset="0"/>
              <a:buChar char="•"/>
            </a:pPr>
            <a:r>
              <a:rPr lang="en-US" dirty="0"/>
              <a:t>Product Example: Cisco Umbrella </a:t>
            </a:r>
          </a:p>
          <a:p>
            <a:pPr marL="742950" lvl="1" indent="-285750">
              <a:buFont typeface="Arial" panose="020B0604020202020204" pitchFamily="34" charset="0"/>
              <a:buChar char="•"/>
            </a:pPr>
            <a:r>
              <a:rPr lang="en-US" dirty="0"/>
              <a:t>Use: Provides DNS-based security by blocking access to websites based on categories, security risks, or specific URLs, ensuring that only approved content is accessible. </a:t>
            </a:r>
            <a:endParaRPr lang="en-IN" dirty="0"/>
          </a:p>
        </p:txBody>
      </p:sp>
      <p:sp>
        <p:nvSpPr>
          <p:cNvPr id="13" name="TextBox 12">
            <a:extLst>
              <a:ext uri="{FF2B5EF4-FFF2-40B4-BE49-F238E27FC236}">
                <a16:creationId xmlns:a16="http://schemas.microsoft.com/office/drawing/2014/main" id="{3369219E-C082-3026-1331-398DBE2E90C8}"/>
              </a:ext>
            </a:extLst>
          </p:cNvPr>
          <p:cNvSpPr txBox="1"/>
          <p:nvPr/>
        </p:nvSpPr>
        <p:spPr>
          <a:xfrm>
            <a:off x="1047750" y="4377213"/>
            <a:ext cx="10096500" cy="1200329"/>
          </a:xfrm>
          <a:prstGeom prst="rect">
            <a:avLst/>
          </a:prstGeom>
          <a:noFill/>
        </p:spPr>
        <p:txBody>
          <a:bodyPr wrap="square">
            <a:spAutoFit/>
          </a:bodyPr>
          <a:lstStyle/>
          <a:p>
            <a:pPr marL="342900" indent="-342900">
              <a:buAutoNum type="arabicPeriod" startAt="2"/>
            </a:pPr>
            <a:r>
              <a:rPr lang="en-US" dirty="0"/>
              <a:t>Firewall with Integrated Security Services :</a:t>
            </a:r>
          </a:p>
          <a:p>
            <a:pPr marL="742950" lvl="1" indent="-285750">
              <a:buFont typeface="Arial" panose="020B0604020202020204" pitchFamily="34" charset="0"/>
              <a:buChar char="•"/>
            </a:pPr>
            <a:r>
              <a:rPr lang="en-US" dirty="0"/>
              <a:t>Product Example: Cisco Firepower </a:t>
            </a:r>
          </a:p>
          <a:p>
            <a:pPr marL="742950" lvl="1" indent="-285750">
              <a:buFont typeface="Arial" panose="020B0604020202020204" pitchFamily="34" charset="0"/>
              <a:buChar char="•"/>
            </a:pPr>
            <a:r>
              <a:rPr lang="en-US" dirty="0"/>
              <a:t>Use: Offers capabilities such as URL filtering, malware detection, and intrusion prevention, which can be configured to enforce web access policies.</a:t>
            </a:r>
            <a:endParaRPr lang="en-IN" dirty="0"/>
          </a:p>
        </p:txBody>
      </p:sp>
      <p:sp>
        <p:nvSpPr>
          <p:cNvPr id="2" name="Footer Placeholder 1">
            <a:extLst>
              <a:ext uri="{FF2B5EF4-FFF2-40B4-BE49-F238E27FC236}">
                <a16:creationId xmlns:a16="http://schemas.microsoft.com/office/drawing/2014/main" id="{DD9C6AD5-4F82-4F2D-D829-2A5FF866C829}"/>
              </a:ext>
            </a:extLst>
          </p:cNvPr>
          <p:cNvSpPr>
            <a:spLocks noGrp="1"/>
          </p:cNvSpPr>
          <p:nvPr>
            <p:ph type="ftr" sz="quarter" idx="11"/>
          </p:nvPr>
        </p:nvSpPr>
        <p:spPr/>
        <p:txBody>
          <a:bodyPr/>
          <a:lstStyle/>
          <a:p>
            <a:r>
              <a:rPr lang="en-US"/>
              <a:t>MADE BY: HARSHAL J JAGDALE 1059424142</a:t>
            </a:r>
            <a:endParaRPr lang="en-IN"/>
          </a:p>
        </p:txBody>
      </p:sp>
    </p:spTree>
    <p:extLst>
      <p:ext uri="{BB962C8B-B14F-4D97-AF65-F5344CB8AC3E}">
        <p14:creationId xmlns:p14="http://schemas.microsoft.com/office/powerpoint/2010/main" val="406863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F712DBD-CE85-C76B-D079-4CD95F3A7DE6}"/>
              </a:ext>
            </a:extLst>
          </p:cNvPr>
          <p:cNvSpPr txBox="1"/>
          <p:nvPr/>
        </p:nvSpPr>
        <p:spPr>
          <a:xfrm>
            <a:off x="1009650" y="1348009"/>
            <a:ext cx="6094476" cy="400110"/>
          </a:xfrm>
          <a:prstGeom prst="rect">
            <a:avLst/>
          </a:prstGeom>
          <a:noFill/>
        </p:spPr>
        <p:txBody>
          <a:bodyPr wrap="square">
            <a:spAutoFit/>
          </a:bodyPr>
          <a:lstStyle/>
          <a:p>
            <a:r>
              <a:rPr lang="en-IN" sz="2000" b="1" dirty="0"/>
              <a:t>Problem Statement :-</a:t>
            </a:r>
          </a:p>
        </p:txBody>
      </p:sp>
      <p:sp>
        <p:nvSpPr>
          <p:cNvPr id="5" name="TextBox 4">
            <a:extLst>
              <a:ext uri="{FF2B5EF4-FFF2-40B4-BE49-F238E27FC236}">
                <a16:creationId xmlns:a16="http://schemas.microsoft.com/office/drawing/2014/main" id="{62049F0D-5A8E-36EE-F483-B4588921ADF4}"/>
              </a:ext>
            </a:extLst>
          </p:cNvPr>
          <p:cNvSpPr txBox="1"/>
          <p:nvPr/>
        </p:nvSpPr>
        <p:spPr>
          <a:xfrm>
            <a:off x="3048000" y="372657"/>
            <a:ext cx="6096000" cy="532903"/>
          </a:xfrm>
          <a:prstGeom prst="rect">
            <a:avLst/>
          </a:prstGeom>
          <a:noFill/>
        </p:spPr>
        <p:txBody>
          <a:bodyPr wrap="square">
            <a:spAutoFit/>
          </a:bodyPr>
          <a:lstStyle/>
          <a:p>
            <a:pPr algn="ctr">
              <a:lnSpc>
                <a:spcPct val="107000"/>
              </a:lnSpc>
              <a:spcAft>
                <a:spcPts val="800"/>
              </a:spcAft>
            </a:pPr>
            <a:r>
              <a:rPr lang="en-IN" sz="2800" b="1" kern="100" dirty="0">
                <a:effectLst/>
                <a:ea typeface="Calibri" panose="020F0502020204030204" pitchFamily="34" charset="0"/>
                <a:cs typeface="Mangal" panose="02040503050203030202" pitchFamily="18" charset="0"/>
              </a:rPr>
              <a:t>Cyber Shield: Defending the network</a:t>
            </a:r>
            <a:endParaRPr lang="en-IN" kern="100" dirty="0">
              <a:effectLst/>
              <a:ea typeface="Calibri" panose="020F0502020204030204" pitchFamily="34" charset="0"/>
              <a:cs typeface="Mangal" panose="02040503050203030202" pitchFamily="18" charset="0"/>
            </a:endParaRPr>
          </a:p>
        </p:txBody>
      </p:sp>
      <p:sp>
        <p:nvSpPr>
          <p:cNvPr id="8" name="TextBox 7">
            <a:extLst>
              <a:ext uri="{FF2B5EF4-FFF2-40B4-BE49-F238E27FC236}">
                <a16:creationId xmlns:a16="http://schemas.microsoft.com/office/drawing/2014/main" id="{18AB5269-F8DC-E0F5-6EA9-863118446D29}"/>
              </a:ext>
            </a:extLst>
          </p:cNvPr>
          <p:cNvSpPr txBox="1"/>
          <p:nvPr/>
        </p:nvSpPr>
        <p:spPr>
          <a:xfrm>
            <a:off x="1009650" y="3866593"/>
            <a:ext cx="6096000" cy="400110"/>
          </a:xfrm>
          <a:prstGeom prst="rect">
            <a:avLst/>
          </a:prstGeom>
          <a:noFill/>
        </p:spPr>
        <p:txBody>
          <a:bodyPr wrap="square">
            <a:spAutoFit/>
          </a:bodyPr>
          <a:lstStyle/>
          <a:p>
            <a:r>
              <a:rPr lang="en-US" sz="2000" b="1" dirty="0"/>
              <a:t>PART 1 :- </a:t>
            </a:r>
            <a:endParaRPr lang="en-IN" sz="2000" b="1" dirty="0"/>
          </a:p>
        </p:txBody>
      </p:sp>
      <p:sp>
        <p:nvSpPr>
          <p:cNvPr id="10" name="TextBox 9">
            <a:extLst>
              <a:ext uri="{FF2B5EF4-FFF2-40B4-BE49-F238E27FC236}">
                <a16:creationId xmlns:a16="http://schemas.microsoft.com/office/drawing/2014/main" id="{FB0FD235-473A-7D12-0AEE-785DB5C83236}"/>
              </a:ext>
            </a:extLst>
          </p:cNvPr>
          <p:cNvSpPr txBox="1"/>
          <p:nvPr/>
        </p:nvSpPr>
        <p:spPr>
          <a:xfrm>
            <a:off x="1009650" y="4398169"/>
            <a:ext cx="10153649" cy="1754326"/>
          </a:xfrm>
          <a:prstGeom prst="rect">
            <a:avLst/>
          </a:prstGeom>
          <a:noFill/>
        </p:spPr>
        <p:txBody>
          <a:bodyPr wrap="square">
            <a:spAutoFit/>
          </a:bodyPr>
          <a:lstStyle/>
          <a:p>
            <a:pPr algn="just"/>
            <a:r>
              <a:rPr lang="en-US" sz="1800" dirty="0"/>
              <a:t>	Analyse your existing university/college campus network topology. Map it out the using Cisco Packet Tracer and identify the security controls that are in place today. Consider and note how network segmentation is done. Observe what kind of intrusion detection systems, firewalls, authentication and authorization systems are in place. Apply the knowledge gained from the NetAcad cyber security course to conduct an attack surface mapping. Aim to identify potential entry points for cyber-attacks. Propose countermeasures to mitigate these risks.</a:t>
            </a:r>
            <a:endParaRPr lang="en-IN" dirty="0"/>
          </a:p>
        </p:txBody>
      </p:sp>
      <p:sp>
        <p:nvSpPr>
          <p:cNvPr id="12" name="TextBox 11">
            <a:extLst>
              <a:ext uri="{FF2B5EF4-FFF2-40B4-BE49-F238E27FC236}">
                <a16:creationId xmlns:a16="http://schemas.microsoft.com/office/drawing/2014/main" id="{3B7C50EB-8132-A37F-991B-DD956B2ED59C}"/>
              </a:ext>
            </a:extLst>
          </p:cNvPr>
          <p:cNvSpPr txBox="1"/>
          <p:nvPr/>
        </p:nvSpPr>
        <p:spPr>
          <a:xfrm>
            <a:off x="1047752" y="2030316"/>
            <a:ext cx="10134598" cy="1754326"/>
          </a:xfrm>
          <a:prstGeom prst="rect">
            <a:avLst/>
          </a:prstGeom>
          <a:noFill/>
        </p:spPr>
        <p:txBody>
          <a:bodyPr wrap="square">
            <a:spAutoFit/>
          </a:bodyPr>
          <a:lstStyle/>
          <a:p>
            <a:pPr algn="just"/>
            <a:r>
              <a:rPr lang="en-IN" dirty="0"/>
              <a:t>	Your College is hosting the Student and Faculty Details in Private Server within the Premise. Few more Branch of Colleges are now opening, and you are required to leverage the Cloud Services to host and manage the Student and Faculty details, securely in a central location for all Branches. Please Note, College wants to offload the management and maintenance of the Servers. Using your Netacad Cloud Security Course, design the DB hosting service, which is resilient, fast, On-Demand Scalable and Secure.</a:t>
            </a:r>
          </a:p>
        </p:txBody>
      </p:sp>
      <p:sp>
        <p:nvSpPr>
          <p:cNvPr id="2" name="Footer Placeholder 1">
            <a:extLst>
              <a:ext uri="{FF2B5EF4-FFF2-40B4-BE49-F238E27FC236}">
                <a16:creationId xmlns:a16="http://schemas.microsoft.com/office/drawing/2014/main" id="{764A1DC1-1A22-B01B-15AA-30BFC0EAFACE}"/>
              </a:ext>
            </a:extLst>
          </p:cNvPr>
          <p:cNvSpPr>
            <a:spLocks noGrp="1"/>
          </p:cNvSpPr>
          <p:nvPr>
            <p:ph type="ftr" sz="quarter" idx="11"/>
          </p:nvPr>
        </p:nvSpPr>
        <p:spPr/>
        <p:txBody>
          <a:bodyPr/>
          <a:lstStyle/>
          <a:p>
            <a:r>
              <a:rPr lang="en-US" dirty="0"/>
              <a:t>MADE BY: HARSHAL J JAGDALE 1059424142</a:t>
            </a:r>
            <a:endParaRPr lang="en-IN" dirty="0"/>
          </a:p>
        </p:txBody>
      </p:sp>
    </p:spTree>
    <p:extLst>
      <p:ext uri="{BB962C8B-B14F-4D97-AF65-F5344CB8AC3E}">
        <p14:creationId xmlns:p14="http://schemas.microsoft.com/office/powerpoint/2010/main" val="2362889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D201A2-A016-162F-F18F-D467FDC10263}"/>
              </a:ext>
            </a:extLst>
          </p:cNvPr>
          <p:cNvSpPr txBox="1"/>
          <p:nvPr/>
        </p:nvSpPr>
        <p:spPr>
          <a:xfrm>
            <a:off x="1076325" y="701159"/>
            <a:ext cx="6096000" cy="369332"/>
          </a:xfrm>
          <a:prstGeom prst="rect">
            <a:avLst/>
          </a:prstGeom>
          <a:noFill/>
        </p:spPr>
        <p:txBody>
          <a:bodyPr wrap="square">
            <a:spAutoFit/>
          </a:bodyPr>
          <a:lstStyle/>
          <a:p>
            <a:r>
              <a:rPr lang="en-US" b="1" dirty="0"/>
              <a:t>Updating campus network topology</a:t>
            </a:r>
            <a:endParaRPr lang="en-IN" b="1" dirty="0"/>
          </a:p>
        </p:txBody>
      </p:sp>
      <p:sp>
        <p:nvSpPr>
          <p:cNvPr id="5" name="TextBox 4">
            <a:extLst>
              <a:ext uri="{FF2B5EF4-FFF2-40B4-BE49-F238E27FC236}">
                <a16:creationId xmlns:a16="http://schemas.microsoft.com/office/drawing/2014/main" id="{C764E1A4-0659-B316-D34E-88FF7274CA6E}"/>
              </a:ext>
            </a:extLst>
          </p:cNvPr>
          <p:cNvSpPr txBox="1"/>
          <p:nvPr/>
        </p:nvSpPr>
        <p:spPr>
          <a:xfrm>
            <a:off x="1076325" y="1396484"/>
            <a:ext cx="6096000" cy="369332"/>
          </a:xfrm>
          <a:prstGeom prst="rect">
            <a:avLst/>
          </a:prstGeom>
          <a:noFill/>
        </p:spPr>
        <p:txBody>
          <a:bodyPr wrap="square">
            <a:spAutoFit/>
          </a:bodyPr>
          <a:lstStyle/>
          <a:p>
            <a:r>
              <a:rPr lang="en-US" b="1" dirty="0"/>
              <a:t>New Components</a:t>
            </a:r>
            <a:endParaRPr lang="en-IN" b="1" dirty="0"/>
          </a:p>
        </p:txBody>
      </p:sp>
      <p:sp>
        <p:nvSpPr>
          <p:cNvPr id="4" name="TextBox 3">
            <a:extLst>
              <a:ext uri="{FF2B5EF4-FFF2-40B4-BE49-F238E27FC236}">
                <a16:creationId xmlns:a16="http://schemas.microsoft.com/office/drawing/2014/main" id="{72259EDB-D676-94E3-34BA-C825C3FA89C6}"/>
              </a:ext>
            </a:extLst>
          </p:cNvPr>
          <p:cNvSpPr txBox="1"/>
          <p:nvPr/>
        </p:nvSpPr>
        <p:spPr>
          <a:xfrm>
            <a:off x="1076325" y="2091809"/>
            <a:ext cx="10058400" cy="2031325"/>
          </a:xfrm>
          <a:prstGeom prst="rect">
            <a:avLst/>
          </a:prstGeom>
          <a:noFill/>
        </p:spPr>
        <p:txBody>
          <a:bodyPr wrap="square">
            <a:spAutoFit/>
          </a:bodyPr>
          <a:lstStyle/>
          <a:p>
            <a:pPr marL="342900" indent="-342900">
              <a:buAutoNum type="arabicPeriod"/>
            </a:pPr>
            <a:r>
              <a:rPr lang="en-US" dirty="0"/>
              <a:t>Cisco Umbrella:</a:t>
            </a:r>
          </a:p>
          <a:p>
            <a:pPr marL="800100" lvl="1" indent="-342900">
              <a:buFont typeface="Arial" panose="020B0604020202020204" pitchFamily="34" charset="0"/>
              <a:buChar char="•"/>
            </a:pPr>
            <a:r>
              <a:rPr lang="en-US" dirty="0"/>
              <a:t>Placement: Integrated at the DNS layer to filter internet traffic and prevent access to   non-approved websites before a connection is even established. </a:t>
            </a:r>
          </a:p>
          <a:p>
            <a:pPr marL="342900" indent="-342900">
              <a:buAutoNum type="arabicPeriod"/>
            </a:pPr>
            <a:endParaRPr lang="en-US" dirty="0"/>
          </a:p>
          <a:p>
            <a:pPr marL="342900" indent="-342900">
              <a:buAutoNum type="arabicPeriod"/>
            </a:pPr>
            <a:r>
              <a:rPr lang="en-US" dirty="0"/>
              <a:t>Cisco Firepower:  </a:t>
            </a:r>
          </a:p>
          <a:p>
            <a:pPr marL="800100" lvl="1" indent="-342900">
              <a:buFont typeface="Arial" panose="020B0604020202020204" pitchFamily="34" charset="0"/>
              <a:buChar char="•"/>
            </a:pPr>
            <a:r>
              <a:rPr lang="en-US" dirty="0"/>
              <a:t>Placement: Deployed alongside existing firewalls to enhance security with deep packet inspection and real-time threat intelligence.</a:t>
            </a:r>
            <a:endParaRPr lang="en-IN" dirty="0"/>
          </a:p>
        </p:txBody>
      </p:sp>
      <p:sp>
        <p:nvSpPr>
          <p:cNvPr id="7" name="TextBox 6">
            <a:extLst>
              <a:ext uri="{FF2B5EF4-FFF2-40B4-BE49-F238E27FC236}">
                <a16:creationId xmlns:a16="http://schemas.microsoft.com/office/drawing/2014/main" id="{44E7BD9E-40D8-0F2F-0368-C3D9B10012BF}"/>
              </a:ext>
            </a:extLst>
          </p:cNvPr>
          <p:cNvSpPr txBox="1"/>
          <p:nvPr/>
        </p:nvSpPr>
        <p:spPr>
          <a:xfrm>
            <a:off x="1076324" y="4449127"/>
            <a:ext cx="10058399" cy="1200329"/>
          </a:xfrm>
          <a:prstGeom prst="rect">
            <a:avLst/>
          </a:prstGeom>
          <a:noFill/>
        </p:spPr>
        <p:txBody>
          <a:bodyPr wrap="square">
            <a:spAutoFit/>
          </a:bodyPr>
          <a:lstStyle/>
          <a:p>
            <a:r>
              <a:rPr lang="en-IN" b="1" dirty="0"/>
              <a:t>Updated Network Topology Diagram:</a:t>
            </a:r>
          </a:p>
          <a:p>
            <a:endParaRPr lang="en-IN" dirty="0"/>
          </a:p>
          <a:p>
            <a:r>
              <a:rPr lang="en-US" dirty="0"/>
              <a:t>	They will include Cisco Umbrella for DNS filtering and Cisco Firepower for enhanced firewall protection, showing their integration points within the existing network infrastructure.</a:t>
            </a:r>
            <a:endParaRPr lang="en-IN" dirty="0"/>
          </a:p>
        </p:txBody>
      </p:sp>
      <p:sp>
        <p:nvSpPr>
          <p:cNvPr id="2" name="Footer Placeholder 1">
            <a:extLst>
              <a:ext uri="{FF2B5EF4-FFF2-40B4-BE49-F238E27FC236}">
                <a16:creationId xmlns:a16="http://schemas.microsoft.com/office/drawing/2014/main" id="{A750AE73-BA9D-75B6-167E-6BFEC76F3B30}"/>
              </a:ext>
            </a:extLst>
          </p:cNvPr>
          <p:cNvSpPr>
            <a:spLocks noGrp="1"/>
          </p:cNvSpPr>
          <p:nvPr>
            <p:ph type="ftr" sz="quarter" idx="11"/>
          </p:nvPr>
        </p:nvSpPr>
        <p:spPr/>
        <p:txBody>
          <a:bodyPr/>
          <a:lstStyle/>
          <a:p>
            <a:r>
              <a:rPr lang="en-US"/>
              <a:t>MADE BY: HARSHAL J JAGDALE 1059424142</a:t>
            </a:r>
            <a:endParaRPr lang="en-IN"/>
          </a:p>
        </p:txBody>
      </p:sp>
    </p:spTree>
    <p:extLst>
      <p:ext uri="{BB962C8B-B14F-4D97-AF65-F5344CB8AC3E}">
        <p14:creationId xmlns:p14="http://schemas.microsoft.com/office/powerpoint/2010/main" val="669773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32B822-0EEF-E72F-C741-17D148D91BB2}"/>
              </a:ext>
            </a:extLst>
          </p:cNvPr>
          <p:cNvSpPr txBox="1"/>
          <p:nvPr/>
        </p:nvSpPr>
        <p:spPr>
          <a:xfrm>
            <a:off x="1076324" y="578614"/>
            <a:ext cx="9858375" cy="5355312"/>
          </a:xfrm>
          <a:prstGeom prst="rect">
            <a:avLst/>
          </a:prstGeom>
          <a:noFill/>
        </p:spPr>
        <p:txBody>
          <a:bodyPr wrap="square">
            <a:spAutoFit/>
          </a:bodyPr>
          <a:lstStyle/>
          <a:p>
            <a:r>
              <a:rPr lang="en-US" b="1" dirty="0"/>
              <a:t>Risks &amp; Advantages:</a:t>
            </a:r>
          </a:p>
          <a:p>
            <a:endParaRPr lang="en-US" b="1" dirty="0"/>
          </a:p>
          <a:p>
            <a:endParaRPr lang="en-US" b="1" dirty="0"/>
          </a:p>
          <a:p>
            <a:pPr marL="342900" indent="-342900">
              <a:buFont typeface="+mj-lt"/>
              <a:buAutoNum type="arabicPeriod"/>
            </a:pPr>
            <a:r>
              <a:rPr lang="en-US" b="1" dirty="0"/>
              <a:t>Cisco Umbrella: </a:t>
            </a:r>
            <a:br>
              <a:rPr lang="en-US" b="1" dirty="0"/>
            </a:br>
            <a:endParaRPr lang="en-US" b="1" dirty="0"/>
          </a:p>
          <a:p>
            <a:pPr marL="742950" lvl="1" indent="-285750">
              <a:buFont typeface="Arial" panose="020B0604020202020204" pitchFamily="34" charset="0"/>
              <a:buChar char="•"/>
            </a:pPr>
            <a:r>
              <a:rPr lang="en-US" dirty="0"/>
              <a:t>Risks: Over blocking can occur, where legitimate educational sites might be inadvertently blocked if not properly categorized.</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Advantages: Provides a first line of defense at the DNS layer, which is effective in preventing access to unwanted sites quickly and efficiently.</a:t>
            </a:r>
          </a:p>
          <a:p>
            <a:pPr lvl="1"/>
            <a:endParaRPr lang="en-US" dirty="0"/>
          </a:p>
          <a:p>
            <a:pPr marL="742950" lvl="1" indent="-285750">
              <a:buFont typeface="Arial" panose="020B0604020202020204" pitchFamily="34" charset="0"/>
              <a:buChar char="•"/>
            </a:pPr>
            <a:endParaRPr lang="en-US" dirty="0"/>
          </a:p>
          <a:p>
            <a:pPr marL="342900" indent="-342900">
              <a:buFont typeface="+mj-lt"/>
              <a:buAutoNum type="arabicPeriod" startAt="2"/>
            </a:pPr>
            <a:r>
              <a:rPr lang="en-US" b="1" dirty="0"/>
              <a:t>Cisco Firepower: </a:t>
            </a:r>
          </a:p>
          <a:p>
            <a:pPr marL="342900" indent="-342900">
              <a:buFont typeface="+mj-lt"/>
              <a:buAutoNum type="arabicPeriod" startAt="2"/>
            </a:pPr>
            <a:endParaRPr lang="en-US" b="1" dirty="0"/>
          </a:p>
          <a:p>
            <a:pPr marL="800100" lvl="1" indent="-342900">
              <a:buFont typeface="Arial" panose="020B0604020202020204" pitchFamily="34" charset="0"/>
              <a:buChar char="•"/>
            </a:pPr>
            <a:r>
              <a:rPr lang="en-US" dirty="0"/>
              <a:t>Risks: May require significant resources to manage and maintain, especially with frequent updates and policy changes. </a:t>
            </a:r>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r>
              <a:rPr lang="en-US" dirty="0"/>
              <a:t>Advantages: Offers comprehensive network protection that extends beyond URL filtering to include threat detection and response capabilities.</a:t>
            </a:r>
            <a:endParaRPr lang="en-IN" dirty="0"/>
          </a:p>
        </p:txBody>
      </p:sp>
      <p:sp>
        <p:nvSpPr>
          <p:cNvPr id="2" name="Footer Placeholder 1">
            <a:extLst>
              <a:ext uri="{FF2B5EF4-FFF2-40B4-BE49-F238E27FC236}">
                <a16:creationId xmlns:a16="http://schemas.microsoft.com/office/drawing/2014/main" id="{6F345F78-44F6-A1D9-7AA2-D685801C4881}"/>
              </a:ext>
            </a:extLst>
          </p:cNvPr>
          <p:cNvSpPr>
            <a:spLocks noGrp="1"/>
          </p:cNvSpPr>
          <p:nvPr>
            <p:ph type="ftr" sz="quarter" idx="11"/>
          </p:nvPr>
        </p:nvSpPr>
        <p:spPr/>
        <p:txBody>
          <a:bodyPr/>
          <a:lstStyle/>
          <a:p>
            <a:r>
              <a:rPr lang="en-US"/>
              <a:t>MADE BY: HARSHAL J JAGDALE 1059424142</a:t>
            </a:r>
            <a:endParaRPr lang="en-IN"/>
          </a:p>
        </p:txBody>
      </p:sp>
    </p:spTree>
    <p:extLst>
      <p:ext uri="{BB962C8B-B14F-4D97-AF65-F5344CB8AC3E}">
        <p14:creationId xmlns:p14="http://schemas.microsoft.com/office/powerpoint/2010/main" val="2902051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BE48C1-C0CB-D581-F77C-1797C03AA66D}"/>
              </a:ext>
            </a:extLst>
          </p:cNvPr>
          <p:cNvSpPr txBox="1"/>
          <p:nvPr/>
        </p:nvSpPr>
        <p:spPr>
          <a:xfrm>
            <a:off x="1019175" y="1296603"/>
            <a:ext cx="10029826" cy="4611519"/>
          </a:xfrm>
          <a:prstGeom prst="rect">
            <a:avLst/>
          </a:prstGeom>
          <a:noFill/>
        </p:spPr>
        <p:txBody>
          <a:bodyPr wrap="square">
            <a:spAutoFit/>
          </a:bodyPr>
          <a:lstStyle/>
          <a:p>
            <a:pPr marL="342900" indent="-342900">
              <a:lnSpc>
                <a:spcPct val="150000"/>
              </a:lnSpc>
              <a:buAutoNum type="arabicPeriod"/>
            </a:pPr>
            <a:r>
              <a:rPr lang="en-IN" dirty="0"/>
              <a:t>Block Access to Non-Educational Entertainment Sites: </a:t>
            </a:r>
          </a:p>
          <a:p>
            <a:pPr>
              <a:lnSpc>
                <a:spcPct val="150000"/>
              </a:lnSpc>
            </a:pPr>
            <a:r>
              <a:rPr lang="en-IN" dirty="0"/>
              <a:t>	Deny access to categories "Entertainment, Gaming, Social Media" during school hours </a:t>
            </a:r>
          </a:p>
          <a:p>
            <a:pPr marL="342900" indent="-342900">
              <a:lnSpc>
                <a:spcPct val="150000"/>
              </a:lnSpc>
              <a:buFont typeface="+mj-lt"/>
              <a:buAutoNum type="arabicPeriod" startAt="2"/>
            </a:pPr>
            <a:r>
              <a:rPr lang="en-IN" dirty="0"/>
              <a:t> Allow Educational and Research-Related Websites: </a:t>
            </a:r>
          </a:p>
          <a:p>
            <a:pPr>
              <a:lnSpc>
                <a:spcPct val="150000"/>
              </a:lnSpc>
            </a:pPr>
            <a:r>
              <a:rPr lang="en-IN" dirty="0"/>
              <a:t>	Allow access to categories "Education, Research" at all times. And allow student to access 	some use full web side for study </a:t>
            </a:r>
          </a:p>
          <a:p>
            <a:pPr marL="342900" indent="-342900">
              <a:lnSpc>
                <a:spcPct val="150000"/>
              </a:lnSpc>
              <a:buFont typeface="+mj-lt"/>
              <a:buAutoNum type="arabicPeriod" startAt="3"/>
            </a:pPr>
            <a:r>
              <a:rPr lang="en-IN" dirty="0"/>
              <a:t>Restrict Certain High-Bandwidth Activities: </a:t>
            </a:r>
          </a:p>
          <a:p>
            <a:pPr lvl="1">
              <a:lnSpc>
                <a:spcPct val="150000"/>
              </a:lnSpc>
            </a:pPr>
            <a:r>
              <a:rPr lang="en-IN" dirty="0"/>
              <a:t>Deny access to categories "Streaming Media, File Sharing" except during non-school hours using this we can avoid to leaks of important files </a:t>
            </a:r>
          </a:p>
          <a:p>
            <a:pPr marL="342900" indent="-342900">
              <a:lnSpc>
                <a:spcPct val="150000"/>
              </a:lnSpc>
              <a:buFont typeface="+mj-lt"/>
              <a:buAutoNum type="arabicPeriod" startAt="3"/>
            </a:pPr>
            <a:r>
              <a:rPr lang="en-IN" dirty="0"/>
              <a:t>Custom Rules for Specific Needs: </a:t>
            </a:r>
          </a:p>
          <a:p>
            <a:pPr lvl="1">
              <a:lnSpc>
                <a:spcPct val="150000"/>
              </a:lnSpc>
            </a:pPr>
            <a:r>
              <a:rPr lang="en-IN" dirty="0"/>
              <a:t>Allow access to "youtube.com/</a:t>
            </a:r>
            <a:r>
              <a:rPr lang="en-IN" dirty="0" err="1"/>
              <a:t>edu</a:t>
            </a:r>
            <a:r>
              <a:rPr lang="en-IN" dirty="0"/>
              <a:t>" for educational videos; deny "youtube.com/watch" .block websites categorized under "Adult Content, Gambling" at all times</a:t>
            </a:r>
          </a:p>
        </p:txBody>
      </p:sp>
      <p:sp>
        <p:nvSpPr>
          <p:cNvPr id="3" name="TextBox 2">
            <a:extLst>
              <a:ext uri="{FF2B5EF4-FFF2-40B4-BE49-F238E27FC236}">
                <a16:creationId xmlns:a16="http://schemas.microsoft.com/office/drawing/2014/main" id="{525B9B1A-D311-6777-6483-BC1C60B1F3BF}"/>
              </a:ext>
            </a:extLst>
          </p:cNvPr>
          <p:cNvSpPr txBox="1"/>
          <p:nvPr/>
        </p:nvSpPr>
        <p:spPr>
          <a:xfrm>
            <a:off x="1019175" y="729734"/>
            <a:ext cx="6096000" cy="369332"/>
          </a:xfrm>
          <a:prstGeom prst="rect">
            <a:avLst/>
          </a:prstGeom>
          <a:noFill/>
        </p:spPr>
        <p:txBody>
          <a:bodyPr wrap="square">
            <a:spAutoFit/>
          </a:bodyPr>
          <a:lstStyle/>
          <a:p>
            <a:r>
              <a:rPr lang="en-IN" b="1" dirty="0"/>
              <a:t>Sample Policies for Web Content Filtering :- </a:t>
            </a:r>
          </a:p>
        </p:txBody>
      </p:sp>
      <p:sp>
        <p:nvSpPr>
          <p:cNvPr id="2" name="Footer Placeholder 1">
            <a:extLst>
              <a:ext uri="{FF2B5EF4-FFF2-40B4-BE49-F238E27FC236}">
                <a16:creationId xmlns:a16="http://schemas.microsoft.com/office/drawing/2014/main" id="{1B2568B1-EDEE-5DC5-3FFD-FA5427B571BA}"/>
              </a:ext>
            </a:extLst>
          </p:cNvPr>
          <p:cNvSpPr>
            <a:spLocks noGrp="1"/>
          </p:cNvSpPr>
          <p:nvPr>
            <p:ph type="ftr" sz="quarter" idx="11"/>
          </p:nvPr>
        </p:nvSpPr>
        <p:spPr/>
        <p:txBody>
          <a:bodyPr/>
          <a:lstStyle/>
          <a:p>
            <a:r>
              <a:rPr lang="en-US"/>
              <a:t>MADE BY: HARSHAL J JAGDALE 1059424142</a:t>
            </a:r>
            <a:endParaRPr lang="en-IN"/>
          </a:p>
        </p:txBody>
      </p:sp>
    </p:spTree>
    <p:extLst>
      <p:ext uri="{BB962C8B-B14F-4D97-AF65-F5344CB8AC3E}">
        <p14:creationId xmlns:p14="http://schemas.microsoft.com/office/powerpoint/2010/main" val="254699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BBE3C8-EA11-D609-00E2-DC03B200182C}"/>
              </a:ext>
            </a:extLst>
          </p:cNvPr>
          <p:cNvSpPr txBox="1"/>
          <p:nvPr/>
        </p:nvSpPr>
        <p:spPr>
          <a:xfrm>
            <a:off x="1076325" y="1626364"/>
            <a:ext cx="10058400" cy="4305730"/>
          </a:xfrm>
          <a:prstGeom prst="rect">
            <a:avLst/>
          </a:prstGeom>
          <a:noFill/>
        </p:spPr>
        <p:txBody>
          <a:bodyPr wrap="square">
            <a:spAutoFit/>
          </a:bodyPr>
          <a:lstStyle/>
          <a:p>
            <a:pPr>
              <a:lnSpc>
                <a:spcPct val="200000"/>
              </a:lnSpc>
            </a:pPr>
            <a:r>
              <a:rPr lang="en-US" sz="2000" dirty="0"/>
              <a:t>		The deployment of Cisco Umbrella alongside Cisco Firepower will enable the college to effectively manage and monitor web traffic, ensuring that only content relevant to educational and research activities is accessible. This solution not only maximizes network resource utilization but also fosters a safer and more productive educational environment. By implementing these comprehensive content filtering measures, the college can maintain control over its network usage and prevent misuse, aligning technology use with educational goals and policies.</a:t>
            </a:r>
            <a:endParaRPr lang="en-IN" sz="2000" dirty="0"/>
          </a:p>
        </p:txBody>
      </p:sp>
      <p:sp>
        <p:nvSpPr>
          <p:cNvPr id="5" name="TextBox 4">
            <a:extLst>
              <a:ext uri="{FF2B5EF4-FFF2-40B4-BE49-F238E27FC236}">
                <a16:creationId xmlns:a16="http://schemas.microsoft.com/office/drawing/2014/main" id="{8263CB24-59BD-8D1D-6417-E707ECF02A62}"/>
              </a:ext>
            </a:extLst>
          </p:cNvPr>
          <p:cNvSpPr txBox="1"/>
          <p:nvPr/>
        </p:nvSpPr>
        <p:spPr>
          <a:xfrm>
            <a:off x="1076325" y="695073"/>
            <a:ext cx="6096000" cy="461665"/>
          </a:xfrm>
          <a:prstGeom prst="rect">
            <a:avLst/>
          </a:prstGeom>
          <a:noFill/>
        </p:spPr>
        <p:txBody>
          <a:bodyPr wrap="square">
            <a:spAutoFit/>
          </a:bodyPr>
          <a:lstStyle/>
          <a:p>
            <a:r>
              <a:rPr lang="en-US" sz="2400" b="1" dirty="0"/>
              <a:t>Conclusions : </a:t>
            </a:r>
            <a:endParaRPr lang="en-IN" sz="2400" b="1" dirty="0"/>
          </a:p>
        </p:txBody>
      </p:sp>
      <p:sp>
        <p:nvSpPr>
          <p:cNvPr id="2" name="Footer Placeholder 1">
            <a:extLst>
              <a:ext uri="{FF2B5EF4-FFF2-40B4-BE49-F238E27FC236}">
                <a16:creationId xmlns:a16="http://schemas.microsoft.com/office/drawing/2014/main" id="{29B41604-737E-0B58-389C-8B8DF5328101}"/>
              </a:ext>
            </a:extLst>
          </p:cNvPr>
          <p:cNvSpPr>
            <a:spLocks noGrp="1"/>
          </p:cNvSpPr>
          <p:nvPr>
            <p:ph type="ftr" sz="quarter" idx="11"/>
          </p:nvPr>
        </p:nvSpPr>
        <p:spPr/>
        <p:txBody>
          <a:bodyPr/>
          <a:lstStyle/>
          <a:p>
            <a:r>
              <a:rPr lang="en-US"/>
              <a:t>MADE BY: HARSHAL J JAGDALE 1059424142</a:t>
            </a:r>
            <a:endParaRPr lang="en-IN"/>
          </a:p>
        </p:txBody>
      </p:sp>
    </p:spTree>
    <p:extLst>
      <p:ext uri="{BB962C8B-B14F-4D97-AF65-F5344CB8AC3E}">
        <p14:creationId xmlns:p14="http://schemas.microsoft.com/office/powerpoint/2010/main" val="3355058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40AAF11-F476-3BBC-2A86-1E08D2DF9081}"/>
              </a:ext>
            </a:extLst>
          </p:cNvPr>
          <p:cNvGrpSpPr/>
          <p:nvPr/>
        </p:nvGrpSpPr>
        <p:grpSpPr>
          <a:xfrm>
            <a:off x="1047750" y="1076325"/>
            <a:ext cx="10020300" cy="5781675"/>
            <a:chOff x="1009650" y="0"/>
            <a:chExt cx="8172450" cy="4964681"/>
          </a:xfrm>
        </p:grpSpPr>
        <p:pic>
          <p:nvPicPr>
            <p:cNvPr id="10" name="Picture 9">
              <a:extLst>
                <a:ext uri="{FF2B5EF4-FFF2-40B4-BE49-F238E27FC236}">
                  <a16:creationId xmlns:a16="http://schemas.microsoft.com/office/drawing/2014/main" id="{8EC0EDE3-6360-CF53-C90D-C3D894983CF9}"/>
                </a:ext>
              </a:extLst>
            </p:cNvPr>
            <p:cNvPicPr>
              <a:picLocks noChangeAspect="1"/>
            </p:cNvPicPr>
            <p:nvPr/>
          </p:nvPicPr>
          <p:blipFill rotWithShape="1">
            <a:blip r:embed="rId3"/>
            <a:srcRect l="1702" r="29748"/>
            <a:stretch/>
          </p:blipFill>
          <p:spPr>
            <a:xfrm>
              <a:off x="1009650" y="2084424"/>
              <a:ext cx="6238875" cy="2880257"/>
            </a:xfrm>
            <a:prstGeom prst="rect">
              <a:avLst/>
            </a:prstGeom>
          </p:spPr>
        </p:pic>
        <p:pic>
          <p:nvPicPr>
            <p:cNvPr id="4" name="Picture 3">
              <a:extLst>
                <a:ext uri="{FF2B5EF4-FFF2-40B4-BE49-F238E27FC236}">
                  <a16:creationId xmlns:a16="http://schemas.microsoft.com/office/drawing/2014/main" id="{9584B48B-BE20-13C0-0A6E-EE21F1828DCF}"/>
                </a:ext>
              </a:extLst>
            </p:cNvPr>
            <p:cNvPicPr>
              <a:picLocks noChangeAspect="1"/>
            </p:cNvPicPr>
            <p:nvPr/>
          </p:nvPicPr>
          <p:blipFill rotWithShape="1">
            <a:blip r:embed="rId4"/>
            <a:srcRect l="959" r="7667"/>
            <a:stretch/>
          </p:blipFill>
          <p:spPr>
            <a:xfrm>
              <a:off x="1009650" y="0"/>
              <a:ext cx="8172450" cy="2084424"/>
            </a:xfrm>
            <a:prstGeom prst="rect">
              <a:avLst/>
            </a:prstGeom>
          </p:spPr>
        </p:pic>
      </p:grpSp>
      <p:sp>
        <p:nvSpPr>
          <p:cNvPr id="6" name="TextBox 5">
            <a:extLst>
              <a:ext uri="{FF2B5EF4-FFF2-40B4-BE49-F238E27FC236}">
                <a16:creationId xmlns:a16="http://schemas.microsoft.com/office/drawing/2014/main" id="{96B363A9-4C92-CF3E-0EF2-D35EA4A54CC9}"/>
              </a:ext>
            </a:extLst>
          </p:cNvPr>
          <p:cNvSpPr txBox="1"/>
          <p:nvPr/>
        </p:nvSpPr>
        <p:spPr>
          <a:xfrm>
            <a:off x="1114425" y="510659"/>
            <a:ext cx="6096000" cy="400110"/>
          </a:xfrm>
          <a:prstGeom prst="rect">
            <a:avLst/>
          </a:prstGeom>
          <a:noFill/>
        </p:spPr>
        <p:txBody>
          <a:bodyPr wrap="square">
            <a:spAutoFit/>
          </a:bodyPr>
          <a:lstStyle/>
          <a:p>
            <a:r>
              <a:rPr lang="en-IN" sz="2000" b="1" dirty="0"/>
              <a:t>Logical Diagram Of Cisco Packet Tracer :-</a:t>
            </a:r>
          </a:p>
        </p:txBody>
      </p:sp>
      <p:sp>
        <p:nvSpPr>
          <p:cNvPr id="7" name="TextBox 6">
            <a:extLst>
              <a:ext uri="{FF2B5EF4-FFF2-40B4-BE49-F238E27FC236}">
                <a16:creationId xmlns:a16="http://schemas.microsoft.com/office/drawing/2014/main" id="{A73AC373-7519-43F5-04D2-2395BFA687B7}"/>
              </a:ext>
            </a:extLst>
          </p:cNvPr>
          <p:cNvSpPr txBox="1"/>
          <p:nvPr/>
        </p:nvSpPr>
        <p:spPr>
          <a:xfrm>
            <a:off x="9165107" y="5872460"/>
            <a:ext cx="1767535" cy="646331"/>
          </a:xfrm>
          <a:prstGeom prst="rect">
            <a:avLst/>
          </a:prstGeom>
          <a:noFill/>
        </p:spPr>
        <p:txBody>
          <a:bodyPr wrap="none" rtlCol="0">
            <a:spAutoFit/>
          </a:bodyPr>
          <a:lstStyle/>
          <a:p>
            <a:pPr algn="ctr"/>
            <a:r>
              <a:rPr lang="en-US" sz="1200" dirty="0">
                <a:solidFill>
                  <a:schemeClr val="tx1">
                    <a:alpha val="32000"/>
                  </a:schemeClr>
                </a:solidFill>
                <a:effectLst/>
              </a:rPr>
              <a:t>MADE BY:</a:t>
            </a:r>
          </a:p>
          <a:p>
            <a:pPr algn="ctr"/>
            <a:r>
              <a:rPr lang="en-US" sz="1200" dirty="0">
                <a:solidFill>
                  <a:schemeClr val="tx1">
                    <a:alpha val="32000"/>
                  </a:schemeClr>
                </a:solidFill>
                <a:effectLst/>
              </a:rPr>
              <a:t>HARSHAL J JAGDALE</a:t>
            </a:r>
          </a:p>
          <a:p>
            <a:pPr algn="ctr"/>
            <a:r>
              <a:rPr lang="en-US" sz="1200" dirty="0">
                <a:solidFill>
                  <a:schemeClr val="tx1">
                    <a:alpha val="32000"/>
                  </a:schemeClr>
                </a:solidFill>
                <a:effectLst/>
              </a:rPr>
              <a:t>1059424142</a:t>
            </a:r>
            <a:endParaRPr lang="en-IN" sz="1200" dirty="0">
              <a:solidFill>
                <a:schemeClr val="tx1">
                  <a:alpha val="32000"/>
                </a:schemeClr>
              </a:solidFill>
            </a:endParaRPr>
          </a:p>
        </p:txBody>
      </p:sp>
      <p:sp>
        <p:nvSpPr>
          <p:cNvPr id="8" name="Footer Placeholder 7">
            <a:extLst>
              <a:ext uri="{FF2B5EF4-FFF2-40B4-BE49-F238E27FC236}">
                <a16:creationId xmlns:a16="http://schemas.microsoft.com/office/drawing/2014/main" id="{46684790-9CA3-9C54-1009-F6488AFE8F58}"/>
              </a:ext>
            </a:extLst>
          </p:cNvPr>
          <p:cNvSpPr>
            <a:spLocks noGrp="1"/>
          </p:cNvSpPr>
          <p:nvPr>
            <p:ph type="ftr" sz="quarter" idx="11"/>
          </p:nvPr>
        </p:nvSpPr>
        <p:spPr/>
        <p:txBody>
          <a:bodyPr/>
          <a:lstStyle/>
          <a:p>
            <a:r>
              <a:rPr lang="en-US"/>
              <a:t>MADE BY: HARSHAL J JAGDALE 1059424142</a:t>
            </a:r>
            <a:endParaRPr lang="en-IN"/>
          </a:p>
        </p:txBody>
      </p:sp>
    </p:spTree>
    <p:extLst>
      <p:ext uri="{BB962C8B-B14F-4D97-AF65-F5344CB8AC3E}">
        <p14:creationId xmlns:p14="http://schemas.microsoft.com/office/powerpoint/2010/main" val="1357386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E26636-2CA9-3ED1-8163-DBCD83F425EF}"/>
              </a:ext>
            </a:extLst>
          </p:cNvPr>
          <p:cNvPicPr>
            <a:picLocks noChangeAspect="1"/>
          </p:cNvPicPr>
          <p:nvPr/>
        </p:nvPicPr>
        <p:blipFill>
          <a:blip r:embed="rId2"/>
          <a:stretch>
            <a:fillRect/>
          </a:stretch>
        </p:blipFill>
        <p:spPr>
          <a:xfrm>
            <a:off x="2462850" y="109537"/>
            <a:ext cx="7266299" cy="6638925"/>
          </a:xfrm>
          <a:prstGeom prst="rect">
            <a:avLst/>
          </a:prstGeom>
        </p:spPr>
      </p:pic>
      <p:sp>
        <p:nvSpPr>
          <p:cNvPr id="11" name="Footer Placeholder 10">
            <a:extLst>
              <a:ext uri="{FF2B5EF4-FFF2-40B4-BE49-F238E27FC236}">
                <a16:creationId xmlns:a16="http://schemas.microsoft.com/office/drawing/2014/main" id="{1E0BFD95-991F-21E1-505F-C879E482684C}"/>
              </a:ext>
            </a:extLst>
          </p:cNvPr>
          <p:cNvSpPr>
            <a:spLocks noGrp="1"/>
          </p:cNvSpPr>
          <p:nvPr>
            <p:ph type="ftr" sz="quarter" idx="11"/>
          </p:nvPr>
        </p:nvSpPr>
        <p:spPr/>
        <p:txBody>
          <a:bodyPr/>
          <a:lstStyle/>
          <a:p>
            <a:r>
              <a:rPr lang="en-US"/>
              <a:t>MADE BY: HARSHAL J JAGDALE 1059424142</a:t>
            </a:r>
            <a:endParaRPr lang="en-IN"/>
          </a:p>
        </p:txBody>
      </p:sp>
    </p:spTree>
    <p:extLst>
      <p:ext uri="{BB962C8B-B14F-4D97-AF65-F5344CB8AC3E}">
        <p14:creationId xmlns:p14="http://schemas.microsoft.com/office/powerpoint/2010/main" val="1344691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35F19E-ACA6-03C0-1D66-A3795DF7571C}"/>
              </a:ext>
            </a:extLst>
          </p:cNvPr>
          <p:cNvPicPr>
            <a:picLocks noChangeAspect="1"/>
          </p:cNvPicPr>
          <p:nvPr/>
        </p:nvPicPr>
        <p:blipFill>
          <a:blip r:embed="rId2"/>
          <a:stretch>
            <a:fillRect/>
          </a:stretch>
        </p:blipFill>
        <p:spPr>
          <a:xfrm>
            <a:off x="2409360" y="623714"/>
            <a:ext cx="7373280" cy="5610572"/>
          </a:xfrm>
          <a:prstGeom prst="rect">
            <a:avLst/>
          </a:prstGeom>
        </p:spPr>
      </p:pic>
      <p:sp>
        <p:nvSpPr>
          <p:cNvPr id="4" name="Footer Placeholder 3">
            <a:extLst>
              <a:ext uri="{FF2B5EF4-FFF2-40B4-BE49-F238E27FC236}">
                <a16:creationId xmlns:a16="http://schemas.microsoft.com/office/drawing/2014/main" id="{4C56AECB-E075-7E69-8800-3749A56BB1A6}"/>
              </a:ext>
            </a:extLst>
          </p:cNvPr>
          <p:cNvSpPr>
            <a:spLocks noGrp="1"/>
          </p:cNvSpPr>
          <p:nvPr>
            <p:ph type="ftr" sz="quarter" idx="11"/>
          </p:nvPr>
        </p:nvSpPr>
        <p:spPr/>
        <p:txBody>
          <a:bodyPr/>
          <a:lstStyle/>
          <a:p>
            <a:r>
              <a:rPr lang="en-US"/>
              <a:t>MADE BY: HARSHAL J JAGDALE 1059424142</a:t>
            </a:r>
            <a:endParaRPr lang="en-IN"/>
          </a:p>
        </p:txBody>
      </p:sp>
    </p:spTree>
    <p:extLst>
      <p:ext uri="{BB962C8B-B14F-4D97-AF65-F5344CB8AC3E}">
        <p14:creationId xmlns:p14="http://schemas.microsoft.com/office/powerpoint/2010/main" val="3519216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3ED453E-A90B-4BC6-BA57-02B39CD791EB}"/>
              </a:ext>
            </a:extLst>
          </p:cNvPr>
          <p:cNvPicPr>
            <a:picLocks noChangeAspect="1"/>
          </p:cNvPicPr>
          <p:nvPr/>
        </p:nvPicPr>
        <p:blipFill>
          <a:blip r:embed="rId2"/>
          <a:stretch>
            <a:fillRect/>
          </a:stretch>
        </p:blipFill>
        <p:spPr>
          <a:xfrm>
            <a:off x="2636044" y="121184"/>
            <a:ext cx="6919912" cy="6615632"/>
          </a:xfrm>
          <a:prstGeom prst="rect">
            <a:avLst/>
          </a:prstGeom>
        </p:spPr>
      </p:pic>
      <p:sp>
        <p:nvSpPr>
          <p:cNvPr id="2" name="TextBox 1">
            <a:extLst>
              <a:ext uri="{FF2B5EF4-FFF2-40B4-BE49-F238E27FC236}">
                <a16:creationId xmlns:a16="http://schemas.microsoft.com/office/drawing/2014/main" id="{D3A48547-2069-F85C-FE35-44428443B131}"/>
              </a:ext>
            </a:extLst>
          </p:cNvPr>
          <p:cNvSpPr txBox="1"/>
          <p:nvPr/>
        </p:nvSpPr>
        <p:spPr>
          <a:xfrm>
            <a:off x="7241057" y="5862935"/>
            <a:ext cx="1767535" cy="646331"/>
          </a:xfrm>
          <a:prstGeom prst="rect">
            <a:avLst/>
          </a:prstGeom>
          <a:noFill/>
        </p:spPr>
        <p:txBody>
          <a:bodyPr wrap="none" rtlCol="0">
            <a:spAutoFit/>
          </a:bodyPr>
          <a:lstStyle/>
          <a:p>
            <a:pPr algn="ctr"/>
            <a:r>
              <a:rPr lang="en-US" sz="1200" dirty="0">
                <a:solidFill>
                  <a:schemeClr val="tx1">
                    <a:alpha val="32000"/>
                  </a:schemeClr>
                </a:solidFill>
                <a:effectLst/>
              </a:rPr>
              <a:t>MADE BY:</a:t>
            </a:r>
          </a:p>
          <a:p>
            <a:pPr algn="ctr"/>
            <a:r>
              <a:rPr lang="en-US" sz="1200" dirty="0">
                <a:solidFill>
                  <a:schemeClr val="tx1">
                    <a:alpha val="32000"/>
                  </a:schemeClr>
                </a:solidFill>
                <a:effectLst/>
              </a:rPr>
              <a:t>HARSHAL J JAGDALE</a:t>
            </a:r>
          </a:p>
          <a:p>
            <a:pPr algn="ctr"/>
            <a:r>
              <a:rPr lang="en-US" sz="1200" dirty="0">
                <a:solidFill>
                  <a:schemeClr val="tx1">
                    <a:alpha val="32000"/>
                  </a:schemeClr>
                </a:solidFill>
                <a:effectLst/>
              </a:rPr>
              <a:t>1059424142</a:t>
            </a:r>
            <a:endParaRPr lang="en-IN" sz="1200" dirty="0">
              <a:solidFill>
                <a:schemeClr val="tx1">
                  <a:alpha val="32000"/>
                </a:schemeClr>
              </a:solidFill>
            </a:endParaRPr>
          </a:p>
        </p:txBody>
      </p:sp>
      <p:sp>
        <p:nvSpPr>
          <p:cNvPr id="3" name="Footer Placeholder 2">
            <a:extLst>
              <a:ext uri="{FF2B5EF4-FFF2-40B4-BE49-F238E27FC236}">
                <a16:creationId xmlns:a16="http://schemas.microsoft.com/office/drawing/2014/main" id="{9833AF5D-12E2-E946-5716-BBD2050D4630}"/>
              </a:ext>
            </a:extLst>
          </p:cNvPr>
          <p:cNvSpPr>
            <a:spLocks noGrp="1"/>
          </p:cNvSpPr>
          <p:nvPr>
            <p:ph type="ftr" sz="quarter" idx="11"/>
          </p:nvPr>
        </p:nvSpPr>
        <p:spPr/>
        <p:txBody>
          <a:bodyPr/>
          <a:lstStyle/>
          <a:p>
            <a:r>
              <a:rPr lang="en-US"/>
              <a:t>MADE BY: HARSHAL J JAGDALE 1059424142</a:t>
            </a:r>
            <a:endParaRPr lang="en-IN"/>
          </a:p>
        </p:txBody>
      </p:sp>
    </p:spTree>
    <p:extLst>
      <p:ext uri="{BB962C8B-B14F-4D97-AF65-F5344CB8AC3E}">
        <p14:creationId xmlns:p14="http://schemas.microsoft.com/office/powerpoint/2010/main" val="339024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82C2B6-ABC5-5A69-6B30-E557C67FBE49}"/>
              </a:ext>
            </a:extLst>
          </p:cNvPr>
          <p:cNvSpPr txBox="1"/>
          <p:nvPr/>
        </p:nvSpPr>
        <p:spPr>
          <a:xfrm>
            <a:off x="8117357" y="393237"/>
            <a:ext cx="1767535" cy="646331"/>
          </a:xfrm>
          <a:prstGeom prst="rect">
            <a:avLst/>
          </a:prstGeom>
          <a:noFill/>
        </p:spPr>
        <p:txBody>
          <a:bodyPr wrap="none" rtlCol="0">
            <a:spAutoFit/>
          </a:bodyPr>
          <a:lstStyle/>
          <a:p>
            <a:pPr algn="ctr"/>
            <a:r>
              <a:rPr lang="en-US" sz="1200" dirty="0">
                <a:solidFill>
                  <a:schemeClr val="tx1">
                    <a:alpha val="32000"/>
                  </a:schemeClr>
                </a:solidFill>
                <a:effectLst/>
              </a:rPr>
              <a:t>MADE BY:</a:t>
            </a:r>
          </a:p>
          <a:p>
            <a:pPr algn="ctr"/>
            <a:r>
              <a:rPr lang="en-US" sz="1200" dirty="0">
                <a:solidFill>
                  <a:schemeClr val="tx1">
                    <a:alpha val="32000"/>
                  </a:schemeClr>
                </a:solidFill>
                <a:effectLst/>
              </a:rPr>
              <a:t>HARSHAL J JAGDALE</a:t>
            </a:r>
          </a:p>
          <a:p>
            <a:pPr algn="ctr"/>
            <a:r>
              <a:rPr lang="en-US" sz="1200" dirty="0">
                <a:solidFill>
                  <a:schemeClr val="tx1">
                    <a:alpha val="32000"/>
                  </a:schemeClr>
                </a:solidFill>
                <a:effectLst/>
              </a:rPr>
              <a:t>1059424142</a:t>
            </a:r>
            <a:endParaRPr lang="en-IN" sz="1200" dirty="0">
              <a:solidFill>
                <a:schemeClr val="tx1">
                  <a:alpha val="32000"/>
                </a:schemeClr>
              </a:solidFill>
            </a:endParaRPr>
          </a:p>
        </p:txBody>
      </p:sp>
      <p:pic>
        <p:nvPicPr>
          <p:cNvPr id="9" name="Picture 8">
            <a:extLst>
              <a:ext uri="{FF2B5EF4-FFF2-40B4-BE49-F238E27FC236}">
                <a16:creationId xmlns:a16="http://schemas.microsoft.com/office/drawing/2014/main" id="{861F8877-3917-CE08-2D19-5949864C6DB0}"/>
              </a:ext>
            </a:extLst>
          </p:cNvPr>
          <p:cNvPicPr>
            <a:picLocks noChangeAspect="1"/>
          </p:cNvPicPr>
          <p:nvPr/>
        </p:nvPicPr>
        <p:blipFill>
          <a:blip r:embed="rId2"/>
          <a:stretch>
            <a:fillRect/>
          </a:stretch>
        </p:blipFill>
        <p:spPr>
          <a:xfrm>
            <a:off x="2902744" y="240837"/>
            <a:ext cx="6386512" cy="6376326"/>
          </a:xfrm>
          <a:prstGeom prst="rect">
            <a:avLst/>
          </a:prstGeom>
        </p:spPr>
      </p:pic>
      <p:sp>
        <p:nvSpPr>
          <p:cNvPr id="2" name="TextBox 1">
            <a:extLst>
              <a:ext uri="{FF2B5EF4-FFF2-40B4-BE49-F238E27FC236}">
                <a16:creationId xmlns:a16="http://schemas.microsoft.com/office/drawing/2014/main" id="{30FF951D-0F3A-CBC4-0650-D5F8E8928FD5}"/>
              </a:ext>
            </a:extLst>
          </p:cNvPr>
          <p:cNvSpPr txBox="1"/>
          <p:nvPr/>
        </p:nvSpPr>
        <p:spPr>
          <a:xfrm>
            <a:off x="7450607" y="5970832"/>
            <a:ext cx="1767535" cy="646331"/>
          </a:xfrm>
          <a:prstGeom prst="rect">
            <a:avLst/>
          </a:prstGeom>
          <a:noFill/>
        </p:spPr>
        <p:txBody>
          <a:bodyPr wrap="none" rtlCol="0">
            <a:spAutoFit/>
          </a:bodyPr>
          <a:lstStyle/>
          <a:p>
            <a:pPr algn="ctr"/>
            <a:r>
              <a:rPr lang="en-US" sz="1200" dirty="0">
                <a:solidFill>
                  <a:schemeClr val="tx1">
                    <a:alpha val="32000"/>
                  </a:schemeClr>
                </a:solidFill>
                <a:effectLst/>
              </a:rPr>
              <a:t>MADE BY:</a:t>
            </a:r>
          </a:p>
          <a:p>
            <a:pPr algn="ctr"/>
            <a:r>
              <a:rPr lang="en-US" sz="1200" dirty="0">
                <a:solidFill>
                  <a:schemeClr val="tx1">
                    <a:alpha val="32000"/>
                  </a:schemeClr>
                </a:solidFill>
                <a:effectLst/>
              </a:rPr>
              <a:t>HARSHAL J JAGDALE</a:t>
            </a:r>
          </a:p>
          <a:p>
            <a:pPr algn="ctr"/>
            <a:r>
              <a:rPr lang="en-US" sz="1200" dirty="0">
                <a:solidFill>
                  <a:schemeClr val="tx1">
                    <a:alpha val="32000"/>
                  </a:schemeClr>
                </a:solidFill>
                <a:effectLst/>
              </a:rPr>
              <a:t>1059424142</a:t>
            </a:r>
            <a:endParaRPr lang="en-IN" sz="1200" dirty="0">
              <a:solidFill>
                <a:schemeClr val="tx1">
                  <a:alpha val="32000"/>
                </a:schemeClr>
              </a:solidFill>
            </a:endParaRPr>
          </a:p>
        </p:txBody>
      </p:sp>
      <p:sp>
        <p:nvSpPr>
          <p:cNvPr id="4" name="Footer Placeholder 3">
            <a:extLst>
              <a:ext uri="{FF2B5EF4-FFF2-40B4-BE49-F238E27FC236}">
                <a16:creationId xmlns:a16="http://schemas.microsoft.com/office/drawing/2014/main" id="{960AD80E-7AA3-75F1-51C4-C2F0C2EE7C07}"/>
              </a:ext>
            </a:extLst>
          </p:cNvPr>
          <p:cNvSpPr>
            <a:spLocks noGrp="1"/>
          </p:cNvSpPr>
          <p:nvPr>
            <p:ph type="ftr" sz="quarter" idx="11"/>
          </p:nvPr>
        </p:nvSpPr>
        <p:spPr/>
        <p:txBody>
          <a:bodyPr/>
          <a:lstStyle/>
          <a:p>
            <a:r>
              <a:rPr lang="en-US"/>
              <a:t>MADE BY: HARSHAL J JAGDALE 1059424142</a:t>
            </a:r>
            <a:endParaRPr lang="en-IN"/>
          </a:p>
        </p:txBody>
      </p:sp>
    </p:spTree>
    <p:extLst>
      <p:ext uri="{BB962C8B-B14F-4D97-AF65-F5344CB8AC3E}">
        <p14:creationId xmlns:p14="http://schemas.microsoft.com/office/powerpoint/2010/main" val="3342008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DB0493-BA40-F30D-7257-5B1D6A17A689}"/>
              </a:ext>
            </a:extLst>
          </p:cNvPr>
          <p:cNvSpPr txBox="1"/>
          <p:nvPr/>
        </p:nvSpPr>
        <p:spPr>
          <a:xfrm>
            <a:off x="2364257" y="2967335"/>
            <a:ext cx="1767535" cy="646331"/>
          </a:xfrm>
          <a:prstGeom prst="rect">
            <a:avLst/>
          </a:prstGeom>
          <a:noFill/>
        </p:spPr>
        <p:txBody>
          <a:bodyPr wrap="none" rtlCol="0">
            <a:spAutoFit/>
          </a:bodyPr>
          <a:lstStyle/>
          <a:p>
            <a:pPr algn="ctr"/>
            <a:r>
              <a:rPr lang="en-US" sz="1200" dirty="0">
                <a:solidFill>
                  <a:schemeClr val="tx1">
                    <a:alpha val="32000"/>
                  </a:schemeClr>
                </a:solidFill>
                <a:effectLst/>
              </a:rPr>
              <a:t>MADE BY:</a:t>
            </a:r>
          </a:p>
          <a:p>
            <a:pPr algn="ctr"/>
            <a:r>
              <a:rPr lang="en-US" sz="1200" dirty="0">
                <a:solidFill>
                  <a:schemeClr val="tx1">
                    <a:alpha val="32000"/>
                  </a:schemeClr>
                </a:solidFill>
                <a:effectLst/>
              </a:rPr>
              <a:t>HARSHAL J JAGDALE</a:t>
            </a:r>
          </a:p>
          <a:p>
            <a:pPr algn="ctr"/>
            <a:r>
              <a:rPr lang="en-US" sz="1200" dirty="0">
                <a:solidFill>
                  <a:schemeClr val="tx1">
                    <a:alpha val="32000"/>
                  </a:schemeClr>
                </a:solidFill>
                <a:effectLst/>
              </a:rPr>
              <a:t>1059424142</a:t>
            </a:r>
            <a:endParaRPr lang="en-IN" sz="1200" dirty="0">
              <a:solidFill>
                <a:schemeClr val="tx1">
                  <a:alpha val="32000"/>
                </a:schemeClr>
              </a:solidFill>
            </a:endParaRPr>
          </a:p>
        </p:txBody>
      </p:sp>
      <p:pic>
        <p:nvPicPr>
          <p:cNvPr id="5" name="Picture 4">
            <a:extLst>
              <a:ext uri="{FF2B5EF4-FFF2-40B4-BE49-F238E27FC236}">
                <a16:creationId xmlns:a16="http://schemas.microsoft.com/office/drawing/2014/main" id="{D03300C5-37CD-F5CB-214F-63A7B5C9CFD4}"/>
              </a:ext>
            </a:extLst>
          </p:cNvPr>
          <p:cNvPicPr>
            <a:picLocks noChangeAspect="1"/>
          </p:cNvPicPr>
          <p:nvPr/>
        </p:nvPicPr>
        <p:blipFill>
          <a:blip r:embed="rId2"/>
          <a:stretch>
            <a:fillRect/>
          </a:stretch>
        </p:blipFill>
        <p:spPr>
          <a:xfrm>
            <a:off x="2652712" y="47625"/>
            <a:ext cx="6886575" cy="6762750"/>
          </a:xfrm>
          <a:prstGeom prst="rect">
            <a:avLst/>
          </a:prstGeom>
        </p:spPr>
      </p:pic>
      <p:sp>
        <p:nvSpPr>
          <p:cNvPr id="2" name="TextBox 1">
            <a:extLst>
              <a:ext uri="{FF2B5EF4-FFF2-40B4-BE49-F238E27FC236}">
                <a16:creationId xmlns:a16="http://schemas.microsoft.com/office/drawing/2014/main" id="{ED313AD3-E810-7A38-7CB0-CCAC6D3B8A19}"/>
              </a:ext>
            </a:extLst>
          </p:cNvPr>
          <p:cNvSpPr txBox="1"/>
          <p:nvPr/>
        </p:nvSpPr>
        <p:spPr>
          <a:xfrm>
            <a:off x="6634604" y="3005435"/>
            <a:ext cx="2561342" cy="646331"/>
          </a:xfrm>
          <a:prstGeom prst="rect">
            <a:avLst/>
          </a:prstGeom>
          <a:noFill/>
        </p:spPr>
        <p:txBody>
          <a:bodyPr wrap="square" rtlCol="0">
            <a:spAutoFit/>
          </a:bodyPr>
          <a:lstStyle/>
          <a:p>
            <a:pPr algn="ctr"/>
            <a:r>
              <a:rPr lang="en-US" sz="1200" dirty="0">
                <a:solidFill>
                  <a:schemeClr val="tx1">
                    <a:alpha val="32000"/>
                  </a:schemeClr>
                </a:solidFill>
                <a:effectLst/>
              </a:rPr>
              <a:t>MADE BY:</a:t>
            </a:r>
          </a:p>
          <a:p>
            <a:pPr algn="ctr"/>
            <a:r>
              <a:rPr lang="en-US" sz="1200" dirty="0">
                <a:solidFill>
                  <a:schemeClr val="tx1">
                    <a:alpha val="32000"/>
                  </a:schemeClr>
                </a:solidFill>
                <a:effectLst/>
              </a:rPr>
              <a:t>HARSHAL J JAGDALE</a:t>
            </a:r>
          </a:p>
          <a:p>
            <a:pPr algn="ctr"/>
            <a:r>
              <a:rPr lang="en-US" sz="1200" dirty="0">
                <a:solidFill>
                  <a:schemeClr val="tx1">
                    <a:alpha val="32000"/>
                  </a:schemeClr>
                </a:solidFill>
                <a:effectLst/>
              </a:rPr>
              <a:t>1059424142</a:t>
            </a:r>
            <a:endParaRPr lang="en-IN" sz="1200" dirty="0">
              <a:solidFill>
                <a:schemeClr val="tx1">
                  <a:alpha val="32000"/>
                </a:schemeClr>
              </a:solidFill>
            </a:endParaRPr>
          </a:p>
        </p:txBody>
      </p:sp>
      <p:sp>
        <p:nvSpPr>
          <p:cNvPr id="4" name="Footer Placeholder 3">
            <a:extLst>
              <a:ext uri="{FF2B5EF4-FFF2-40B4-BE49-F238E27FC236}">
                <a16:creationId xmlns:a16="http://schemas.microsoft.com/office/drawing/2014/main" id="{1172D64D-2874-0C03-0834-EA4CA4893A44}"/>
              </a:ext>
            </a:extLst>
          </p:cNvPr>
          <p:cNvSpPr>
            <a:spLocks noGrp="1"/>
          </p:cNvSpPr>
          <p:nvPr>
            <p:ph type="ftr" sz="quarter" idx="11"/>
          </p:nvPr>
        </p:nvSpPr>
        <p:spPr/>
        <p:txBody>
          <a:bodyPr/>
          <a:lstStyle/>
          <a:p>
            <a:r>
              <a:rPr lang="en-US"/>
              <a:t>MADE BY: HARSHAL J JAGDALE 1059424142</a:t>
            </a:r>
            <a:endParaRPr lang="en-IN"/>
          </a:p>
        </p:txBody>
      </p:sp>
    </p:spTree>
    <p:extLst>
      <p:ext uri="{BB962C8B-B14F-4D97-AF65-F5344CB8AC3E}">
        <p14:creationId xmlns:p14="http://schemas.microsoft.com/office/powerpoint/2010/main" val="3596478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F3AE62-5B11-0051-7D26-B5A4AE547A45}"/>
              </a:ext>
            </a:extLst>
          </p:cNvPr>
          <p:cNvSpPr txBox="1"/>
          <p:nvPr/>
        </p:nvSpPr>
        <p:spPr>
          <a:xfrm>
            <a:off x="1047750" y="971981"/>
            <a:ext cx="10096500" cy="3365024"/>
          </a:xfrm>
          <a:prstGeom prst="rect">
            <a:avLst/>
          </a:prstGeom>
          <a:noFill/>
        </p:spPr>
        <p:txBody>
          <a:bodyPr wrap="square">
            <a:spAutoFit/>
          </a:bodyPr>
          <a:lstStyle/>
          <a:p>
            <a:pPr marL="457200" indent="-457200" algn="just">
              <a:lnSpc>
                <a:spcPct val="150000"/>
              </a:lnSpc>
              <a:buAutoNum type="arabicPeriod"/>
            </a:pPr>
            <a:r>
              <a:rPr lang="en-US" dirty="0"/>
              <a:t>Campus Network Analysis: Conduct an analysis of your college campus network topology, including the layout, devices, and connections. </a:t>
            </a:r>
          </a:p>
          <a:p>
            <a:pPr marL="457200" indent="-457200" algn="just">
              <a:lnSpc>
                <a:spcPct val="150000"/>
              </a:lnSpc>
              <a:buAutoNum type="arabicPeriod"/>
            </a:pPr>
            <a:r>
              <a:rPr lang="en-US" dirty="0"/>
              <a:t> Network Mapping: Utilize Cisco Packet Tracer to map the network infrastructure, representing the placement and interconnectivity of routers, switches, firewalls, and other relevant network components. </a:t>
            </a:r>
          </a:p>
          <a:p>
            <a:pPr marL="457200" indent="-457200" algn="just">
              <a:lnSpc>
                <a:spcPct val="150000"/>
              </a:lnSpc>
              <a:buAutoNum type="arabicPeriod"/>
            </a:pPr>
            <a:r>
              <a:rPr lang="en-US" dirty="0"/>
              <a:t>Attack Surface Mapping: Conduct an attack surface mapping exercise to identify potential vulnerabilities and weaknesses within the network architecture and design. Consider factors such as unauthorized access, data breaches, and network availability.</a:t>
            </a:r>
            <a:endParaRPr lang="en-IN" dirty="0"/>
          </a:p>
        </p:txBody>
      </p:sp>
      <p:sp>
        <p:nvSpPr>
          <p:cNvPr id="5" name="TextBox 4">
            <a:extLst>
              <a:ext uri="{FF2B5EF4-FFF2-40B4-BE49-F238E27FC236}">
                <a16:creationId xmlns:a16="http://schemas.microsoft.com/office/drawing/2014/main" id="{FE2F9A05-5E44-AB1A-2A49-D250BC7BC5ED}"/>
              </a:ext>
            </a:extLst>
          </p:cNvPr>
          <p:cNvSpPr txBox="1"/>
          <p:nvPr/>
        </p:nvSpPr>
        <p:spPr>
          <a:xfrm>
            <a:off x="1038225" y="305078"/>
            <a:ext cx="6096000" cy="506292"/>
          </a:xfrm>
          <a:prstGeom prst="rect">
            <a:avLst/>
          </a:prstGeom>
          <a:noFill/>
        </p:spPr>
        <p:txBody>
          <a:bodyPr wrap="square">
            <a:spAutoFit/>
          </a:bodyPr>
          <a:lstStyle/>
          <a:p>
            <a:pPr>
              <a:lnSpc>
                <a:spcPct val="150000"/>
              </a:lnSpc>
            </a:pPr>
            <a:r>
              <a:rPr lang="en-US" sz="2000" b="1" dirty="0"/>
              <a:t>Tasks :- </a:t>
            </a:r>
            <a:endParaRPr lang="en-IN" sz="2000" b="1" dirty="0"/>
          </a:p>
        </p:txBody>
      </p:sp>
      <p:sp>
        <p:nvSpPr>
          <p:cNvPr id="7" name="TextBox 6">
            <a:extLst>
              <a:ext uri="{FF2B5EF4-FFF2-40B4-BE49-F238E27FC236}">
                <a16:creationId xmlns:a16="http://schemas.microsoft.com/office/drawing/2014/main" id="{4053CFAF-03AF-7F18-2FCE-492B6DC6E887}"/>
              </a:ext>
            </a:extLst>
          </p:cNvPr>
          <p:cNvSpPr txBox="1"/>
          <p:nvPr/>
        </p:nvSpPr>
        <p:spPr>
          <a:xfrm>
            <a:off x="1038225" y="5003908"/>
            <a:ext cx="10096500" cy="1295868"/>
          </a:xfrm>
          <a:prstGeom prst="rect">
            <a:avLst/>
          </a:prstGeom>
          <a:noFill/>
        </p:spPr>
        <p:txBody>
          <a:bodyPr wrap="square">
            <a:spAutoFit/>
          </a:bodyPr>
          <a:lstStyle/>
          <a:p>
            <a:pPr marL="342900" indent="-342900" algn="just">
              <a:lnSpc>
                <a:spcPct val="150000"/>
              </a:lnSpc>
              <a:buAutoNum type="arabicPeriod"/>
            </a:pPr>
            <a:r>
              <a:rPr lang="en-US" dirty="0"/>
              <a:t>  Network topology diagram depicting the existing infrastructure and attack surface findings. </a:t>
            </a:r>
          </a:p>
          <a:p>
            <a:pPr marL="342900" indent="-342900" algn="just">
              <a:lnSpc>
                <a:spcPct val="150000"/>
              </a:lnSpc>
              <a:buAutoNum type="arabicPeriod"/>
            </a:pPr>
            <a:r>
              <a:rPr lang="en-US" dirty="0"/>
              <a:t>  Security assessment report highlighting identified security risks, proposed solutions and      	   countermeasures to mitigate attack surface risks.</a:t>
            </a:r>
            <a:endParaRPr lang="en-IN" dirty="0"/>
          </a:p>
        </p:txBody>
      </p:sp>
      <p:sp>
        <p:nvSpPr>
          <p:cNvPr id="9" name="TextBox 8">
            <a:extLst>
              <a:ext uri="{FF2B5EF4-FFF2-40B4-BE49-F238E27FC236}">
                <a16:creationId xmlns:a16="http://schemas.microsoft.com/office/drawing/2014/main" id="{04812764-D44A-71A0-C9FC-0320F235A36B}"/>
              </a:ext>
            </a:extLst>
          </p:cNvPr>
          <p:cNvSpPr txBox="1"/>
          <p:nvPr/>
        </p:nvSpPr>
        <p:spPr>
          <a:xfrm>
            <a:off x="1038225" y="4497616"/>
            <a:ext cx="6096000" cy="506292"/>
          </a:xfrm>
          <a:prstGeom prst="rect">
            <a:avLst/>
          </a:prstGeom>
          <a:noFill/>
        </p:spPr>
        <p:txBody>
          <a:bodyPr wrap="square">
            <a:spAutoFit/>
          </a:bodyPr>
          <a:lstStyle/>
          <a:p>
            <a:pPr>
              <a:lnSpc>
                <a:spcPct val="150000"/>
              </a:lnSpc>
            </a:pPr>
            <a:r>
              <a:rPr lang="en-US" sz="2000" b="1" dirty="0"/>
              <a:t>Deliverables :- </a:t>
            </a:r>
            <a:endParaRPr lang="en-IN" sz="2000" b="1" dirty="0"/>
          </a:p>
        </p:txBody>
      </p:sp>
      <p:sp>
        <p:nvSpPr>
          <p:cNvPr id="2" name="Footer Placeholder 1">
            <a:extLst>
              <a:ext uri="{FF2B5EF4-FFF2-40B4-BE49-F238E27FC236}">
                <a16:creationId xmlns:a16="http://schemas.microsoft.com/office/drawing/2014/main" id="{DDDF252F-3D0F-3D6D-8A9A-BCFAEC04E1DC}"/>
              </a:ext>
            </a:extLst>
          </p:cNvPr>
          <p:cNvSpPr>
            <a:spLocks noGrp="1"/>
          </p:cNvSpPr>
          <p:nvPr>
            <p:ph type="ftr" sz="quarter" idx="11"/>
          </p:nvPr>
        </p:nvSpPr>
        <p:spPr/>
        <p:txBody>
          <a:bodyPr/>
          <a:lstStyle/>
          <a:p>
            <a:r>
              <a:rPr lang="en-US"/>
              <a:t>MADE BY: HARSHAL J JAGDALE 1059424142</a:t>
            </a:r>
            <a:endParaRPr lang="en-IN"/>
          </a:p>
        </p:txBody>
      </p:sp>
    </p:spTree>
    <p:extLst>
      <p:ext uri="{BB962C8B-B14F-4D97-AF65-F5344CB8AC3E}">
        <p14:creationId xmlns:p14="http://schemas.microsoft.com/office/powerpoint/2010/main" val="642800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396509E-BD13-6EA4-A3EA-3A825FD403A7}"/>
              </a:ext>
            </a:extLst>
          </p:cNvPr>
          <p:cNvGrpSpPr/>
          <p:nvPr/>
        </p:nvGrpSpPr>
        <p:grpSpPr>
          <a:xfrm>
            <a:off x="1181100" y="910769"/>
            <a:ext cx="9829800" cy="5794831"/>
            <a:chOff x="1868702" y="-525208"/>
            <a:chExt cx="10323297" cy="6742531"/>
          </a:xfrm>
        </p:grpSpPr>
        <p:pic>
          <p:nvPicPr>
            <p:cNvPr id="3" name="Picture 2">
              <a:extLst>
                <a:ext uri="{FF2B5EF4-FFF2-40B4-BE49-F238E27FC236}">
                  <a16:creationId xmlns:a16="http://schemas.microsoft.com/office/drawing/2014/main" id="{95098511-C2D0-E840-C916-124D8F5F0546}"/>
                </a:ext>
              </a:extLst>
            </p:cNvPr>
            <p:cNvPicPr>
              <a:picLocks noChangeAspect="1"/>
            </p:cNvPicPr>
            <p:nvPr/>
          </p:nvPicPr>
          <p:blipFill>
            <a:blip r:embed="rId2"/>
            <a:stretch>
              <a:fillRect/>
            </a:stretch>
          </p:blipFill>
          <p:spPr>
            <a:xfrm>
              <a:off x="1868702" y="1495424"/>
              <a:ext cx="10323297" cy="4721899"/>
            </a:xfrm>
            <a:prstGeom prst="rect">
              <a:avLst/>
            </a:prstGeom>
          </p:spPr>
        </p:pic>
        <p:pic>
          <p:nvPicPr>
            <p:cNvPr id="5" name="Picture 4">
              <a:extLst>
                <a:ext uri="{FF2B5EF4-FFF2-40B4-BE49-F238E27FC236}">
                  <a16:creationId xmlns:a16="http://schemas.microsoft.com/office/drawing/2014/main" id="{8CEB7AD7-3026-3058-15DB-3E31B90F4F47}"/>
                </a:ext>
              </a:extLst>
            </p:cNvPr>
            <p:cNvPicPr>
              <a:picLocks noChangeAspect="1"/>
            </p:cNvPicPr>
            <p:nvPr/>
          </p:nvPicPr>
          <p:blipFill>
            <a:blip r:embed="rId3"/>
            <a:stretch>
              <a:fillRect/>
            </a:stretch>
          </p:blipFill>
          <p:spPr>
            <a:xfrm>
              <a:off x="1868702" y="-525208"/>
              <a:ext cx="10323297" cy="2020632"/>
            </a:xfrm>
            <a:prstGeom prst="rect">
              <a:avLst/>
            </a:prstGeom>
          </p:spPr>
        </p:pic>
      </p:grpSp>
      <p:sp>
        <p:nvSpPr>
          <p:cNvPr id="7" name="TextBox 6">
            <a:extLst>
              <a:ext uri="{FF2B5EF4-FFF2-40B4-BE49-F238E27FC236}">
                <a16:creationId xmlns:a16="http://schemas.microsoft.com/office/drawing/2014/main" id="{63025632-4CED-9D86-25E8-E5502C78A774}"/>
              </a:ext>
            </a:extLst>
          </p:cNvPr>
          <p:cNvSpPr txBox="1"/>
          <p:nvPr/>
        </p:nvSpPr>
        <p:spPr>
          <a:xfrm>
            <a:off x="1181100" y="377309"/>
            <a:ext cx="6096000" cy="400110"/>
          </a:xfrm>
          <a:prstGeom prst="rect">
            <a:avLst/>
          </a:prstGeom>
          <a:noFill/>
        </p:spPr>
        <p:txBody>
          <a:bodyPr wrap="square">
            <a:spAutoFit/>
          </a:bodyPr>
          <a:lstStyle/>
          <a:p>
            <a:r>
              <a:rPr lang="en-IN" sz="2000" b="1" dirty="0"/>
              <a:t>Physical Diagram Of Cisco Packet Tracer :-</a:t>
            </a:r>
          </a:p>
        </p:txBody>
      </p:sp>
      <p:sp>
        <p:nvSpPr>
          <p:cNvPr id="8" name="TextBox 7">
            <a:extLst>
              <a:ext uri="{FF2B5EF4-FFF2-40B4-BE49-F238E27FC236}">
                <a16:creationId xmlns:a16="http://schemas.microsoft.com/office/drawing/2014/main" id="{7A6B0982-5BA2-FFAF-6D89-70C992B1E4E8}"/>
              </a:ext>
            </a:extLst>
          </p:cNvPr>
          <p:cNvSpPr txBox="1"/>
          <p:nvPr/>
        </p:nvSpPr>
        <p:spPr>
          <a:xfrm>
            <a:off x="1281554" y="5300960"/>
            <a:ext cx="2561342" cy="923330"/>
          </a:xfrm>
          <a:prstGeom prst="rect">
            <a:avLst/>
          </a:prstGeom>
          <a:noFill/>
        </p:spPr>
        <p:txBody>
          <a:bodyPr wrap="none" rtlCol="0">
            <a:spAutoFit/>
          </a:bodyPr>
          <a:lstStyle/>
          <a:p>
            <a:pPr algn="ctr"/>
            <a:r>
              <a:rPr lang="en-US" dirty="0">
                <a:solidFill>
                  <a:schemeClr val="tx1">
                    <a:alpha val="32000"/>
                  </a:schemeClr>
                </a:solidFill>
                <a:effectLst/>
              </a:rPr>
              <a:t>MADE BY:</a:t>
            </a:r>
          </a:p>
          <a:p>
            <a:pPr algn="ctr"/>
            <a:r>
              <a:rPr lang="en-US" dirty="0">
                <a:solidFill>
                  <a:schemeClr val="tx1">
                    <a:alpha val="32000"/>
                  </a:schemeClr>
                </a:solidFill>
                <a:effectLst/>
              </a:rPr>
              <a:t>HARSHAL J JAGDALE</a:t>
            </a:r>
          </a:p>
          <a:p>
            <a:pPr algn="ctr"/>
            <a:r>
              <a:rPr lang="en-US" dirty="0">
                <a:solidFill>
                  <a:schemeClr val="tx1">
                    <a:alpha val="32000"/>
                  </a:schemeClr>
                </a:solidFill>
                <a:effectLst/>
              </a:rPr>
              <a:t>1059424142</a:t>
            </a:r>
            <a:endParaRPr lang="en-IN" dirty="0">
              <a:solidFill>
                <a:schemeClr val="tx1">
                  <a:alpha val="32000"/>
                </a:schemeClr>
              </a:solidFill>
            </a:endParaRPr>
          </a:p>
        </p:txBody>
      </p:sp>
      <p:sp>
        <p:nvSpPr>
          <p:cNvPr id="9" name="Footer Placeholder 8">
            <a:extLst>
              <a:ext uri="{FF2B5EF4-FFF2-40B4-BE49-F238E27FC236}">
                <a16:creationId xmlns:a16="http://schemas.microsoft.com/office/drawing/2014/main" id="{A3F11CD6-154E-265E-A814-924BADA79BFE}"/>
              </a:ext>
            </a:extLst>
          </p:cNvPr>
          <p:cNvSpPr>
            <a:spLocks noGrp="1"/>
          </p:cNvSpPr>
          <p:nvPr>
            <p:ph type="ftr" sz="quarter" idx="11"/>
          </p:nvPr>
        </p:nvSpPr>
        <p:spPr/>
        <p:txBody>
          <a:bodyPr/>
          <a:lstStyle/>
          <a:p>
            <a:r>
              <a:rPr lang="en-US"/>
              <a:t>MADE BY: HARSHAL J JAGDALE 1059424142</a:t>
            </a:r>
            <a:endParaRPr lang="en-IN"/>
          </a:p>
        </p:txBody>
      </p:sp>
    </p:spTree>
    <p:extLst>
      <p:ext uri="{BB962C8B-B14F-4D97-AF65-F5344CB8AC3E}">
        <p14:creationId xmlns:p14="http://schemas.microsoft.com/office/powerpoint/2010/main" val="2149938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3531D76-DBFA-4CDF-0BD8-0771FCED7230}"/>
              </a:ext>
            </a:extLst>
          </p:cNvPr>
          <p:cNvSpPr>
            <a:spLocks noGrp="1"/>
          </p:cNvSpPr>
          <p:nvPr>
            <p:ph type="ftr" sz="quarter" idx="11"/>
          </p:nvPr>
        </p:nvSpPr>
        <p:spPr/>
        <p:txBody>
          <a:bodyPr/>
          <a:lstStyle/>
          <a:p>
            <a:r>
              <a:rPr lang="en-US"/>
              <a:t>MADE BY: HARSHAL J JAGDALE 1059424142</a:t>
            </a:r>
            <a:endParaRPr lang="en-IN"/>
          </a:p>
        </p:txBody>
      </p:sp>
      <p:sp>
        <p:nvSpPr>
          <p:cNvPr id="4" name="TextBox 3">
            <a:extLst>
              <a:ext uri="{FF2B5EF4-FFF2-40B4-BE49-F238E27FC236}">
                <a16:creationId xmlns:a16="http://schemas.microsoft.com/office/drawing/2014/main" id="{7FF5A250-28AC-208E-5B53-0E8CD81E82BC}"/>
              </a:ext>
            </a:extLst>
          </p:cNvPr>
          <p:cNvSpPr txBox="1"/>
          <p:nvPr/>
        </p:nvSpPr>
        <p:spPr>
          <a:xfrm>
            <a:off x="1035558" y="608001"/>
            <a:ext cx="6094476" cy="400110"/>
          </a:xfrm>
          <a:prstGeom prst="rect">
            <a:avLst/>
          </a:prstGeom>
          <a:noFill/>
        </p:spPr>
        <p:txBody>
          <a:bodyPr wrap="square">
            <a:spAutoFit/>
          </a:bodyPr>
          <a:lstStyle/>
          <a:p>
            <a:r>
              <a:rPr lang="en-IN" sz="2000" b="1" dirty="0"/>
              <a:t>Reference Site :-</a:t>
            </a:r>
          </a:p>
        </p:txBody>
      </p:sp>
      <p:sp>
        <p:nvSpPr>
          <p:cNvPr id="5" name="TextBox 4">
            <a:extLst>
              <a:ext uri="{FF2B5EF4-FFF2-40B4-BE49-F238E27FC236}">
                <a16:creationId xmlns:a16="http://schemas.microsoft.com/office/drawing/2014/main" id="{72CCB818-1823-581F-4E60-B112729E4779}"/>
              </a:ext>
            </a:extLst>
          </p:cNvPr>
          <p:cNvSpPr txBox="1"/>
          <p:nvPr/>
        </p:nvSpPr>
        <p:spPr>
          <a:xfrm>
            <a:off x="1819656" y="1636776"/>
            <a:ext cx="8833104" cy="6113918"/>
          </a:xfrm>
          <a:prstGeom prst="rect">
            <a:avLst/>
          </a:prstGeom>
          <a:noFill/>
        </p:spPr>
        <p:txBody>
          <a:bodyPr wrap="square" rtlCol="0">
            <a:spAutoFit/>
          </a:bodyPr>
          <a:lstStyle/>
          <a:p>
            <a:pPr marL="342900" indent="-342900">
              <a:lnSpc>
                <a:spcPct val="250000"/>
              </a:lnSpc>
              <a:buFont typeface="Arial" panose="020B0604020202020204" pitchFamily="34" charset="0"/>
              <a:buChar char="•"/>
            </a:pPr>
            <a:r>
              <a:rPr lang="en-IN" sz="2000" dirty="0">
                <a:hlinkClick r:id="rId2"/>
              </a:rPr>
              <a:t>https://www.google.com</a:t>
            </a:r>
            <a:endParaRPr lang="en-IN" sz="2000" dirty="0"/>
          </a:p>
          <a:p>
            <a:pPr marL="342900" indent="-342900">
              <a:lnSpc>
                <a:spcPct val="250000"/>
              </a:lnSpc>
              <a:buFont typeface="Arial" panose="020B0604020202020204" pitchFamily="34" charset="0"/>
              <a:buChar char="•"/>
            </a:pPr>
            <a:r>
              <a:rPr lang="en-IN" sz="2000" dirty="0">
                <a:hlinkClick r:id="rId3"/>
              </a:rPr>
              <a:t>https://www.netacad.com/portal/learning</a:t>
            </a:r>
            <a:endParaRPr lang="en-IN" sz="2000" dirty="0"/>
          </a:p>
          <a:p>
            <a:pPr marL="342900" indent="-342900">
              <a:lnSpc>
                <a:spcPct val="250000"/>
              </a:lnSpc>
              <a:buFont typeface="Arial" panose="020B0604020202020204" pitchFamily="34" charset="0"/>
              <a:buChar char="•"/>
            </a:pPr>
            <a:r>
              <a:rPr lang="en-IN" sz="2000" dirty="0">
                <a:hlinkClick r:id="rId4"/>
              </a:rPr>
              <a:t>https://www.youtube.com</a:t>
            </a:r>
            <a:endParaRPr lang="en-IN" sz="2000" dirty="0"/>
          </a:p>
          <a:p>
            <a:pPr marL="342900" indent="-342900">
              <a:lnSpc>
                <a:spcPct val="250000"/>
              </a:lnSpc>
              <a:buFont typeface="Arial" panose="020B0604020202020204" pitchFamily="34" charset="0"/>
              <a:buChar char="•"/>
            </a:pPr>
            <a:r>
              <a:rPr lang="en-IN" sz="2000" dirty="0">
                <a:hlinkClick r:id="rId5"/>
              </a:rPr>
              <a:t>https://www.netacad.com/courses/packet-tracer</a:t>
            </a:r>
            <a:endParaRPr lang="en-IN" sz="2000" dirty="0"/>
          </a:p>
          <a:p>
            <a:pPr marL="342900" indent="-342900">
              <a:lnSpc>
                <a:spcPct val="250000"/>
              </a:lnSpc>
              <a:buFont typeface="Arial" panose="020B0604020202020204" pitchFamily="34" charset="0"/>
              <a:buChar char="•"/>
            </a:pPr>
            <a:endParaRPr lang="en-IN" sz="2000" dirty="0"/>
          </a:p>
          <a:p>
            <a:pPr marL="342900" indent="-342900">
              <a:lnSpc>
                <a:spcPct val="250000"/>
              </a:lnSpc>
              <a:buFont typeface="Arial" panose="020B0604020202020204" pitchFamily="34" charset="0"/>
              <a:buChar char="•"/>
            </a:pPr>
            <a:endParaRPr lang="en-IN" sz="2000" dirty="0"/>
          </a:p>
          <a:p>
            <a:pPr marL="342900" indent="-342900">
              <a:lnSpc>
                <a:spcPct val="250000"/>
              </a:lnSpc>
              <a:buFont typeface="Arial" panose="020B0604020202020204" pitchFamily="34" charset="0"/>
              <a:buChar char="•"/>
            </a:pPr>
            <a:endParaRPr lang="en-IN" sz="2000" dirty="0"/>
          </a:p>
          <a:p>
            <a:pPr marL="342900" indent="-342900">
              <a:lnSpc>
                <a:spcPct val="250000"/>
              </a:lnSpc>
              <a:buFont typeface="Arial" panose="020B0604020202020204" pitchFamily="34" charset="0"/>
              <a:buChar char="•"/>
            </a:pPr>
            <a:endParaRPr lang="en-IN" sz="2000" dirty="0"/>
          </a:p>
        </p:txBody>
      </p:sp>
    </p:spTree>
    <p:extLst>
      <p:ext uri="{BB962C8B-B14F-4D97-AF65-F5344CB8AC3E}">
        <p14:creationId xmlns:p14="http://schemas.microsoft.com/office/powerpoint/2010/main" val="3275247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7B1F9C9-C494-8A06-6959-9EDD67627C29}"/>
              </a:ext>
            </a:extLst>
          </p:cNvPr>
          <p:cNvSpPr>
            <a:spLocks noGrp="1"/>
          </p:cNvSpPr>
          <p:nvPr>
            <p:ph type="ftr" sz="quarter" idx="11"/>
          </p:nvPr>
        </p:nvSpPr>
        <p:spPr/>
        <p:txBody>
          <a:bodyPr/>
          <a:lstStyle/>
          <a:p>
            <a:r>
              <a:rPr lang="en-US"/>
              <a:t>MADE BY: HARSHAL J JAGDALE 1059424142</a:t>
            </a:r>
            <a:endParaRPr lang="en-IN"/>
          </a:p>
        </p:txBody>
      </p:sp>
    </p:spTree>
    <p:extLst>
      <p:ext uri="{BB962C8B-B14F-4D97-AF65-F5344CB8AC3E}">
        <p14:creationId xmlns:p14="http://schemas.microsoft.com/office/powerpoint/2010/main" val="1723982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C21127-F516-5415-784C-9E68C8AFCC90}"/>
              </a:ext>
            </a:extLst>
          </p:cNvPr>
          <p:cNvSpPr txBox="1"/>
          <p:nvPr/>
        </p:nvSpPr>
        <p:spPr>
          <a:xfrm>
            <a:off x="1047750" y="2098477"/>
            <a:ext cx="9944100" cy="923330"/>
          </a:xfrm>
          <a:prstGeom prst="rect">
            <a:avLst/>
          </a:prstGeom>
          <a:noFill/>
        </p:spPr>
        <p:txBody>
          <a:bodyPr wrap="square">
            <a:spAutoFit/>
          </a:bodyPr>
          <a:lstStyle/>
          <a:p>
            <a:r>
              <a:rPr lang="en-IN" dirty="0"/>
              <a:t>There is a network layout in place which has a well-organized way of connecting various</a:t>
            </a:r>
          </a:p>
          <a:p>
            <a:r>
              <a:rPr lang="en-IN" dirty="0"/>
              <a:t>network devices such as switches, routers, access points, firewalls, computers and servers across different buildings in the campus.</a:t>
            </a:r>
          </a:p>
        </p:txBody>
      </p:sp>
      <p:sp>
        <p:nvSpPr>
          <p:cNvPr id="3" name="TextBox 2">
            <a:extLst>
              <a:ext uri="{FF2B5EF4-FFF2-40B4-BE49-F238E27FC236}">
                <a16:creationId xmlns:a16="http://schemas.microsoft.com/office/drawing/2014/main" id="{ACC9B645-C8D2-B583-E21C-7E086867190C}"/>
              </a:ext>
            </a:extLst>
          </p:cNvPr>
          <p:cNvSpPr txBox="1"/>
          <p:nvPr/>
        </p:nvSpPr>
        <p:spPr>
          <a:xfrm>
            <a:off x="1047750" y="1507963"/>
            <a:ext cx="6094476" cy="369332"/>
          </a:xfrm>
          <a:prstGeom prst="rect">
            <a:avLst/>
          </a:prstGeom>
          <a:noFill/>
        </p:spPr>
        <p:txBody>
          <a:bodyPr wrap="square">
            <a:spAutoFit/>
          </a:bodyPr>
          <a:lstStyle/>
          <a:p>
            <a:r>
              <a:rPr lang="en-IN" b="1" dirty="0"/>
              <a:t>Network Layout :-</a:t>
            </a:r>
          </a:p>
        </p:txBody>
      </p:sp>
      <p:sp>
        <p:nvSpPr>
          <p:cNvPr id="9" name="TextBox 8">
            <a:extLst>
              <a:ext uri="{FF2B5EF4-FFF2-40B4-BE49-F238E27FC236}">
                <a16:creationId xmlns:a16="http://schemas.microsoft.com/office/drawing/2014/main" id="{F3D1F606-1175-0CEF-F77F-CB10AEB07515}"/>
              </a:ext>
            </a:extLst>
          </p:cNvPr>
          <p:cNvSpPr txBox="1"/>
          <p:nvPr/>
        </p:nvSpPr>
        <p:spPr>
          <a:xfrm>
            <a:off x="1047750" y="682109"/>
            <a:ext cx="6096000" cy="400110"/>
          </a:xfrm>
          <a:prstGeom prst="rect">
            <a:avLst/>
          </a:prstGeom>
          <a:noFill/>
        </p:spPr>
        <p:txBody>
          <a:bodyPr wrap="square">
            <a:spAutoFit/>
          </a:bodyPr>
          <a:lstStyle/>
          <a:p>
            <a:pPr marL="342900" indent="-342900">
              <a:buFont typeface="+mj-lt"/>
              <a:buAutoNum type="arabicPeriod"/>
            </a:pPr>
            <a:r>
              <a:rPr lang="en-IN" sz="2000" b="1" dirty="0"/>
              <a:t>Campus Network Analysis :-</a:t>
            </a:r>
          </a:p>
        </p:txBody>
      </p:sp>
      <p:grpSp>
        <p:nvGrpSpPr>
          <p:cNvPr id="14" name="Group 13">
            <a:extLst>
              <a:ext uri="{FF2B5EF4-FFF2-40B4-BE49-F238E27FC236}">
                <a16:creationId xmlns:a16="http://schemas.microsoft.com/office/drawing/2014/main" id="{E1587E3F-370F-25D0-5668-18EA1C617601}"/>
              </a:ext>
            </a:extLst>
          </p:cNvPr>
          <p:cNvGrpSpPr/>
          <p:nvPr/>
        </p:nvGrpSpPr>
        <p:grpSpPr>
          <a:xfrm>
            <a:off x="5951609" y="4088559"/>
            <a:ext cx="4522859" cy="2410034"/>
            <a:chOff x="1868702" y="-525208"/>
            <a:chExt cx="10323297" cy="6742531"/>
          </a:xfrm>
        </p:grpSpPr>
        <p:pic>
          <p:nvPicPr>
            <p:cNvPr id="15" name="Picture 14">
              <a:extLst>
                <a:ext uri="{FF2B5EF4-FFF2-40B4-BE49-F238E27FC236}">
                  <a16:creationId xmlns:a16="http://schemas.microsoft.com/office/drawing/2014/main" id="{1B351EA6-1F8A-F979-4701-C6EEF24155E8}"/>
                </a:ext>
              </a:extLst>
            </p:cNvPr>
            <p:cNvPicPr>
              <a:picLocks noChangeAspect="1"/>
            </p:cNvPicPr>
            <p:nvPr/>
          </p:nvPicPr>
          <p:blipFill>
            <a:blip r:embed="rId2"/>
            <a:stretch>
              <a:fillRect/>
            </a:stretch>
          </p:blipFill>
          <p:spPr>
            <a:xfrm>
              <a:off x="1868702" y="1495424"/>
              <a:ext cx="10323297" cy="4721899"/>
            </a:xfrm>
            <a:prstGeom prst="rect">
              <a:avLst/>
            </a:prstGeom>
          </p:spPr>
        </p:pic>
        <p:pic>
          <p:nvPicPr>
            <p:cNvPr id="16" name="Picture 15">
              <a:extLst>
                <a:ext uri="{FF2B5EF4-FFF2-40B4-BE49-F238E27FC236}">
                  <a16:creationId xmlns:a16="http://schemas.microsoft.com/office/drawing/2014/main" id="{6F80E9AB-3A3D-5793-4CAB-57C2B2B8936E}"/>
                </a:ext>
              </a:extLst>
            </p:cNvPr>
            <p:cNvPicPr>
              <a:picLocks noChangeAspect="1"/>
            </p:cNvPicPr>
            <p:nvPr/>
          </p:nvPicPr>
          <p:blipFill>
            <a:blip r:embed="rId3"/>
            <a:stretch>
              <a:fillRect/>
            </a:stretch>
          </p:blipFill>
          <p:spPr>
            <a:xfrm>
              <a:off x="1868702" y="-525208"/>
              <a:ext cx="10323297" cy="2020632"/>
            </a:xfrm>
            <a:prstGeom prst="rect">
              <a:avLst/>
            </a:prstGeom>
          </p:spPr>
        </p:pic>
      </p:grpSp>
      <p:grpSp>
        <p:nvGrpSpPr>
          <p:cNvPr id="17" name="Group 16">
            <a:extLst>
              <a:ext uri="{FF2B5EF4-FFF2-40B4-BE49-F238E27FC236}">
                <a16:creationId xmlns:a16="http://schemas.microsoft.com/office/drawing/2014/main" id="{0503D9C6-3C3B-E735-DC00-D7886B56071F}"/>
              </a:ext>
            </a:extLst>
          </p:cNvPr>
          <p:cNvGrpSpPr/>
          <p:nvPr/>
        </p:nvGrpSpPr>
        <p:grpSpPr>
          <a:xfrm>
            <a:off x="1200150" y="3021806"/>
            <a:ext cx="4591050" cy="2540793"/>
            <a:chOff x="1009650" y="0"/>
            <a:chExt cx="8172450" cy="4964681"/>
          </a:xfrm>
        </p:grpSpPr>
        <p:pic>
          <p:nvPicPr>
            <p:cNvPr id="18" name="Picture 17">
              <a:extLst>
                <a:ext uri="{FF2B5EF4-FFF2-40B4-BE49-F238E27FC236}">
                  <a16:creationId xmlns:a16="http://schemas.microsoft.com/office/drawing/2014/main" id="{56155BA6-37A3-EB39-ADF4-21C62120EC4C}"/>
                </a:ext>
              </a:extLst>
            </p:cNvPr>
            <p:cNvPicPr>
              <a:picLocks noChangeAspect="1"/>
            </p:cNvPicPr>
            <p:nvPr/>
          </p:nvPicPr>
          <p:blipFill rotWithShape="1">
            <a:blip r:embed="rId4"/>
            <a:srcRect l="1702" r="29748"/>
            <a:stretch/>
          </p:blipFill>
          <p:spPr>
            <a:xfrm>
              <a:off x="1009650" y="2084424"/>
              <a:ext cx="6238875" cy="2880257"/>
            </a:xfrm>
            <a:prstGeom prst="rect">
              <a:avLst/>
            </a:prstGeom>
          </p:spPr>
        </p:pic>
        <p:pic>
          <p:nvPicPr>
            <p:cNvPr id="19" name="Picture 18">
              <a:extLst>
                <a:ext uri="{FF2B5EF4-FFF2-40B4-BE49-F238E27FC236}">
                  <a16:creationId xmlns:a16="http://schemas.microsoft.com/office/drawing/2014/main" id="{F7AE32C3-BCE9-9B07-D8D7-843BDB5FBE25}"/>
                </a:ext>
              </a:extLst>
            </p:cNvPr>
            <p:cNvPicPr>
              <a:picLocks noChangeAspect="1"/>
            </p:cNvPicPr>
            <p:nvPr/>
          </p:nvPicPr>
          <p:blipFill rotWithShape="1">
            <a:blip r:embed="rId5"/>
            <a:srcRect l="959" r="7667"/>
            <a:stretch/>
          </p:blipFill>
          <p:spPr>
            <a:xfrm>
              <a:off x="1009650" y="0"/>
              <a:ext cx="8172450" cy="2084424"/>
            </a:xfrm>
            <a:prstGeom prst="rect">
              <a:avLst/>
            </a:prstGeom>
          </p:spPr>
        </p:pic>
      </p:grpSp>
      <p:sp>
        <p:nvSpPr>
          <p:cNvPr id="20" name="Footer Placeholder 19">
            <a:extLst>
              <a:ext uri="{FF2B5EF4-FFF2-40B4-BE49-F238E27FC236}">
                <a16:creationId xmlns:a16="http://schemas.microsoft.com/office/drawing/2014/main" id="{17CA48D7-FB93-0BFA-65CB-194D01208082}"/>
              </a:ext>
            </a:extLst>
          </p:cNvPr>
          <p:cNvSpPr>
            <a:spLocks noGrp="1"/>
          </p:cNvSpPr>
          <p:nvPr>
            <p:ph type="ftr" sz="quarter" idx="11"/>
          </p:nvPr>
        </p:nvSpPr>
        <p:spPr/>
        <p:txBody>
          <a:bodyPr/>
          <a:lstStyle/>
          <a:p>
            <a:r>
              <a:rPr lang="en-US"/>
              <a:t>MADE BY: HARSHAL J JAGDALE 1059424142</a:t>
            </a:r>
            <a:endParaRPr lang="en-IN"/>
          </a:p>
        </p:txBody>
      </p:sp>
    </p:spTree>
    <p:extLst>
      <p:ext uri="{BB962C8B-B14F-4D97-AF65-F5344CB8AC3E}">
        <p14:creationId xmlns:p14="http://schemas.microsoft.com/office/powerpoint/2010/main" val="2769663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A7279E-B8C3-E34E-6A5D-8E2AF6B96F80}"/>
              </a:ext>
            </a:extLst>
          </p:cNvPr>
          <p:cNvSpPr txBox="1"/>
          <p:nvPr/>
        </p:nvSpPr>
        <p:spPr>
          <a:xfrm>
            <a:off x="1133475" y="4905152"/>
            <a:ext cx="10058400" cy="880369"/>
          </a:xfrm>
          <a:prstGeom prst="rect">
            <a:avLst/>
          </a:prstGeom>
          <a:noFill/>
        </p:spPr>
        <p:txBody>
          <a:bodyPr wrap="square">
            <a:spAutoFit/>
          </a:bodyPr>
          <a:lstStyle/>
          <a:p>
            <a:pPr>
              <a:lnSpc>
                <a:spcPct val="150000"/>
              </a:lnSpc>
            </a:pPr>
            <a:r>
              <a:rPr lang="en-US" dirty="0"/>
              <a:t>Attached </a:t>
            </a:r>
            <a:r>
              <a:rPr lang="en-US" dirty="0">
                <a:hlinkClick r:id="rId2"/>
              </a:rPr>
              <a:t>Harshal_CyberSecurity.pkt</a:t>
            </a:r>
            <a:r>
              <a:rPr lang="en-US" dirty="0"/>
              <a:t> file Where I have made the Network Mapping of my University MIT AOE Using Cisco Packet Tracer</a:t>
            </a:r>
            <a:endParaRPr lang="en-IN" dirty="0"/>
          </a:p>
        </p:txBody>
      </p:sp>
      <p:sp>
        <p:nvSpPr>
          <p:cNvPr id="5" name="TextBox 4">
            <a:extLst>
              <a:ext uri="{FF2B5EF4-FFF2-40B4-BE49-F238E27FC236}">
                <a16:creationId xmlns:a16="http://schemas.microsoft.com/office/drawing/2014/main" id="{1660B540-6AC0-5B4A-9EF2-0485E4F280B5}"/>
              </a:ext>
            </a:extLst>
          </p:cNvPr>
          <p:cNvSpPr txBox="1"/>
          <p:nvPr/>
        </p:nvSpPr>
        <p:spPr>
          <a:xfrm>
            <a:off x="1095375" y="4135710"/>
            <a:ext cx="6096000" cy="400110"/>
          </a:xfrm>
          <a:prstGeom prst="rect">
            <a:avLst/>
          </a:prstGeom>
          <a:noFill/>
        </p:spPr>
        <p:txBody>
          <a:bodyPr wrap="square">
            <a:spAutoFit/>
          </a:bodyPr>
          <a:lstStyle/>
          <a:p>
            <a:r>
              <a:rPr lang="en-US" sz="2000" b="1" dirty="0"/>
              <a:t>2. Network Mapping Using Cisco Packet Tracer :- </a:t>
            </a:r>
            <a:endParaRPr lang="en-IN" sz="2000" b="1" dirty="0"/>
          </a:p>
        </p:txBody>
      </p:sp>
      <p:sp>
        <p:nvSpPr>
          <p:cNvPr id="14" name="TextBox 13">
            <a:extLst>
              <a:ext uri="{FF2B5EF4-FFF2-40B4-BE49-F238E27FC236}">
                <a16:creationId xmlns:a16="http://schemas.microsoft.com/office/drawing/2014/main" id="{CC5E2FE2-675E-BE2E-77A9-9999025EF2DD}"/>
              </a:ext>
            </a:extLst>
          </p:cNvPr>
          <p:cNvSpPr txBox="1"/>
          <p:nvPr/>
        </p:nvSpPr>
        <p:spPr>
          <a:xfrm>
            <a:off x="1095375" y="996389"/>
            <a:ext cx="9934956" cy="3139321"/>
          </a:xfrm>
          <a:prstGeom prst="rect">
            <a:avLst/>
          </a:prstGeom>
          <a:noFill/>
        </p:spPr>
        <p:txBody>
          <a:bodyPr wrap="square">
            <a:spAutoFit/>
          </a:bodyPr>
          <a:lstStyle/>
          <a:p>
            <a:r>
              <a:rPr lang="en-IN" dirty="0"/>
              <a:t>Routers	             : Are placed strategically to ensure that data flow between networks can be 					managed.</a:t>
            </a:r>
          </a:p>
          <a:p>
            <a:r>
              <a:rPr lang="en-IN" dirty="0"/>
              <a:t>Switches	     : Act as mediators within the network segments so that data exchange can 					happen.</a:t>
            </a:r>
          </a:p>
          <a:p>
            <a:r>
              <a:rPr lang="en-IN" dirty="0"/>
              <a:t>Access points    : Provide wireless services all over the campus</a:t>
            </a:r>
          </a:p>
          <a:p>
            <a:r>
              <a:rPr lang="en-IN" dirty="0"/>
              <a:t>Firewalls            : Protect the edges of networks.</a:t>
            </a:r>
          </a:p>
          <a:p>
            <a:r>
              <a:rPr lang="en-IN" dirty="0"/>
              <a:t>Computers         : Are split into students’ and faculty’s member.</a:t>
            </a:r>
          </a:p>
          <a:p>
            <a:r>
              <a:rPr lang="en-IN" dirty="0"/>
              <a:t>Servers              : Used for Web, Email, DNS, Database and Backup services.</a:t>
            </a:r>
          </a:p>
          <a:p>
            <a:r>
              <a:rPr lang="en-IN" dirty="0"/>
              <a:t>Connections       : All devices are connected using high-speed ethernet cables and wireless 					protocols</a:t>
            </a:r>
          </a:p>
          <a:p>
            <a:r>
              <a:rPr lang="en-IN" dirty="0"/>
              <a:t>	</a:t>
            </a:r>
          </a:p>
        </p:txBody>
      </p:sp>
      <p:sp>
        <p:nvSpPr>
          <p:cNvPr id="11" name="TextBox 10">
            <a:extLst>
              <a:ext uri="{FF2B5EF4-FFF2-40B4-BE49-F238E27FC236}">
                <a16:creationId xmlns:a16="http://schemas.microsoft.com/office/drawing/2014/main" id="{B01DD9C2-CCEB-1D2D-DD14-CE07B6D2FEBC}"/>
              </a:ext>
            </a:extLst>
          </p:cNvPr>
          <p:cNvSpPr txBox="1"/>
          <p:nvPr/>
        </p:nvSpPr>
        <p:spPr>
          <a:xfrm>
            <a:off x="1095375" y="482599"/>
            <a:ext cx="6094476" cy="369332"/>
          </a:xfrm>
          <a:prstGeom prst="rect">
            <a:avLst/>
          </a:prstGeom>
          <a:noFill/>
        </p:spPr>
        <p:txBody>
          <a:bodyPr wrap="square">
            <a:spAutoFit/>
          </a:bodyPr>
          <a:lstStyle/>
          <a:p>
            <a:r>
              <a:rPr lang="en-IN" b="1" dirty="0"/>
              <a:t>Configured Devices :-</a:t>
            </a:r>
          </a:p>
        </p:txBody>
      </p:sp>
      <p:sp>
        <p:nvSpPr>
          <p:cNvPr id="2" name="Footer Placeholder 1">
            <a:extLst>
              <a:ext uri="{FF2B5EF4-FFF2-40B4-BE49-F238E27FC236}">
                <a16:creationId xmlns:a16="http://schemas.microsoft.com/office/drawing/2014/main" id="{D414BA40-EA82-23BD-F3B6-D87ED9A4BF1D}"/>
              </a:ext>
            </a:extLst>
          </p:cNvPr>
          <p:cNvSpPr>
            <a:spLocks noGrp="1"/>
          </p:cNvSpPr>
          <p:nvPr>
            <p:ph type="ftr" sz="quarter" idx="11"/>
          </p:nvPr>
        </p:nvSpPr>
        <p:spPr/>
        <p:txBody>
          <a:bodyPr/>
          <a:lstStyle/>
          <a:p>
            <a:r>
              <a:rPr lang="en-US"/>
              <a:t>MADE BY: HARSHAL J JAGDALE 1059424142</a:t>
            </a:r>
            <a:endParaRPr lang="en-IN"/>
          </a:p>
        </p:txBody>
      </p:sp>
    </p:spTree>
    <p:extLst>
      <p:ext uri="{BB962C8B-B14F-4D97-AF65-F5344CB8AC3E}">
        <p14:creationId xmlns:p14="http://schemas.microsoft.com/office/powerpoint/2010/main" val="758128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C0B9CA-F800-06C0-D2D7-E7B8AF850AA6}"/>
              </a:ext>
            </a:extLst>
          </p:cNvPr>
          <p:cNvSpPr txBox="1"/>
          <p:nvPr/>
        </p:nvSpPr>
        <p:spPr>
          <a:xfrm>
            <a:off x="1647825" y="4151472"/>
            <a:ext cx="9494441" cy="2308324"/>
          </a:xfrm>
          <a:prstGeom prst="rect">
            <a:avLst/>
          </a:prstGeom>
          <a:noFill/>
        </p:spPr>
        <p:txBody>
          <a:bodyPr wrap="square">
            <a:spAutoFit/>
          </a:bodyPr>
          <a:lstStyle/>
          <a:p>
            <a:pPr marL="285750" indent="-285750" algn="just">
              <a:buFont typeface="Arial" panose="020B0604020202020204" pitchFamily="34" charset="0"/>
              <a:buChar char="•"/>
            </a:pPr>
            <a:r>
              <a:rPr lang="en-US" dirty="0"/>
              <a:t>Wireless Access Points: Ensure all wireless connections are secured with WPA2 or WPA3 encryption to prevent unauthorized access. </a:t>
            </a:r>
          </a:p>
          <a:p>
            <a:pPr marL="285750" indent="-285750" algn="just">
              <a:buFont typeface="Arial" panose="020B0604020202020204" pitchFamily="34" charset="0"/>
              <a:buChar char="•"/>
            </a:pPr>
            <a:r>
              <a:rPr lang="en-US" dirty="0"/>
              <a:t>Web Servers: Update and secure all public-facing web servers to mitigate the risk of cyberattacks. </a:t>
            </a:r>
          </a:p>
          <a:p>
            <a:pPr marL="285750" indent="-285750" algn="just">
              <a:buFont typeface="Arial" panose="020B0604020202020204" pitchFamily="34" charset="0"/>
              <a:buChar char="•"/>
            </a:pPr>
            <a:r>
              <a:rPr lang="en-US" dirty="0"/>
              <a:t>Shared Passwords: Implement policies to prohibit password sharing and encourage the use of personal credentials. </a:t>
            </a:r>
          </a:p>
          <a:p>
            <a:pPr marL="285750" indent="-285750" algn="just">
              <a:buFont typeface="Arial" panose="020B0604020202020204" pitchFamily="34" charset="0"/>
              <a:buChar char="•"/>
            </a:pPr>
            <a:r>
              <a:rPr lang="en-US" dirty="0"/>
              <a:t>Physical Security: Enhance physical security measures to prevent unauthorized physical access to critical network infrastructure. </a:t>
            </a:r>
          </a:p>
        </p:txBody>
      </p:sp>
      <p:sp>
        <p:nvSpPr>
          <p:cNvPr id="5" name="TextBox 4">
            <a:extLst>
              <a:ext uri="{FF2B5EF4-FFF2-40B4-BE49-F238E27FC236}">
                <a16:creationId xmlns:a16="http://schemas.microsoft.com/office/drawing/2014/main" id="{342DC884-B4B5-611B-611E-4E3ACBD2218A}"/>
              </a:ext>
            </a:extLst>
          </p:cNvPr>
          <p:cNvSpPr txBox="1"/>
          <p:nvPr/>
        </p:nvSpPr>
        <p:spPr>
          <a:xfrm>
            <a:off x="1647825" y="3585568"/>
            <a:ext cx="5969000" cy="369332"/>
          </a:xfrm>
          <a:prstGeom prst="rect">
            <a:avLst/>
          </a:prstGeom>
          <a:noFill/>
        </p:spPr>
        <p:txBody>
          <a:bodyPr wrap="square">
            <a:spAutoFit/>
          </a:bodyPr>
          <a:lstStyle/>
          <a:p>
            <a:r>
              <a:rPr lang="en-US" b="1" dirty="0"/>
              <a:t>Potential Entry Points for Cyber-Attacks: </a:t>
            </a:r>
            <a:endParaRPr lang="en-IN" b="1" dirty="0"/>
          </a:p>
        </p:txBody>
      </p:sp>
      <p:sp>
        <p:nvSpPr>
          <p:cNvPr id="7" name="TextBox 6">
            <a:extLst>
              <a:ext uri="{FF2B5EF4-FFF2-40B4-BE49-F238E27FC236}">
                <a16:creationId xmlns:a16="http://schemas.microsoft.com/office/drawing/2014/main" id="{B575EBCE-5F4D-752D-9E2C-77389DCD8C72}"/>
              </a:ext>
            </a:extLst>
          </p:cNvPr>
          <p:cNvSpPr txBox="1"/>
          <p:nvPr/>
        </p:nvSpPr>
        <p:spPr>
          <a:xfrm>
            <a:off x="1285875" y="604719"/>
            <a:ext cx="9848850" cy="2862322"/>
          </a:xfrm>
          <a:prstGeom prst="rect">
            <a:avLst/>
          </a:prstGeom>
          <a:noFill/>
        </p:spPr>
        <p:txBody>
          <a:bodyPr wrap="square">
            <a:spAutoFit/>
          </a:bodyPr>
          <a:lstStyle/>
          <a:p>
            <a:pPr marL="360000" algn="just"/>
            <a:r>
              <a:rPr lang="en-US" b="1" dirty="0"/>
              <a:t>Identification of Vulnerabilities :</a:t>
            </a:r>
          </a:p>
          <a:p>
            <a:pPr marL="360000" algn="just"/>
            <a:endParaRPr lang="en-US" b="1" dirty="0"/>
          </a:p>
          <a:p>
            <a:pPr marL="645750" indent="-285750" algn="just">
              <a:buFont typeface="Arial" panose="020B0604020202020204" pitchFamily="34" charset="0"/>
              <a:buChar char="•"/>
            </a:pPr>
            <a:r>
              <a:rPr lang="en-US" dirty="0"/>
              <a:t>Open Ports: Identify and assess the necessity of open ports on routers and switches, recommending closures or security enhancements where needed. </a:t>
            </a:r>
          </a:p>
          <a:p>
            <a:pPr marL="645750" indent="-285750" algn="just">
              <a:buFont typeface="Arial" panose="020B0604020202020204" pitchFamily="34" charset="0"/>
              <a:buChar char="•"/>
            </a:pPr>
            <a:r>
              <a:rPr lang="en-US" dirty="0"/>
              <a:t>Weak Passwords: Audit all devices for weak or default passwords and enforce a strict password policy. </a:t>
            </a:r>
          </a:p>
          <a:p>
            <a:pPr marL="645750" indent="-285750" algn="just">
              <a:buFont typeface="Arial" panose="020B0604020202020204" pitchFamily="34" charset="0"/>
              <a:buChar char="•"/>
            </a:pPr>
            <a:r>
              <a:rPr lang="en-US" dirty="0"/>
              <a:t>Encryption Gaps: Evaluate the encryption methods used for data in transit and at rest, proposing upgrades to more secure protocols where necessary. </a:t>
            </a:r>
          </a:p>
          <a:p>
            <a:pPr marL="645750" indent="-285750" algn="just">
              <a:buFont typeface="Arial" panose="020B0604020202020204" pitchFamily="34" charset="0"/>
              <a:buChar char="•"/>
            </a:pPr>
            <a:r>
              <a:rPr lang="en-US" dirty="0"/>
              <a:t>Outdated Firmware: Check for outdated firmware versions that may expose the network to security risks and plan for regular updates.</a:t>
            </a:r>
            <a:endParaRPr lang="en-IN" dirty="0"/>
          </a:p>
        </p:txBody>
      </p:sp>
      <p:sp>
        <p:nvSpPr>
          <p:cNvPr id="9" name="TextBox 8">
            <a:extLst>
              <a:ext uri="{FF2B5EF4-FFF2-40B4-BE49-F238E27FC236}">
                <a16:creationId xmlns:a16="http://schemas.microsoft.com/office/drawing/2014/main" id="{BE4934F1-A135-3B5A-FB72-3BD97A219F88}"/>
              </a:ext>
            </a:extLst>
          </p:cNvPr>
          <p:cNvSpPr txBox="1"/>
          <p:nvPr/>
        </p:nvSpPr>
        <p:spPr>
          <a:xfrm>
            <a:off x="1066800" y="204609"/>
            <a:ext cx="5969000" cy="400110"/>
          </a:xfrm>
          <a:prstGeom prst="rect">
            <a:avLst/>
          </a:prstGeom>
          <a:noFill/>
        </p:spPr>
        <p:txBody>
          <a:bodyPr wrap="square">
            <a:spAutoFit/>
          </a:bodyPr>
          <a:lstStyle/>
          <a:p>
            <a:r>
              <a:rPr lang="en-US" sz="2000" b="1" dirty="0"/>
              <a:t>3. Attack Surface Mapping :- </a:t>
            </a:r>
            <a:endParaRPr lang="en-IN" sz="2000" b="1" dirty="0"/>
          </a:p>
        </p:txBody>
      </p:sp>
      <p:sp>
        <p:nvSpPr>
          <p:cNvPr id="2" name="Footer Placeholder 1">
            <a:extLst>
              <a:ext uri="{FF2B5EF4-FFF2-40B4-BE49-F238E27FC236}">
                <a16:creationId xmlns:a16="http://schemas.microsoft.com/office/drawing/2014/main" id="{2857AA7B-0F80-6563-42A5-C28416BE40D1}"/>
              </a:ext>
            </a:extLst>
          </p:cNvPr>
          <p:cNvSpPr>
            <a:spLocks noGrp="1"/>
          </p:cNvSpPr>
          <p:nvPr>
            <p:ph type="ftr" sz="quarter" idx="11"/>
          </p:nvPr>
        </p:nvSpPr>
        <p:spPr/>
        <p:txBody>
          <a:bodyPr/>
          <a:lstStyle/>
          <a:p>
            <a:r>
              <a:rPr lang="en-US"/>
              <a:t>MADE BY: HARSHAL J JAGDALE 1059424142</a:t>
            </a:r>
            <a:endParaRPr lang="en-IN"/>
          </a:p>
        </p:txBody>
      </p:sp>
    </p:spTree>
    <p:extLst>
      <p:ext uri="{BB962C8B-B14F-4D97-AF65-F5344CB8AC3E}">
        <p14:creationId xmlns:p14="http://schemas.microsoft.com/office/powerpoint/2010/main" val="558668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472773-5912-4B73-0C43-97CE2BFC61FD}"/>
              </a:ext>
            </a:extLst>
          </p:cNvPr>
          <p:cNvSpPr txBox="1"/>
          <p:nvPr/>
        </p:nvSpPr>
        <p:spPr>
          <a:xfrm>
            <a:off x="1647824" y="2348210"/>
            <a:ext cx="9363077" cy="3970318"/>
          </a:xfrm>
          <a:prstGeom prst="rect">
            <a:avLst/>
          </a:prstGeom>
          <a:noFill/>
        </p:spPr>
        <p:txBody>
          <a:bodyPr wrap="square" anchor="b">
            <a:spAutoFit/>
          </a:bodyPr>
          <a:lstStyle/>
          <a:p>
            <a:pPr marL="285750" indent="-285750" algn="just">
              <a:buFont typeface="Arial" panose="020B0604020202020204" pitchFamily="34" charset="0"/>
              <a:buChar char="•"/>
            </a:pPr>
            <a:r>
              <a:rPr lang="en-US" dirty="0"/>
              <a:t>Technological Upgrades : </a:t>
            </a:r>
          </a:p>
          <a:p>
            <a:pPr algn="just"/>
            <a:r>
              <a:rPr lang="en-US" dirty="0"/>
              <a:t>		Update and Patch Management Implement a centralized patch management system to ensure all network devices, including routers, switches, and servers, are always updated with the latest security patches. </a:t>
            </a:r>
          </a:p>
          <a:p>
            <a:pPr algn="just"/>
            <a:endParaRPr lang="en-US" dirty="0"/>
          </a:p>
          <a:p>
            <a:pPr marL="285750" indent="-285750" algn="just">
              <a:buFont typeface="Arial" panose="020B0604020202020204" pitchFamily="34" charset="0"/>
              <a:buChar char="•"/>
            </a:pPr>
            <a:r>
              <a:rPr lang="en-US" dirty="0"/>
              <a:t>Strengthen Password Security :</a:t>
            </a:r>
          </a:p>
          <a:p>
            <a:pPr algn="just"/>
            <a:r>
              <a:rPr lang="en-US" dirty="0"/>
              <a:t>		Enforce a strict password policy that requires complex passwords combining letters, numbers, and special characters. Implement MFA(Multi-Factor Authentication) across all systems, especially for administrative access and remote connections. </a:t>
            </a:r>
          </a:p>
          <a:p>
            <a:pPr algn="just"/>
            <a:endParaRPr lang="en-US" dirty="0"/>
          </a:p>
          <a:p>
            <a:pPr marL="285750" indent="-285750" algn="just">
              <a:buFont typeface="Arial" panose="020B0604020202020204" pitchFamily="34" charset="0"/>
              <a:buChar char="•"/>
            </a:pPr>
            <a:r>
              <a:rPr lang="en-US" dirty="0"/>
              <a:t>Enhance Network Encryption: </a:t>
            </a:r>
          </a:p>
          <a:p>
            <a:pPr algn="just"/>
            <a:r>
              <a:rPr lang="en-US" dirty="0"/>
              <a:t>		Deploy end-to-end encryption for data in transit using protocols such as TLS(Transport Layer Security) and SSL(Secure Sockets Layer). Ensure that sensitive data stored on servers is encrypted at rest using robust encryption standards.</a:t>
            </a:r>
            <a:endParaRPr lang="en-IN" dirty="0"/>
          </a:p>
        </p:txBody>
      </p:sp>
      <p:sp>
        <p:nvSpPr>
          <p:cNvPr id="5" name="TextBox 4">
            <a:extLst>
              <a:ext uri="{FF2B5EF4-FFF2-40B4-BE49-F238E27FC236}">
                <a16:creationId xmlns:a16="http://schemas.microsoft.com/office/drawing/2014/main" id="{9FCA10FC-23B1-4073-DBFA-535E2F12E64B}"/>
              </a:ext>
            </a:extLst>
          </p:cNvPr>
          <p:cNvSpPr txBox="1"/>
          <p:nvPr/>
        </p:nvSpPr>
        <p:spPr>
          <a:xfrm>
            <a:off x="1038225" y="691634"/>
            <a:ext cx="6096000" cy="369332"/>
          </a:xfrm>
          <a:prstGeom prst="rect">
            <a:avLst/>
          </a:prstGeom>
          <a:noFill/>
        </p:spPr>
        <p:txBody>
          <a:bodyPr wrap="square">
            <a:spAutoFit/>
          </a:bodyPr>
          <a:lstStyle/>
          <a:p>
            <a:pPr algn="just"/>
            <a:r>
              <a:rPr lang="en-US" b="1" dirty="0"/>
              <a:t>Proposed Solutions and Countermeasures :</a:t>
            </a:r>
            <a:endParaRPr lang="en-IN" b="1" dirty="0"/>
          </a:p>
        </p:txBody>
      </p:sp>
      <p:sp>
        <p:nvSpPr>
          <p:cNvPr id="7" name="TextBox 6">
            <a:extLst>
              <a:ext uri="{FF2B5EF4-FFF2-40B4-BE49-F238E27FC236}">
                <a16:creationId xmlns:a16="http://schemas.microsoft.com/office/drawing/2014/main" id="{D72D75F1-4CDD-24DE-56D4-64FDA4EBE31E}"/>
              </a:ext>
            </a:extLst>
          </p:cNvPr>
          <p:cNvSpPr txBox="1"/>
          <p:nvPr/>
        </p:nvSpPr>
        <p:spPr>
          <a:xfrm>
            <a:off x="1647825" y="1290935"/>
            <a:ext cx="9363076" cy="923330"/>
          </a:xfrm>
          <a:prstGeom prst="rect">
            <a:avLst/>
          </a:prstGeom>
          <a:noFill/>
        </p:spPr>
        <p:txBody>
          <a:bodyPr wrap="square">
            <a:spAutoFit/>
          </a:bodyPr>
          <a:lstStyle/>
          <a:p>
            <a:pPr algn="just"/>
            <a:r>
              <a:rPr lang="en-US" b="1" dirty="0"/>
              <a:t>To robustly secure our university's network and address the identified vulnerabilities, we recommend the following specific technological and procedural countermeasures : </a:t>
            </a:r>
            <a:endParaRPr lang="en-IN" b="1" dirty="0"/>
          </a:p>
        </p:txBody>
      </p:sp>
      <p:sp>
        <p:nvSpPr>
          <p:cNvPr id="2" name="Footer Placeholder 1">
            <a:extLst>
              <a:ext uri="{FF2B5EF4-FFF2-40B4-BE49-F238E27FC236}">
                <a16:creationId xmlns:a16="http://schemas.microsoft.com/office/drawing/2014/main" id="{33093074-6C37-C9DB-8639-E3D92D098AF4}"/>
              </a:ext>
            </a:extLst>
          </p:cNvPr>
          <p:cNvSpPr>
            <a:spLocks noGrp="1"/>
          </p:cNvSpPr>
          <p:nvPr>
            <p:ph type="ftr" sz="quarter" idx="11"/>
          </p:nvPr>
        </p:nvSpPr>
        <p:spPr/>
        <p:txBody>
          <a:bodyPr/>
          <a:lstStyle/>
          <a:p>
            <a:r>
              <a:rPr lang="en-US"/>
              <a:t>MADE BY: HARSHAL J JAGDALE 1059424142</a:t>
            </a:r>
            <a:endParaRPr lang="en-IN"/>
          </a:p>
        </p:txBody>
      </p:sp>
    </p:spTree>
    <p:extLst>
      <p:ext uri="{BB962C8B-B14F-4D97-AF65-F5344CB8AC3E}">
        <p14:creationId xmlns:p14="http://schemas.microsoft.com/office/powerpoint/2010/main" val="4247983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E44EFC-3D32-C83A-4EE8-92FBC5543253}"/>
              </a:ext>
            </a:extLst>
          </p:cNvPr>
          <p:cNvSpPr txBox="1"/>
          <p:nvPr/>
        </p:nvSpPr>
        <p:spPr>
          <a:xfrm>
            <a:off x="1638300" y="889843"/>
            <a:ext cx="9382125" cy="5078313"/>
          </a:xfrm>
          <a:prstGeom prst="rect">
            <a:avLst/>
          </a:prstGeom>
          <a:noFill/>
        </p:spPr>
        <p:txBody>
          <a:bodyPr wrap="square">
            <a:spAutoFit/>
          </a:bodyPr>
          <a:lstStyle/>
          <a:p>
            <a:pPr marL="285750" indent="-285750" algn="just">
              <a:buFont typeface="Arial" panose="020B0604020202020204" pitchFamily="34" charset="0"/>
              <a:buChar char="•"/>
            </a:pPr>
            <a:r>
              <a:rPr lang="en-US" dirty="0"/>
              <a:t>Secure Wireless Networks: </a:t>
            </a:r>
          </a:p>
          <a:p>
            <a:pPr algn="just"/>
            <a:r>
              <a:rPr lang="en-US" dirty="0"/>
              <a:t>	Upgrade all wireless networks to use WPA3 encryption. Regularly audit and restrict the use of legacy wireless equipment or protocols that do not support the latest security standards. </a:t>
            </a:r>
          </a:p>
          <a:p>
            <a:pPr marL="285750" indent="-285750" algn="just">
              <a:lnSpc>
                <a:spcPct val="150000"/>
              </a:lnSpc>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Advanced Intrusion Detection and Prevention Systems (IDPS): </a:t>
            </a:r>
          </a:p>
          <a:p>
            <a:pPr algn="just"/>
            <a:r>
              <a:rPr lang="en-US" dirty="0"/>
              <a:t>	Deploy sophisticated IDS/IPS solutions that can detect and respond to both known and emerging threats. Regularly update IDS/IPS signatures and monitor network traffic for anomalies. </a:t>
            </a:r>
          </a:p>
          <a:p>
            <a:pPr marL="285750" indent="-285750" algn="just">
              <a:lnSpc>
                <a:spcPct val="150000"/>
              </a:lnSpc>
              <a:buFont typeface="Arial" panose="020B0604020202020204" pitchFamily="34" charset="0"/>
              <a:buChar char="•"/>
            </a:pPr>
            <a:endParaRPr lang="en-US" dirty="0"/>
          </a:p>
          <a:p>
            <a:pPr marL="285750" indent="-285750" algn="just">
              <a:buFont typeface="Arial" panose="020B0604020202020204" pitchFamily="34" charset="0"/>
              <a:buChar char="•"/>
            </a:pPr>
            <a:r>
              <a:rPr lang="en-US" dirty="0"/>
              <a:t>Firewall Optimization: </a:t>
            </a:r>
          </a:p>
          <a:p>
            <a:pPr algn="just"/>
            <a:r>
              <a:rPr lang="en-US" dirty="0"/>
              <a:t>	Review and reconfigure firewall rules to minimize unnecessary open ports and to segment the network effectively, restricting traffic between critical network segments. </a:t>
            </a:r>
          </a:p>
          <a:p>
            <a:pPr algn="just"/>
            <a:endParaRPr lang="en-US" dirty="0"/>
          </a:p>
          <a:p>
            <a:pPr marL="285750" indent="-285750" algn="just">
              <a:buFont typeface="Arial" panose="020B0604020202020204" pitchFamily="34" charset="0"/>
              <a:buChar char="•"/>
            </a:pPr>
            <a:r>
              <a:rPr lang="en-US" dirty="0"/>
              <a:t>Regular Security Audits and Penetration Testing: </a:t>
            </a:r>
          </a:p>
          <a:p>
            <a:pPr algn="just"/>
            <a:r>
              <a:rPr lang="en-US" dirty="0"/>
              <a:t>	Schedule annual third-party security audits and regular penetration testing to identify and remediate vulnerabilities before they can be exploited. </a:t>
            </a:r>
            <a:endParaRPr lang="en-IN" dirty="0"/>
          </a:p>
        </p:txBody>
      </p:sp>
      <p:sp>
        <p:nvSpPr>
          <p:cNvPr id="2" name="Footer Placeholder 1">
            <a:extLst>
              <a:ext uri="{FF2B5EF4-FFF2-40B4-BE49-F238E27FC236}">
                <a16:creationId xmlns:a16="http://schemas.microsoft.com/office/drawing/2014/main" id="{0B627349-9FF6-968A-161E-F8EAF45FBC0F}"/>
              </a:ext>
            </a:extLst>
          </p:cNvPr>
          <p:cNvSpPr>
            <a:spLocks noGrp="1"/>
          </p:cNvSpPr>
          <p:nvPr>
            <p:ph type="ftr" sz="quarter" idx="11"/>
          </p:nvPr>
        </p:nvSpPr>
        <p:spPr/>
        <p:txBody>
          <a:bodyPr/>
          <a:lstStyle/>
          <a:p>
            <a:r>
              <a:rPr lang="en-US"/>
              <a:t>MADE BY: HARSHAL J JAGDALE 1059424142</a:t>
            </a:r>
            <a:endParaRPr lang="en-IN"/>
          </a:p>
        </p:txBody>
      </p:sp>
    </p:spTree>
    <p:extLst>
      <p:ext uri="{BB962C8B-B14F-4D97-AF65-F5344CB8AC3E}">
        <p14:creationId xmlns:p14="http://schemas.microsoft.com/office/powerpoint/2010/main" val="3819623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8B8EC6-F82C-ECBB-E71C-53930E1D465B}"/>
              </a:ext>
            </a:extLst>
          </p:cNvPr>
          <p:cNvSpPr txBox="1"/>
          <p:nvPr/>
        </p:nvSpPr>
        <p:spPr>
          <a:xfrm>
            <a:off x="1652587" y="1443841"/>
            <a:ext cx="9377363" cy="4247317"/>
          </a:xfrm>
          <a:prstGeom prst="rect">
            <a:avLst/>
          </a:prstGeom>
          <a:noFill/>
        </p:spPr>
        <p:txBody>
          <a:bodyPr wrap="square">
            <a:spAutoFit/>
          </a:bodyPr>
          <a:lstStyle/>
          <a:p>
            <a:pPr marL="285750" indent="-285750" algn="just">
              <a:buFont typeface="Arial" panose="020B0604020202020204" pitchFamily="34" charset="0"/>
              <a:buChar char="•"/>
            </a:pPr>
            <a:r>
              <a:rPr lang="en-US" dirty="0"/>
              <a:t>Security Training and Awareness Programs: </a:t>
            </a:r>
          </a:p>
          <a:p>
            <a:pPr algn="just"/>
            <a:r>
              <a:rPr lang="en-US" dirty="0"/>
              <a:t>	Conduct ongoing security training sessions for all university staff and students, focusing on the importance of security best practices, recognizing phishing attempts, and secure handling of sensitive information.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Incident Response Planning: </a:t>
            </a:r>
          </a:p>
          <a:p>
            <a:pPr algn="just"/>
            <a:r>
              <a:rPr lang="en-US" dirty="0"/>
              <a:t>	Develop and regularly update an incident response plan that includes clear procedures and roles for responding to cybersecurity incidents. Conduct simulated cyberattack exercises to ensure all team members understand their responsibilities during an incident.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Physical Security Measures: </a:t>
            </a:r>
          </a:p>
          <a:p>
            <a:pPr algn="just"/>
            <a:r>
              <a:rPr lang="en-US" dirty="0"/>
              <a:t>	Improve physical security controls to protect network infrastructure from unauthorized physical access, including surveillance systems, access controls, and secure locking mechanisms for server rooms and data centers.</a:t>
            </a:r>
            <a:endParaRPr lang="en-IN" dirty="0"/>
          </a:p>
        </p:txBody>
      </p:sp>
      <p:sp>
        <p:nvSpPr>
          <p:cNvPr id="2" name="Footer Placeholder 1">
            <a:extLst>
              <a:ext uri="{FF2B5EF4-FFF2-40B4-BE49-F238E27FC236}">
                <a16:creationId xmlns:a16="http://schemas.microsoft.com/office/drawing/2014/main" id="{CE780211-877C-E804-0332-F49A8173F811}"/>
              </a:ext>
            </a:extLst>
          </p:cNvPr>
          <p:cNvSpPr>
            <a:spLocks noGrp="1"/>
          </p:cNvSpPr>
          <p:nvPr>
            <p:ph type="ftr" sz="quarter" idx="11"/>
          </p:nvPr>
        </p:nvSpPr>
        <p:spPr/>
        <p:txBody>
          <a:bodyPr/>
          <a:lstStyle/>
          <a:p>
            <a:r>
              <a:rPr lang="en-US"/>
              <a:t>MADE BY: HARSHAL J JAGDALE 1059424142</a:t>
            </a:r>
            <a:endParaRPr lang="en-IN"/>
          </a:p>
        </p:txBody>
      </p:sp>
    </p:spTree>
    <p:extLst>
      <p:ext uri="{BB962C8B-B14F-4D97-AF65-F5344CB8AC3E}">
        <p14:creationId xmlns:p14="http://schemas.microsoft.com/office/powerpoint/2010/main" val="32737632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Custom 7">
      <a:dk1>
        <a:srgbClr val="000000"/>
      </a:dk1>
      <a:lt1>
        <a:srgbClr val="000000"/>
      </a:lt1>
      <a:dk2>
        <a:srgbClr val="D9EED0"/>
      </a:dk2>
      <a:lt2>
        <a:srgbClr val="D9EED0"/>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763</TotalTime>
  <Words>2966</Words>
  <Application>Microsoft Office PowerPoint</Application>
  <PresentationFormat>Widescreen</PresentationFormat>
  <Paragraphs>248</Paragraphs>
  <Slides>32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MS Shell Dlg 2</vt:lpstr>
      <vt:lpstr>Wingdings</vt:lpstr>
      <vt:lpstr>Wingdings 3</vt:lpstr>
      <vt:lpstr>Madison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Harshal Jagdale</dc:creator>
  <cp:lastModifiedBy>Harshal Jagdale</cp:lastModifiedBy>
  <cp:revision>58</cp:revision>
  <dcterms:created xsi:type="dcterms:W3CDTF">2024-07-22T13:58:21Z</dcterms:created>
  <dcterms:modified xsi:type="dcterms:W3CDTF">2024-07-28T06:28:11Z</dcterms:modified>
</cp:coreProperties>
</file>