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20">
          <p15:clr>
            <a:srgbClr val="000000"/>
          </p15:clr>
        </p15:guide>
        <p15:guide id="2" orient="horz" pos="4319">
          <p15:clr>
            <a:srgbClr val="000000"/>
          </p15:clr>
        </p15:guide>
        <p15:guide id="3" orient="horz" pos="2840">
          <p15:clr>
            <a:srgbClr val="000000"/>
          </p15:clr>
        </p15:guide>
        <p15:guide id="4" pos="5511">
          <p15:clr>
            <a:srgbClr val="000000"/>
          </p15:clr>
        </p15:guide>
        <p15:guide id="5" pos="249">
          <p15:clr>
            <a:srgbClr val="000000"/>
          </p15:clr>
        </p15:guide>
        <p15:guide id="6" pos="2608">
          <p15:clr>
            <a:srgbClr val="000000"/>
          </p15:clr>
        </p15:guide>
        <p15:guide id="7" pos="4694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20" orient="horz"/>
        <p:guide pos="4319" orient="horz"/>
        <p:guide pos="2840" orient="horz"/>
        <p:guide pos="5511"/>
        <p:guide pos="249"/>
        <p:guide pos="2608"/>
        <p:guide pos="469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ArialNarrow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ArialNarrow-bold.fntdata"/><Relationship Id="rId18" Type="http://schemas.openxmlformats.org/officeDocument/2006/relationships/font" Target="fonts/Arial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ctrTitle"/>
          </p:nvPr>
        </p:nvSpPr>
        <p:spPr>
          <a:xfrm>
            <a:off x="323850" y="3929066"/>
            <a:ext cx="84963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>
                <a:solidFill>
                  <a:srgbClr val="FCFCF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323850" y="5500701"/>
            <a:ext cx="8496300" cy="592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800"/>
              <a:buChar char="▪"/>
              <a:defRPr sz="2800"/>
            </a:lvl1pPr>
            <a:lvl2pPr indent="-3810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Char char="▪"/>
              <a:defRPr sz="2400"/>
            </a:lvl2pPr>
            <a:lvl3pPr indent="-355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3pPr>
            <a:lvl4pPr indent="-3429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4pPr>
            <a:lvl5pPr indent="-3429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800"/>
              <a:buChar char="▪"/>
              <a:defRPr sz="2800"/>
            </a:lvl1pPr>
            <a:lvl2pPr indent="-3810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Char char="▪"/>
              <a:defRPr sz="2400"/>
            </a:lvl2pPr>
            <a:lvl3pPr indent="-355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3pPr>
            <a:lvl4pPr indent="-3429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4pPr>
            <a:lvl5pPr indent="-3429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23850" y="1125539"/>
            <a:ext cx="8496299" cy="660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23850" y="1857364"/>
            <a:ext cx="84963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>
                <a:solidFill>
                  <a:srgbClr val="A5A5A5"/>
                </a:solidFill>
              </a:defRPr>
            </a:lvl1pPr>
            <a:lvl2pPr indent="-228600" lvl="1" marL="914400" algn="just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1pPr>
            <a:lvl2pPr indent="-3429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2pPr>
            <a:lvl3pPr indent="-3429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3pPr>
            <a:lvl4pPr indent="-3429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4pPr>
            <a:lvl5pPr indent="-3429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1pPr>
            <a:lvl2pPr indent="-3429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2pPr>
            <a:lvl3pPr indent="-3429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3pPr>
            <a:lvl4pPr indent="-3429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4pPr>
            <a:lvl5pPr indent="-3429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 rot="5400000">
            <a:off x="1955800" y="-506413"/>
            <a:ext cx="5232400" cy="8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1pPr>
            <a:lvl2pPr indent="-3429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2pPr>
            <a:lvl3pPr indent="-3429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3pPr>
            <a:lvl4pPr indent="-3429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4pPr>
            <a:lvl5pPr indent="-3429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/>
            </a:lvl2pPr>
            <a:lvl3pPr indent="-228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000"/>
              <a:buNone/>
              <a:defRPr sz="1000"/>
            </a:lvl3pPr>
            <a:lvl4pPr indent="-2286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900"/>
              <a:buNone/>
              <a:defRPr sz="900"/>
            </a:lvl4pPr>
            <a:lvl5pPr indent="-2286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3200"/>
              <a:buChar char="▪"/>
              <a:defRPr sz="3200"/>
            </a:lvl1pPr>
            <a:lvl2pPr indent="-4064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Char char="▪"/>
              <a:defRPr sz="2800"/>
            </a:lvl2pPr>
            <a:lvl3pPr indent="-3810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Char char="▪"/>
              <a:defRPr sz="2400"/>
            </a:lvl3pPr>
            <a:lvl4pPr indent="-3556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4pPr>
            <a:lvl5pPr indent="-3556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/>
            </a:lvl2pPr>
            <a:lvl3pPr indent="-228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000"/>
              <a:buNone/>
              <a:defRPr sz="1000"/>
            </a:lvl3pPr>
            <a:lvl4pPr indent="-2286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900"/>
              <a:buNone/>
              <a:defRPr sz="900"/>
            </a:lvl4pPr>
            <a:lvl5pPr indent="-2286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b="1" sz="2400"/>
            </a:lvl1pPr>
            <a:lvl2pPr indent="-228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None/>
              <a:defRPr b="1" sz="2000"/>
            </a:lvl2pPr>
            <a:lvl3pPr indent="-228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b="1" sz="1800"/>
            </a:lvl3pPr>
            <a:lvl4pPr indent="-2286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b="1" sz="1600"/>
            </a:lvl4pPr>
            <a:lvl5pPr indent="-2286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Char char="▪"/>
              <a:defRPr sz="2400"/>
            </a:lvl1pPr>
            <a:lvl2pPr indent="-355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2pPr>
            <a:lvl3pPr indent="-3429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3pPr>
            <a:lvl4pPr indent="-3302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Char char="▪"/>
              <a:defRPr sz="1600"/>
            </a:lvl4pPr>
            <a:lvl5pPr indent="-3302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b="1" sz="2400"/>
            </a:lvl1pPr>
            <a:lvl2pPr indent="-228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None/>
              <a:defRPr b="1" sz="2000"/>
            </a:lvl2pPr>
            <a:lvl3pPr indent="-2286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b="1" sz="1800"/>
            </a:lvl3pPr>
            <a:lvl4pPr indent="-2286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b="1" sz="1600"/>
            </a:lvl4pPr>
            <a:lvl5pPr indent="-2286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Char char="▪"/>
              <a:defRPr sz="2400"/>
            </a:lvl1pPr>
            <a:lvl2pPr indent="-355600" lvl="1" marL="9144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Char char="▪"/>
              <a:defRPr sz="2000"/>
            </a:lvl2pPr>
            <a:lvl3pPr indent="-342900" lvl="2" marL="13716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  <a:defRPr sz="1800"/>
            </a:lvl3pPr>
            <a:lvl4pPr indent="-330200" lvl="3" marL="18288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Char char="▪"/>
              <a:defRPr sz="1600"/>
            </a:lvl4pPr>
            <a:lvl5pPr indent="-330200" lvl="4" marL="228600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215062" y="4813300"/>
            <a:ext cx="2571750" cy="1928812"/>
            <a:chOff x="4714876" y="2420322"/>
            <a:chExt cx="2571767" cy="1928826"/>
          </a:xfrm>
        </p:grpSpPr>
        <p:sp>
          <p:nvSpPr>
            <p:cNvPr id="11" name="Google Shape;11;p1"/>
            <p:cNvSpPr/>
            <p:nvPr/>
          </p:nvSpPr>
          <p:spPr>
            <a:xfrm>
              <a:off x="5026028" y="2420322"/>
              <a:ext cx="1928825" cy="1928826"/>
            </a:xfrm>
            <a:prstGeom prst="ellipse">
              <a:avLst/>
            </a:prstGeom>
            <a:noFill/>
            <a:ln cap="flat" cmpd="sng" w="12700">
              <a:solidFill>
                <a:srgbClr val="4040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4714876" y="2999764"/>
              <a:ext cx="2571767" cy="573091"/>
              <a:chOff x="5143504" y="3928458"/>
              <a:chExt cx="2571767" cy="573091"/>
            </a:xfrm>
          </p:grpSpPr>
          <p:pic>
            <p:nvPicPr>
              <p:cNvPr descr="Untitled-3.jpg" id="13" name="Google Shape;13;p1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 rot="5400000">
                <a:off x="6355478" y="3288596"/>
                <a:ext cx="181128" cy="20335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4;p1"/>
              <p:cNvSpPr txBox="1"/>
              <p:nvPr/>
            </p:nvSpPr>
            <p:spPr>
              <a:xfrm>
                <a:off x="7394594" y="3928458"/>
                <a:ext cx="285752" cy="50006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5178429" y="3928458"/>
                <a:ext cx="285752" cy="50006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" name="Google Shape;16;p1"/>
              <p:cNvCxnSpPr/>
              <p:nvPr/>
            </p:nvCxnSpPr>
            <p:spPr>
              <a:xfrm>
                <a:off x="5143504" y="4203097"/>
                <a:ext cx="25003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>
                <a:off x="5143504" y="4382486"/>
                <a:ext cx="25003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5400000">
                <a:off x="5240342" y="4285648"/>
                <a:ext cx="4286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 rot="5400000">
                <a:off x="7180279" y="4285648"/>
                <a:ext cx="4286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>
                <a:off x="5526094" y="4499962"/>
                <a:ext cx="1785950" cy="1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 rot="5400000">
                <a:off x="7607320" y="4304697"/>
                <a:ext cx="214313" cy="15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</p:grpSp>
      <p:sp>
        <p:nvSpPr>
          <p:cNvPr id="22" name="Google Shape;22;p1"/>
          <p:cNvSpPr txBox="1"/>
          <p:nvPr/>
        </p:nvSpPr>
        <p:spPr>
          <a:xfrm>
            <a:off x="6000750" y="4643437"/>
            <a:ext cx="3071812" cy="2214562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Corbel"/>
              <a:buNone/>
              <a:defRPr b="0" i="0" sz="1200" u="none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6215062" y="4813300"/>
            <a:ext cx="2571750" cy="1928812"/>
            <a:chOff x="4714876" y="2420322"/>
            <a:chExt cx="2571767" cy="1928826"/>
          </a:xfrm>
        </p:grpSpPr>
        <p:sp>
          <p:nvSpPr>
            <p:cNvPr id="88" name="Google Shape;88;p13"/>
            <p:cNvSpPr/>
            <p:nvPr/>
          </p:nvSpPr>
          <p:spPr>
            <a:xfrm>
              <a:off x="5026028" y="2420322"/>
              <a:ext cx="1928825" cy="1928826"/>
            </a:xfrm>
            <a:prstGeom prst="ellipse">
              <a:avLst/>
            </a:prstGeom>
            <a:noFill/>
            <a:ln cap="flat" cmpd="sng" w="12700">
              <a:solidFill>
                <a:srgbClr val="4040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13"/>
            <p:cNvGrpSpPr/>
            <p:nvPr/>
          </p:nvGrpSpPr>
          <p:grpSpPr>
            <a:xfrm>
              <a:off x="4714876" y="2999764"/>
              <a:ext cx="2571767" cy="573091"/>
              <a:chOff x="5143504" y="3928458"/>
              <a:chExt cx="2571767" cy="573091"/>
            </a:xfrm>
          </p:grpSpPr>
          <p:pic>
            <p:nvPicPr>
              <p:cNvPr descr="Untitled-3.jpg" id="90" name="Google Shape;90;p13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 rot="5400000">
                <a:off x="6355478" y="3288596"/>
                <a:ext cx="181128" cy="20335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13"/>
              <p:cNvSpPr txBox="1"/>
              <p:nvPr/>
            </p:nvSpPr>
            <p:spPr>
              <a:xfrm>
                <a:off x="7394594" y="3928458"/>
                <a:ext cx="285752" cy="50006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 txBox="1"/>
              <p:nvPr/>
            </p:nvSpPr>
            <p:spPr>
              <a:xfrm>
                <a:off x="5178429" y="3928458"/>
                <a:ext cx="285752" cy="50006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" name="Google Shape;93;p13"/>
              <p:cNvCxnSpPr/>
              <p:nvPr/>
            </p:nvCxnSpPr>
            <p:spPr>
              <a:xfrm>
                <a:off x="5143504" y="4203097"/>
                <a:ext cx="25003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>
                <a:off x="5143504" y="4382486"/>
                <a:ext cx="25003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3"/>
              <p:cNvCxnSpPr/>
              <p:nvPr/>
            </p:nvCxnSpPr>
            <p:spPr>
              <a:xfrm rot="5400000">
                <a:off x="5240342" y="4285648"/>
                <a:ext cx="4286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 rot="5400000">
                <a:off x="7180279" y="4285648"/>
                <a:ext cx="4286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3"/>
              <p:cNvCxnSpPr/>
              <p:nvPr/>
            </p:nvCxnSpPr>
            <p:spPr>
              <a:xfrm>
                <a:off x="5526094" y="4499962"/>
                <a:ext cx="1785950" cy="1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5400000">
                <a:off x="7607320" y="4304697"/>
                <a:ext cx="214313" cy="15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04040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</p:grpSp>
      <p:sp>
        <p:nvSpPr>
          <p:cNvPr id="99" name="Google Shape;99;p13"/>
          <p:cNvSpPr txBox="1"/>
          <p:nvPr/>
        </p:nvSpPr>
        <p:spPr>
          <a:xfrm>
            <a:off x="6000750" y="4643437"/>
            <a:ext cx="3071812" cy="2214562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just"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23850" y="6453187"/>
            <a:ext cx="7248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358187" y="6453187"/>
            <a:ext cx="4619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  <a:defRPr b="0" i="0" sz="12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339725" y="5084762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Font typeface="Corbel"/>
              <a:buNone/>
            </a:pPr>
            <a:r>
              <a:rPr b="0" i="0" lang="en-US" sz="36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4" name="Google Shape;17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2801937"/>
            <a:ext cx="84582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1125537"/>
            <a:ext cx="8401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2833687"/>
            <a:ext cx="8242300" cy="164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Normality Assumption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28600" y="268287"/>
            <a:ext cx="8839200" cy="63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b="1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Flow of the 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09600" y="274637"/>
            <a:ext cx="82105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en-US" sz="36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Logistic Regression using Excel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81000" y="1524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Logistic regression is a predictive modelling algorithm that is used when the Y variable is binary categorical. 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That is, it can take only two values like 1 or 0. The goal is to determine a mathematical equation that can be used to predict the probability of event 1. 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Once the equation is established, it can be used to predict the Y when only the X’s are known.</a:t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95250" lvl="0" marL="27305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Here are some examples of binary classification problems: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Spam Detection</a:t>
            </a: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: Predicting if an email is Spam or not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Credit Card Fraud</a:t>
            </a: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: Predicting if a given credit card transaction is fraud or not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Health</a:t>
            </a: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: Predicting if a given mass of tissue is benign or malignant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Marketing</a:t>
            </a: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: Predicting if a given user will buy an insurance product or not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Banking</a:t>
            </a:r>
            <a:r>
              <a:rPr b="0" i="0" lang="en-US" sz="2400" u="none" cap="none" strike="noStrik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: Predicting if a customer will default on a loan.</a:t>
            </a:r>
            <a:endParaRPr/>
          </a:p>
          <a:p>
            <a:pPr indent="-120650" lvl="0" marL="27305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09600" y="274637"/>
            <a:ext cx="82105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en-US" sz="36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Normality Assumption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81000" y="1524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Why not Linear regression?</a:t>
            </a:r>
            <a:endParaRPr/>
          </a:p>
          <a:p>
            <a:pPr indent="-120650" lvl="0" marL="2730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Nature of the scale on which the dependent variable is being measured</a:t>
            </a:r>
            <a:endParaRPr/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look at the residual which is difference of actual weights and the predicted</a:t>
            </a:r>
            <a:endParaRPr/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Distribution of residual at each point should be normally distributed</a:t>
            </a:r>
            <a:endParaRPr/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happens when linear regression is applied to dataset with categorical outcome</a:t>
            </a:r>
            <a:endParaRPr/>
          </a:p>
          <a:p>
            <a:pPr indent="-857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95250" lvl="0" marL="27305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09600" y="274637"/>
            <a:ext cx="82105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en-US" sz="36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Normality Assumption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81000" y="1524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Why not Linear regression?</a:t>
            </a:r>
            <a:endParaRPr/>
          </a:p>
          <a:p>
            <a:pPr indent="-120650" lvl="0" marL="2730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predicted variable can vary from –infinity to + infinity and there is no artifical or arbitrary limit can be set</a:t>
            </a:r>
            <a:endParaRPr/>
          </a:p>
          <a:p>
            <a:pPr indent="-2635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Predicated probabilities can go below 0 or can cross 1 so logically this doesn’t make sense</a:t>
            </a:r>
            <a:endParaRPr/>
          </a:p>
          <a:p>
            <a:pPr indent="-857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1" marL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95250" lvl="0" marL="27305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inear vs Logistic Regression" id="153" name="Google Shape;15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58962"/>
            <a:ext cx="8496300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Logistic regression achieves this by taking the log odds of the event ln(P/1−P), where, P is the probability of event. So P always lies between 0 and 1.</a:t>
            </a:r>
            <a:endParaRPr/>
          </a:p>
          <a:p>
            <a:pPr indent="-1206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0650" lvl="0" marL="27305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695575"/>
            <a:ext cx="83534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2" y="4868862"/>
            <a:ext cx="84296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23850" y="274637"/>
            <a:ext cx="84963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23850" y="1125537"/>
            <a:ext cx="84963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Confusion Matrix</a:t>
            </a:r>
            <a:r>
              <a:rPr b="1" i="0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r>
              <a:rPr b="0" i="0" lang="en-US" sz="2400" u="none">
                <a:solidFill>
                  <a:srgbClr val="D9D9D9"/>
                </a:solidFill>
                <a:latin typeface="Corbel"/>
                <a:ea typeface="Corbel"/>
                <a:cs typeface="Corbel"/>
                <a:sym typeface="Corbel"/>
              </a:rPr>
              <a:t> It is nothing but a tabular representation of Actual vs Predicted values. This helps us to find the accuracy of the model and avoid overfitting. This is how it looks like:</a:t>
            </a:r>
            <a:endParaRPr/>
          </a:p>
          <a:p>
            <a:pPr indent="-1206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0650" lvl="0" marL="27305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0650" lvl="0" marL="273050" marR="0" rtl="0" algn="just">
              <a:spcBef>
                <a:spcPts val="9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D9D9D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" y="2492375"/>
            <a:ext cx="8159750" cy="2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