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9" r:id="rId15"/>
    <p:sldId id="268" r:id="rId16"/>
    <p:sldId id="271" r:id="rId17"/>
    <p:sldId id="272" r:id="rId18"/>
    <p:sldId id="273" r:id="rId19"/>
    <p:sldId id="274" r:id="rId20"/>
    <p:sldId id="275" r:id="rId21"/>
    <p:sldId id="276" r:id="rId22"/>
    <p:sldId id="277"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F2A9E-B168-4823-9921-D14C0576AF1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187DCAE7-8AD5-4382-B35C-37E179037B35}">
      <dgm:prSet phldrT="[Text]"/>
      <dgm:spPr/>
      <dgm:t>
        <a:bodyPr/>
        <a:lstStyle/>
        <a:p>
          <a:pPr algn="ctr"/>
          <a:r>
            <a:rPr lang="en-US" dirty="0" smtClean="0"/>
            <a:t>ERROR</a:t>
          </a:r>
          <a:endParaRPr lang="en-IN" dirty="0"/>
        </a:p>
      </dgm:t>
    </dgm:pt>
    <dgm:pt modelId="{D807B9EB-48A2-4F7E-9EBC-25A6E6F288F8}" type="parTrans" cxnId="{4377D59F-5CB6-453A-B954-807A2494BA38}">
      <dgm:prSet/>
      <dgm:spPr/>
      <dgm:t>
        <a:bodyPr/>
        <a:lstStyle/>
        <a:p>
          <a:pPr algn="ctr"/>
          <a:endParaRPr lang="en-IN"/>
        </a:p>
      </dgm:t>
    </dgm:pt>
    <dgm:pt modelId="{1DC330D9-A7B5-4002-9FF8-D747C2099B45}" type="sibTrans" cxnId="{4377D59F-5CB6-453A-B954-807A2494BA38}">
      <dgm:prSet/>
      <dgm:spPr/>
      <dgm:t>
        <a:bodyPr/>
        <a:lstStyle/>
        <a:p>
          <a:pPr algn="ctr"/>
          <a:endParaRPr lang="en-IN"/>
        </a:p>
      </dgm:t>
    </dgm:pt>
    <dgm:pt modelId="{56AA6716-4AA1-4F09-84D2-26E56A7E6115}">
      <dgm:prSet phldrT="[Text]"/>
      <dgm:spPr/>
      <dgm:t>
        <a:bodyPr/>
        <a:lstStyle/>
        <a:p>
          <a:pPr algn="ctr"/>
          <a:r>
            <a:rPr lang="en-US" dirty="0" smtClean="0"/>
            <a:t>FAULT</a:t>
          </a:r>
          <a:endParaRPr lang="en-IN" dirty="0"/>
        </a:p>
      </dgm:t>
    </dgm:pt>
    <dgm:pt modelId="{D7E42C18-8557-492A-9E82-B7A9142532FE}" type="parTrans" cxnId="{30810A5C-8E52-4DDF-AA8C-A0D8D5E7FF8C}">
      <dgm:prSet/>
      <dgm:spPr/>
      <dgm:t>
        <a:bodyPr/>
        <a:lstStyle/>
        <a:p>
          <a:pPr algn="ctr"/>
          <a:endParaRPr lang="en-IN"/>
        </a:p>
      </dgm:t>
    </dgm:pt>
    <dgm:pt modelId="{62FE2424-F043-4C85-8287-45EC2545D7FE}" type="sibTrans" cxnId="{30810A5C-8E52-4DDF-AA8C-A0D8D5E7FF8C}">
      <dgm:prSet/>
      <dgm:spPr/>
      <dgm:t>
        <a:bodyPr/>
        <a:lstStyle/>
        <a:p>
          <a:pPr algn="ctr"/>
          <a:endParaRPr lang="en-IN"/>
        </a:p>
      </dgm:t>
    </dgm:pt>
    <dgm:pt modelId="{22EC9D4B-A551-4ECD-B6C2-FD32DA369A3A}">
      <dgm:prSet phldrT="[Text]"/>
      <dgm:spPr/>
      <dgm:t>
        <a:bodyPr/>
        <a:lstStyle/>
        <a:p>
          <a:pPr algn="ctr"/>
          <a:r>
            <a:rPr lang="en-US" dirty="0" smtClean="0"/>
            <a:t>BUG</a:t>
          </a:r>
          <a:endParaRPr lang="en-IN" dirty="0"/>
        </a:p>
      </dgm:t>
    </dgm:pt>
    <dgm:pt modelId="{6EED0C5A-777C-4BD6-BC50-7264B2F7EEB8}" type="parTrans" cxnId="{B3DF7461-F66F-4400-A411-234C44DA3982}">
      <dgm:prSet/>
      <dgm:spPr/>
      <dgm:t>
        <a:bodyPr/>
        <a:lstStyle/>
        <a:p>
          <a:pPr algn="ctr"/>
          <a:endParaRPr lang="en-IN"/>
        </a:p>
      </dgm:t>
    </dgm:pt>
    <dgm:pt modelId="{53557E97-D6D1-44C7-BAAD-31F09E6D579E}" type="sibTrans" cxnId="{B3DF7461-F66F-4400-A411-234C44DA3982}">
      <dgm:prSet/>
      <dgm:spPr/>
      <dgm:t>
        <a:bodyPr/>
        <a:lstStyle/>
        <a:p>
          <a:pPr algn="ctr"/>
          <a:endParaRPr lang="en-IN"/>
        </a:p>
      </dgm:t>
    </dgm:pt>
    <dgm:pt modelId="{D7E46DA5-14ED-4B44-984D-395C8AB61F3C}">
      <dgm:prSet phldrT="[Text]"/>
      <dgm:spPr/>
      <dgm:t>
        <a:bodyPr/>
        <a:lstStyle/>
        <a:p>
          <a:pPr algn="ctr"/>
          <a:r>
            <a:rPr lang="en-US" dirty="0" smtClean="0"/>
            <a:t>FAILURE</a:t>
          </a:r>
          <a:endParaRPr lang="en-IN" dirty="0"/>
        </a:p>
      </dgm:t>
    </dgm:pt>
    <dgm:pt modelId="{069791C9-844E-444F-8C67-0B9847115A9C}" type="parTrans" cxnId="{F062A6FD-58C5-413B-BC97-0B71665E92A0}">
      <dgm:prSet/>
      <dgm:spPr/>
      <dgm:t>
        <a:bodyPr/>
        <a:lstStyle/>
        <a:p>
          <a:pPr algn="ctr"/>
          <a:endParaRPr lang="en-IN"/>
        </a:p>
      </dgm:t>
    </dgm:pt>
    <dgm:pt modelId="{A7E85853-F401-42E5-83D5-647CEC85A1DA}" type="sibTrans" cxnId="{F062A6FD-58C5-413B-BC97-0B71665E92A0}">
      <dgm:prSet/>
      <dgm:spPr/>
      <dgm:t>
        <a:bodyPr/>
        <a:lstStyle/>
        <a:p>
          <a:pPr algn="ctr"/>
          <a:endParaRPr lang="en-IN"/>
        </a:p>
      </dgm:t>
    </dgm:pt>
    <dgm:pt modelId="{52121E6F-57DA-4147-B3D8-13D644BB58DD}">
      <dgm:prSet phldrT="[Text]"/>
      <dgm:spPr/>
      <dgm:t>
        <a:bodyPr/>
        <a:lstStyle/>
        <a:p>
          <a:pPr algn="ctr"/>
          <a:r>
            <a:rPr lang="en-US" dirty="0" smtClean="0"/>
            <a:t>DEFECT</a:t>
          </a:r>
          <a:endParaRPr lang="en-IN" dirty="0"/>
        </a:p>
      </dgm:t>
    </dgm:pt>
    <dgm:pt modelId="{27A8455C-6719-4F83-B8B2-B6698152FCA7}" type="parTrans" cxnId="{D56CC618-F15D-4FA2-B416-08474FC9BEB5}">
      <dgm:prSet/>
      <dgm:spPr/>
      <dgm:t>
        <a:bodyPr/>
        <a:lstStyle/>
        <a:p>
          <a:pPr algn="ctr"/>
          <a:endParaRPr lang="en-IN"/>
        </a:p>
      </dgm:t>
    </dgm:pt>
    <dgm:pt modelId="{794C598D-2A68-4B18-A0D0-E887BADBE8B6}" type="sibTrans" cxnId="{D56CC618-F15D-4FA2-B416-08474FC9BEB5}">
      <dgm:prSet/>
      <dgm:spPr/>
      <dgm:t>
        <a:bodyPr/>
        <a:lstStyle/>
        <a:p>
          <a:pPr algn="ctr"/>
          <a:endParaRPr lang="en-IN"/>
        </a:p>
      </dgm:t>
    </dgm:pt>
    <dgm:pt modelId="{62602F82-5B6D-42EA-9DF1-F548DCF346D8}" type="pres">
      <dgm:prSet presAssocID="{007F2A9E-B168-4823-9921-D14C0576AF16}" presName="linear" presStyleCnt="0">
        <dgm:presLayoutVars>
          <dgm:dir/>
          <dgm:animLvl val="lvl"/>
          <dgm:resizeHandles val="exact"/>
        </dgm:presLayoutVars>
      </dgm:prSet>
      <dgm:spPr/>
      <dgm:t>
        <a:bodyPr/>
        <a:lstStyle/>
        <a:p>
          <a:endParaRPr lang="en-IN"/>
        </a:p>
      </dgm:t>
    </dgm:pt>
    <dgm:pt modelId="{56D78984-9D2B-42AD-AEB5-6925B22E75F9}" type="pres">
      <dgm:prSet presAssocID="{187DCAE7-8AD5-4382-B35C-37E179037B35}" presName="parentLin" presStyleCnt="0"/>
      <dgm:spPr/>
    </dgm:pt>
    <dgm:pt modelId="{EF45AD27-AE57-41E0-8031-E079696827CC}" type="pres">
      <dgm:prSet presAssocID="{187DCAE7-8AD5-4382-B35C-37E179037B35}" presName="parentLeftMargin" presStyleLbl="node1" presStyleIdx="0" presStyleCnt="5"/>
      <dgm:spPr/>
      <dgm:t>
        <a:bodyPr/>
        <a:lstStyle/>
        <a:p>
          <a:endParaRPr lang="en-IN"/>
        </a:p>
      </dgm:t>
    </dgm:pt>
    <dgm:pt modelId="{55C3DD2A-2EA2-46C6-B00D-DB1117810E1F}" type="pres">
      <dgm:prSet presAssocID="{187DCAE7-8AD5-4382-B35C-37E179037B35}" presName="parentText" presStyleLbl="node1" presStyleIdx="0" presStyleCnt="5" custLinFactX="7076" custLinFactNeighborX="100000">
        <dgm:presLayoutVars>
          <dgm:chMax val="0"/>
          <dgm:bulletEnabled val="1"/>
        </dgm:presLayoutVars>
      </dgm:prSet>
      <dgm:spPr/>
      <dgm:t>
        <a:bodyPr/>
        <a:lstStyle/>
        <a:p>
          <a:endParaRPr lang="en-IN"/>
        </a:p>
      </dgm:t>
    </dgm:pt>
    <dgm:pt modelId="{C5C85C8F-D467-453B-8D20-6B1F4A1D7B20}" type="pres">
      <dgm:prSet presAssocID="{187DCAE7-8AD5-4382-B35C-37E179037B35}" presName="negativeSpace" presStyleCnt="0"/>
      <dgm:spPr/>
    </dgm:pt>
    <dgm:pt modelId="{9D9DC4EA-8EC5-4BE3-9237-4DF239F34DA6}" type="pres">
      <dgm:prSet presAssocID="{187DCAE7-8AD5-4382-B35C-37E179037B35}" presName="childText" presStyleLbl="conFgAcc1" presStyleIdx="0" presStyleCnt="5">
        <dgm:presLayoutVars>
          <dgm:bulletEnabled val="1"/>
        </dgm:presLayoutVars>
      </dgm:prSet>
      <dgm:spPr/>
    </dgm:pt>
    <dgm:pt modelId="{EBD56D98-BABC-41F5-98A6-554D96A22008}" type="pres">
      <dgm:prSet presAssocID="{1DC330D9-A7B5-4002-9FF8-D747C2099B45}" presName="spaceBetweenRectangles" presStyleCnt="0"/>
      <dgm:spPr/>
    </dgm:pt>
    <dgm:pt modelId="{421EC37D-F05E-4F30-A7E2-0AF3EAFAF458}" type="pres">
      <dgm:prSet presAssocID="{56AA6716-4AA1-4F09-84D2-26E56A7E6115}" presName="parentLin" presStyleCnt="0"/>
      <dgm:spPr/>
    </dgm:pt>
    <dgm:pt modelId="{A58F19A8-1F54-4AFB-BB1D-3032C7AF334B}" type="pres">
      <dgm:prSet presAssocID="{56AA6716-4AA1-4F09-84D2-26E56A7E6115}" presName="parentLeftMargin" presStyleLbl="node1" presStyleIdx="0" presStyleCnt="5"/>
      <dgm:spPr/>
      <dgm:t>
        <a:bodyPr/>
        <a:lstStyle/>
        <a:p>
          <a:endParaRPr lang="en-IN"/>
        </a:p>
      </dgm:t>
    </dgm:pt>
    <dgm:pt modelId="{7C72F801-B6FC-4368-92F1-229457903547}" type="pres">
      <dgm:prSet presAssocID="{56AA6716-4AA1-4F09-84D2-26E56A7E6115}" presName="parentText" presStyleLbl="node1" presStyleIdx="1" presStyleCnt="5" custLinFactX="7076" custLinFactNeighborX="100000">
        <dgm:presLayoutVars>
          <dgm:chMax val="0"/>
          <dgm:bulletEnabled val="1"/>
        </dgm:presLayoutVars>
      </dgm:prSet>
      <dgm:spPr/>
      <dgm:t>
        <a:bodyPr/>
        <a:lstStyle/>
        <a:p>
          <a:endParaRPr lang="en-IN"/>
        </a:p>
      </dgm:t>
    </dgm:pt>
    <dgm:pt modelId="{3E97438F-E498-4057-AC24-7BB9316F5AD6}" type="pres">
      <dgm:prSet presAssocID="{56AA6716-4AA1-4F09-84D2-26E56A7E6115}" presName="negativeSpace" presStyleCnt="0"/>
      <dgm:spPr/>
    </dgm:pt>
    <dgm:pt modelId="{5CA14346-C12E-46FE-8E2C-F0747F44C9B9}" type="pres">
      <dgm:prSet presAssocID="{56AA6716-4AA1-4F09-84D2-26E56A7E6115}" presName="childText" presStyleLbl="conFgAcc1" presStyleIdx="1" presStyleCnt="5">
        <dgm:presLayoutVars>
          <dgm:bulletEnabled val="1"/>
        </dgm:presLayoutVars>
      </dgm:prSet>
      <dgm:spPr/>
    </dgm:pt>
    <dgm:pt modelId="{983EA880-FE6F-4A4D-967A-3504235F806E}" type="pres">
      <dgm:prSet presAssocID="{62FE2424-F043-4C85-8287-45EC2545D7FE}" presName="spaceBetweenRectangles" presStyleCnt="0"/>
      <dgm:spPr/>
    </dgm:pt>
    <dgm:pt modelId="{5C9D781F-0339-4189-BBFF-A798491BEC37}" type="pres">
      <dgm:prSet presAssocID="{22EC9D4B-A551-4ECD-B6C2-FD32DA369A3A}" presName="parentLin" presStyleCnt="0"/>
      <dgm:spPr/>
    </dgm:pt>
    <dgm:pt modelId="{9F091344-15C6-4A84-9C4D-E218B621509C}" type="pres">
      <dgm:prSet presAssocID="{22EC9D4B-A551-4ECD-B6C2-FD32DA369A3A}" presName="parentLeftMargin" presStyleLbl="node1" presStyleIdx="1" presStyleCnt="5"/>
      <dgm:spPr/>
      <dgm:t>
        <a:bodyPr/>
        <a:lstStyle/>
        <a:p>
          <a:endParaRPr lang="en-IN"/>
        </a:p>
      </dgm:t>
    </dgm:pt>
    <dgm:pt modelId="{45CCB13C-A0E2-4843-B6B9-6CBE06452093}" type="pres">
      <dgm:prSet presAssocID="{22EC9D4B-A551-4ECD-B6C2-FD32DA369A3A}" presName="parentText" presStyleLbl="node1" presStyleIdx="2" presStyleCnt="5" custLinFactX="7076" custLinFactNeighborX="100000">
        <dgm:presLayoutVars>
          <dgm:chMax val="0"/>
          <dgm:bulletEnabled val="1"/>
        </dgm:presLayoutVars>
      </dgm:prSet>
      <dgm:spPr/>
      <dgm:t>
        <a:bodyPr/>
        <a:lstStyle/>
        <a:p>
          <a:endParaRPr lang="en-IN"/>
        </a:p>
      </dgm:t>
    </dgm:pt>
    <dgm:pt modelId="{96313FDD-0BD7-409A-AD0A-65F34D6EFD95}" type="pres">
      <dgm:prSet presAssocID="{22EC9D4B-A551-4ECD-B6C2-FD32DA369A3A}" presName="negativeSpace" presStyleCnt="0"/>
      <dgm:spPr/>
    </dgm:pt>
    <dgm:pt modelId="{C0BF5F0E-30EF-41FE-90E1-C572FA26EC66}" type="pres">
      <dgm:prSet presAssocID="{22EC9D4B-A551-4ECD-B6C2-FD32DA369A3A}" presName="childText" presStyleLbl="conFgAcc1" presStyleIdx="2" presStyleCnt="5">
        <dgm:presLayoutVars>
          <dgm:bulletEnabled val="1"/>
        </dgm:presLayoutVars>
      </dgm:prSet>
      <dgm:spPr/>
    </dgm:pt>
    <dgm:pt modelId="{ED283217-00CB-4B86-B662-10D41046A4A2}" type="pres">
      <dgm:prSet presAssocID="{53557E97-D6D1-44C7-BAAD-31F09E6D579E}" presName="spaceBetweenRectangles" presStyleCnt="0"/>
      <dgm:spPr/>
    </dgm:pt>
    <dgm:pt modelId="{33F9A494-7C0B-45B8-82CE-268D7C26D49E}" type="pres">
      <dgm:prSet presAssocID="{D7E46DA5-14ED-4B44-984D-395C8AB61F3C}" presName="parentLin" presStyleCnt="0"/>
      <dgm:spPr/>
    </dgm:pt>
    <dgm:pt modelId="{49B1CD03-2117-40F0-978B-EEBC17AA5A97}" type="pres">
      <dgm:prSet presAssocID="{D7E46DA5-14ED-4B44-984D-395C8AB61F3C}" presName="parentLeftMargin" presStyleLbl="node1" presStyleIdx="2" presStyleCnt="5"/>
      <dgm:spPr/>
      <dgm:t>
        <a:bodyPr/>
        <a:lstStyle/>
        <a:p>
          <a:endParaRPr lang="en-IN"/>
        </a:p>
      </dgm:t>
    </dgm:pt>
    <dgm:pt modelId="{86BD6419-9430-495F-AFAF-6299FDB8463E}" type="pres">
      <dgm:prSet presAssocID="{D7E46DA5-14ED-4B44-984D-395C8AB61F3C}" presName="parentText" presStyleLbl="node1" presStyleIdx="3" presStyleCnt="5" custLinFactX="7076" custLinFactNeighborX="100000">
        <dgm:presLayoutVars>
          <dgm:chMax val="0"/>
          <dgm:bulletEnabled val="1"/>
        </dgm:presLayoutVars>
      </dgm:prSet>
      <dgm:spPr/>
      <dgm:t>
        <a:bodyPr/>
        <a:lstStyle/>
        <a:p>
          <a:endParaRPr lang="en-IN"/>
        </a:p>
      </dgm:t>
    </dgm:pt>
    <dgm:pt modelId="{D8EA40EE-00CF-4E64-8C32-28E2D1523727}" type="pres">
      <dgm:prSet presAssocID="{D7E46DA5-14ED-4B44-984D-395C8AB61F3C}" presName="negativeSpace" presStyleCnt="0"/>
      <dgm:spPr/>
    </dgm:pt>
    <dgm:pt modelId="{AFB76DEA-5835-4F65-897F-DE36C08D6444}" type="pres">
      <dgm:prSet presAssocID="{D7E46DA5-14ED-4B44-984D-395C8AB61F3C}" presName="childText" presStyleLbl="conFgAcc1" presStyleIdx="3" presStyleCnt="5">
        <dgm:presLayoutVars>
          <dgm:bulletEnabled val="1"/>
        </dgm:presLayoutVars>
      </dgm:prSet>
      <dgm:spPr/>
    </dgm:pt>
    <dgm:pt modelId="{B9EABF65-0E7C-4BC7-A4FB-C627E9A3E8B6}" type="pres">
      <dgm:prSet presAssocID="{A7E85853-F401-42E5-83D5-647CEC85A1DA}" presName="spaceBetweenRectangles" presStyleCnt="0"/>
      <dgm:spPr/>
    </dgm:pt>
    <dgm:pt modelId="{AB33610C-11DD-48D4-816C-4C643F6D0699}" type="pres">
      <dgm:prSet presAssocID="{52121E6F-57DA-4147-B3D8-13D644BB58DD}" presName="parentLin" presStyleCnt="0"/>
      <dgm:spPr/>
    </dgm:pt>
    <dgm:pt modelId="{8CEA5AC6-C489-4DA1-AD50-23BF219110FA}" type="pres">
      <dgm:prSet presAssocID="{52121E6F-57DA-4147-B3D8-13D644BB58DD}" presName="parentLeftMargin" presStyleLbl="node1" presStyleIdx="3" presStyleCnt="5"/>
      <dgm:spPr/>
      <dgm:t>
        <a:bodyPr/>
        <a:lstStyle/>
        <a:p>
          <a:endParaRPr lang="en-IN"/>
        </a:p>
      </dgm:t>
    </dgm:pt>
    <dgm:pt modelId="{A1ABE86D-63BF-4AE1-BBA4-4F44972AAC41}" type="pres">
      <dgm:prSet presAssocID="{52121E6F-57DA-4147-B3D8-13D644BB58DD}" presName="parentText" presStyleLbl="node1" presStyleIdx="4" presStyleCnt="5" custLinFactX="7584" custLinFactNeighborX="100000">
        <dgm:presLayoutVars>
          <dgm:chMax val="0"/>
          <dgm:bulletEnabled val="1"/>
        </dgm:presLayoutVars>
      </dgm:prSet>
      <dgm:spPr/>
      <dgm:t>
        <a:bodyPr/>
        <a:lstStyle/>
        <a:p>
          <a:endParaRPr lang="en-IN"/>
        </a:p>
      </dgm:t>
    </dgm:pt>
    <dgm:pt modelId="{AEF2648E-B10D-4827-B3E7-1D23BCB2C880}" type="pres">
      <dgm:prSet presAssocID="{52121E6F-57DA-4147-B3D8-13D644BB58DD}" presName="negativeSpace" presStyleCnt="0"/>
      <dgm:spPr/>
    </dgm:pt>
    <dgm:pt modelId="{8AAEC5B0-B148-48AB-A10E-6FE42E5B334B}" type="pres">
      <dgm:prSet presAssocID="{52121E6F-57DA-4147-B3D8-13D644BB58DD}" presName="childText" presStyleLbl="conFgAcc1" presStyleIdx="4" presStyleCnt="5">
        <dgm:presLayoutVars>
          <dgm:bulletEnabled val="1"/>
        </dgm:presLayoutVars>
      </dgm:prSet>
      <dgm:spPr/>
    </dgm:pt>
  </dgm:ptLst>
  <dgm:cxnLst>
    <dgm:cxn modelId="{30810A5C-8E52-4DDF-AA8C-A0D8D5E7FF8C}" srcId="{007F2A9E-B168-4823-9921-D14C0576AF16}" destId="{56AA6716-4AA1-4F09-84D2-26E56A7E6115}" srcOrd="1" destOrd="0" parTransId="{D7E42C18-8557-492A-9E82-B7A9142532FE}" sibTransId="{62FE2424-F043-4C85-8287-45EC2545D7FE}"/>
    <dgm:cxn modelId="{B3DF7461-F66F-4400-A411-234C44DA3982}" srcId="{007F2A9E-B168-4823-9921-D14C0576AF16}" destId="{22EC9D4B-A551-4ECD-B6C2-FD32DA369A3A}" srcOrd="2" destOrd="0" parTransId="{6EED0C5A-777C-4BD6-BC50-7264B2F7EEB8}" sibTransId="{53557E97-D6D1-44C7-BAAD-31F09E6D579E}"/>
    <dgm:cxn modelId="{15DB7E80-602B-4EA1-B7CF-76ECEB40AB91}" type="presOf" srcId="{187DCAE7-8AD5-4382-B35C-37E179037B35}" destId="{55C3DD2A-2EA2-46C6-B00D-DB1117810E1F}" srcOrd="1" destOrd="0" presId="urn:microsoft.com/office/officeart/2005/8/layout/list1"/>
    <dgm:cxn modelId="{D56CC618-F15D-4FA2-B416-08474FC9BEB5}" srcId="{007F2A9E-B168-4823-9921-D14C0576AF16}" destId="{52121E6F-57DA-4147-B3D8-13D644BB58DD}" srcOrd="4" destOrd="0" parTransId="{27A8455C-6719-4F83-B8B2-B6698152FCA7}" sibTransId="{794C598D-2A68-4B18-A0D0-E887BADBE8B6}"/>
    <dgm:cxn modelId="{D7FFCAC7-1AA8-4B0C-AA05-9173070EA81E}" type="presOf" srcId="{D7E46DA5-14ED-4B44-984D-395C8AB61F3C}" destId="{49B1CD03-2117-40F0-978B-EEBC17AA5A97}" srcOrd="0" destOrd="0" presId="urn:microsoft.com/office/officeart/2005/8/layout/list1"/>
    <dgm:cxn modelId="{F062A6FD-58C5-413B-BC97-0B71665E92A0}" srcId="{007F2A9E-B168-4823-9921-D14C0576AF16}" destId="{D7E46DA5-14ED-4B44-984D-395C8AB61F3C}" srcOrd="3" destOrd="0" parTransId="{069791C9-844E-444F-8C67-0B9847115A9C}" sibTransId="{A7E85853-F401-42E5-83D5-647CEC85A1DA}"/>
    <dgm:cxn modelId="{79544401-7588-4ABB-A96C-D8856CE2E962}" type="presOf" srcId="{187DCAE7-8AD5-4382-B35C-37E179037B35}" destId="{EF45AD27-AE57-41E0-8031-E079696827CC}" srcOrd="0" destOrd="0" presId="urn:microsoft.com/office/officeart/2005/8/layout/list1"/>
    <dgm:cxn modelId="{8570FE7B-A74E-4038-B4B0-8B2695E2684A}" type="presOf" srcId="{22EC9D4B-A551-4ECD-B6C2-FD32DA369A3A}" destId="{45CCB13C-A0E2-4843-B6B9-6CBE06452093}" srcOrd="1" destOrd="0" presId="urn:microsoft.com/office/officeart/2005/8/layout/list1"/>
    <dgm:cxn modelId="{4377D59F-5CB6-453A-B954-807A2494BA38}" srcId="{007F2A9E-B168-4823-9921-D14C0576AF16}" destId="{187DCAE7-8AD5-4382-B35C-37E179037B35}" srcOrd="0" destOrd="0" parTransId="{D807B9EB-48A2-4F7E-9EBC-25A6E6F288F8}" sibTransId="{1DC330D9-A7B5-4002-9FF8-D747C2099B45}"/>
    <dgm:cxn modelId="{65054797-0FAD-42CE-A477-917DF1F8CBFB}" type="presOf" srcId="{22EC9D4B-A551-4ECD-B6C2-FD32DA369A3A}" destId="{9F091344-15C6-4A84-9C4D-E218B621509C}" srcOrd="0" destOrd="0" presId="urn:microsoft.com/office/officeart/2005/8/layout/list1"/>
    <dgm:cxn modelId="{971D6C9C-DC7B-4E06-80E4-B1D3E8CA5164}" type="presOf" srcId="{D7E46DA5-14ED-4B44-984D-395C8AB61F3C}" destId="{86BD6419-9430-495F-AFAF-6299FDB8463E}" srcOrd="1" destOrd="0" presId="urn:microsoft.com/office/officeart/2005/8/layout/list1"/>
    <dgm:cxn modelId="{74CCEC67-0706-40E4-9219-7115CF133E2E}" type="presOf" srcId="{52121E6F-57DA-4147-B3D8-13D644BB58DD}" destId="{A1ABE86D-63BF-4AE1-BBA4-4F44972AAC41}" srcOrd="1" destOrd="0" presId="urn:microsoft.com/office/officeart/2005/8/layout/list1"/>
    <dgm:cxn modelId="{C25E96D0-1663-4DED-B179-3567F88A1FA1}" type="presOf" srcId="{56AA6716-4AA1-4F09-84D2-26E56A7E6115}" destId="{A58F19A8-1F54-4AFB-BB1D-3032C7AF334B}" srcOrd="0" destOrd="0" presId="urn:microsoft.com/office/officeart/2005/8/layout/list1"/>
    <dgm:cxn modelId="{EFBFAF2C-A580-4FAA-BD54-5AC74C484401}" type="presOf" srcId="{56AA6716-4AA1-4F09-84D2-26E56A7E6115}" destId="{7C72F801-B6FC-4368-92F1-229457903547}" srcOrd="1" destOrd="0" presId="urn:microsoft.com/office/officeart/2005/8/layout/list1"/>
    <dgm:cxn modelId="{EC619827-A924-4108-9742-7B4103775D1F}" type="presOf" srcId="{007F2A9E-B168-4823-9921-D14C0576AF16}" destId="{62602F82-5B6D-42EA-9DF1-F548DCF346D8}" srcOrd="0" destOrd="0" presId="urn:microsoft.com/office/officeart/2005/8/layout/list1"/>
    <dgm:cxn modelId="{6B045BD0-B321-4BAB-8782-A4A9F9B1114F}" type="presOf" srcId="{52121E6F-57DA-4147-B3D8-13D644BB58DD}" destId="{8CEA5AC6-C489-4DA1-AD50-23BF219110FA}" srcOrd="0" destOrd="0" presId="urn:microsoft.com/office/officeart/2005/8/layout/list1"/>
    <dgm:cxn modelId="{97C2F474-832A-477C-B931-C78B542080C8}" type="presParOf" srcId="{62602F82-5B6D-42EA-9DF1-F548DCF346D8}" destId="{56D78984-9D2B-42AD-AEB5-6925B22E75F9}" srcOrd="0" destOrd="0" presId="urn:microsoft.com/office/officeart/2005/8/layout/list1"/>
    <dgm:cxn modelId="{5D4BE52B-6CAF-4D4F-BA42-D286DCE4E7B7}" type="presParOf" srcId="{56D78984-9D2B-42AD-AEB5-6925B22E75F9}" destId="{EF45AD27-AE57-41E0-8031-E079696827CC}" srcOrd="0" destOrd="0" presId="urn:microsoft.com/office/officeart/2005/8/layout/list1"/>
    <dgm:cxn modelId="{4C46B810-EBEC-4B51-90B8-F9748C7846F6}" type="presParOf" srcId="{56D78984-9D2B-42AD-AEB5-6925B22E75F9}" destId="{55C3DD2A-2EA2-46C6-B00D-DB1117810E1F}" srcOrd="1" destOrd="0" presId="urn:microsoft.com/office/officeart/2005/8/layout/list1"/>
    <dgm:cxn modelId="{885402D0-EDE4-468F-B950-963DCF72FE4A}" type="presParOf" srcId="{62602F82-5B6D-42EA-9DF1-F548DCF346D8}" destId="{C5C85C8F-D467-453B-8D20-6B1F4A1D7B20}" srcOrd="1" destOrd="0" presId="urn:microsoft.com/office/officeart/2005/8/layout/list1"/>
    <dgm:cxn modelId="{A26C2870-CC0D-43A0-8D13-2766A546853D}" type="presParOf" srcId="{62602F82-5B6D-42EA-9DF1-F548DCF346D8}" destId="{9D9DC4EA-8EC5-4BE3-9237-4DF239F34DA6}" srcOrd="2" destOrd="0" presId="urn:microsoft.com/office/officeart/2005/8/layout/list1"/>
    <dgm:cxn modelId="{B886AD3C-AAFF-4D13-9CA6-F61C7B0CFF50}" type="presParOf" srcId="{62602F82-5B6D-42EA-9DF1-F548DCF346D8}" destId="{EBD56D98-BABC-41F5-98A6-554D96A22008}" srcOrd="3" destOrd="0" presId="urn:microsoft.com/office/officeart/2005/8/layout/list1"/>
    <dgm:cxn modelId="{EB5DE009-1892-48E7-B530-363828CC8FD1}" type="presParOf" srcId="{62602F82-5B6D-42EA-9DF1-F548DCF346D8}" destId="{421EC37D-F05E-4F30-A7E2-0AF3EAFAF458}" srcOrd="4" destOrd="0" presId="urn:microsoft.com/office/officeart/2005/8/layout/list1"/>
    <dgm:cxn modelId="{56500F6A-1457-411A-975F-B32B558AC5BF}" type="presParOf" srcId="{421EC37D-F05E-4F30-A7E2-0AF3EAFAF458}" destId="{A58F19A8-1F54-4AFB-BB1D-3032C7AF334B}" srcOrd="0" destOrd="0" presId="urn:microsoft.com/office/officeart/2005/8/layout/list1"/>
    <dgm:cxn modelId="{856F2FE9-9B80-4E28-A1F5-6AA78932274F}" type="presParOf" srcId="{421EC37D-F05E-4F30-A7E2-0AF3EAFAF458}" destId="{7C72F801-B6FC-4368-92F1-229457903547}" srcOrd="1" destOrd="0" presId="urn:microsoft.com/office/officeart/2005/8/layout/list1"/>
    <dgm:cxn modelId="{82EC993F-EB63-4095-80A9-E122D51FE8A4}" type="presParOf" srcId="{62602F82-5B6D-42EA-9DF1-F548DCF346D8}" destId="{3E97438F-E498-4057-AC24-7BB9316F5AD6}" srcOrd="5" destOrd="0" presId="urn:microsoft.com/office/officeart/2005/8/layout/list1"/>
    <dgm:cxn modelId="{2C59ECAC-05EF-497F-9120-E9BE4D3A5C42}" type="presParOf" srcId="{62602F82-5B6D-42EA-9DF1-F548DCF346D8}" destId="{5CA14346-C12E-46FE-8E2C-F0747F44C9B9}" srcOrd="6" destOrd="0" presId="urn:microsoft.com/office/officeart/2005/8/layout/list1"/>
    <dgm:cxn modelId="{C01454AE-3523-4CA7-A164-537736ED5301}" type="presParOf" srcId="{62602F82-5B6D-42EA-9DF1-F548DCF346D8}" destId="{983EA880-FE6F-4A4D-967A-3504235F806E}" srcOrd="7" destOrd="0" presId="urn:microsoft.com/office/officeart/2005/8/layout/list1"/>
    <dgm:cxn modelId="{9D22444E-21A8-45D0-A93C-E9A2A79C907C}" type="presParOf" srcId="{62602F82-5B6D-42EA-9DF1-F548DCF346D8}" destId="{5C9D781F-0339-4189-BBFF-A798491BEC37}" srcOrd="8" destOrd="0" presId="urn:microsoft.com/office/officeart/2005/8/layout/list1"/>
    <dgm:cxn modelId="{84CA7981-EB2F-498D-9C25-70A7989AE782}" type="presParOf" srcId="{5C9D781F-0339-4189-BBFF-A798491BEC37}" destId="{9F091344-15C6-4A84-9C4D-E218B621509C}" srcOrd="0" destOrd="0" presId="urn:microsoft.com/office/officeart/2005/8/layout/list1"/>
    <dgm:cxn modelId="{21E91DE4-3C1C-4C37-9EE2-566B18FD4E34}" type="presParOf" srcId="{5C9D781F-0339-4189-BBFF-A798491BEC37}" destId="{45CCB13C-A0E2-4843-B6B9-6CBE06452093}" srcOrd="1" destOrd="0" presId="urn:microsoft.com/office/officeart/2005/8/layout/list1"/>
    <dgm:cxn modelId="{7AFFC682-068C-45BC-95DC-FE0529890717}" type="presParOf" srcId="{62602F82-5B6D-42EA-9DF1-F548DCF346D8}" destId="{96313FDD-0BD7-409A-AD0A-65F34D6EFD95}" srcOrd="9" destOrd="0" presId="urn:microsoft.com/office/officeart/2005/8/layout/list1"/>
    <dgm:cxn modelId="{74B305A0-2985-4243-8C1D-39460DC812C4}" type="presParOf" srcId="{62602F82-5B6D-42EA-9DF1-F548DCF346D8}" destId="{C0BF5F0E-30EF-41FE-90E1-C572FA26EC66}" srcOrd="10" destOrd="0" presId="urn:microsoft.com/office/officeart/2005/8/layout/list1"/>
    <dgm:cxn modelId="{8D22A8FB-D15E-4D08-9BBA-D8BF6E40D4AC}" type="presParOf" srcId="{62602F82-5B6D-42EA-9DF1-F548DCF346D8}" destId="{ED283217-00CB-4B86-B662-10D41046A4A2}" srcOrd="11" destOrd="0" presId="urn:microsoft.com/office/officeart/2005/8/layout/list1"/>
    <dgm:cxn modelId="{B365B085-809E-4FAA-990B-081C962E0252}" type="presParOf" srcId="{62602F82-5B6D-42EA-9DF1-F548DCF346D8}" destId="{33F9A494-7C0B-45B8-82CE-268D7C26D49E}" srcOrd="12" destOrd="0" presId="urn:microsoft.com/office/officeart/2005/8/layout/list1"/>
    <dgm:cxn modelId="{D36F2FFC-C374-4F9E-9B89-C62F7A7140F5}" type="presParOf" srcId="{33F9A494-7C0B-45B8-82CE-268D7C26D49E}" destId="{49B1CD03-2117-40F0-978B-EEBC17AA5A97}" srcOrd="0" destOrd="0" presId="urn:microsoft.com/office/officeart/2005/8/layout/list1"/>
    <dgm:cxn modelId="{0A0FE960-62DC-4B4C-899D-0EA4E0747E0B}" type="presParOf" srcId="{33F9A494-7C0B-45B8-82CE-268D7C26D49E}" destId="{86BD6419-9430-495F-AFAF-6299FDB8463E}" srcOrd="1" destOrd="0" presId="urn:microsoft.com/office/officeart/2005/8/layout/list1"/>
    <dgm:cxn modelId="{078CEF0B-00BC-45EB-913B-711BBF133A1B}" type="presParOf" srcId="{62602F82-5B6D-42EA-9DF1-F548DCF346D8}" destId="{D8EA40EE-00CF-4E64-8C32-28E2D1523727}" srcOrd="13" destOrd="0" presId="urn:microsoft.com/office/officeart/2005/8/layout/list1"/>
    <dgm:cxn modelId="{B85E6330-D74F-47F2-976F-EFE91309CF47}" type="presParOf" srcId="{62602F82-5B6D-42EA-9DF1-F548DCF346D8}" destId="{AFB76DEA-5835-4F65-897F-DE36C08D6444}" srcOrd="14" destOrd="0" presId="urn:microsoft.com/office/officeart/2005/8/layout/list1"/>
    <dgm:cxn modelId="{1F946E0E-8D38-40D6-89DC-E7415CDE693D}" type="presParOf" srcId="{62602F82-5B6D-42EA-9DF1-F548DCF346D8}" destId="{B9EABF65-0E7C-4BC7-A4FB-C627E9A3E8B6}" srcOrd="15" destOrd="0" presId="urn:microsoft.com/office/officeart/2005/8/layout/list1"/>
    <dgm:cxn modelId="{A565C13B-754F-4DD7-A2B3-81110054B080}" type="presParOf" srcId="{62602F82-5B6D-42EA-9DF1-F548DCF346D8}" destId="{AB33610C-11DD-48D4-816C-4C643F6D0699}" srcOrd="16" destOrd="0" presId="urn:microsoft.com/office/officeart/2005/8/layout/list1"/>
    <dgm:cxn modelId="{ED2E9CAF-BA07-49F6-9A65-0DB38C0331A5}" type="presParOf" srcId="{AB33610C-11DD-48D4-816C-4C643F6D0699}" destId="{8CEA5AC6-C489-4DA1-AD50-23BF219110FA}" srcOrd="0" destOrd="0" presId="urn:microsoft.com/office/officeart/2005/8/layout/list1"/>
    <dgm:cxn modelId="{4C482518-95B2-48B6-90D0-339D7AF01E8D}" type="presParOf" srcId="{AB33610C-11DD-48D4-816C-4C643F6D0699}" destId="{A1ABE86D-63BF-4AE1-BBA4-4F44972AAC41}" srcOrd="1" destOrd="0" presId="urn:microsoft.com/office/officeart/2005/8/layout/list1"/>
    <dgm:cxn modelId="{155C21EA-F6BB-49C6-8EF6-20FBA3A08D74}" type="presParOf" srcId="{62602F82-5B6D-42EA-9DF1-F548DCF346D8}" destId="{AEF2648E-B10D-4827-B3E7-1D23BCB2C880}" srcOrd="17" destOrd="0" presId="urn:microsoft.com/office/officeart/2005/8/layout/list1"/>
    <dgm:cxn modelId="{53B6000E-B10C-4568-B396-B413ADD31122}" type="presParOf" srcId="{62602F82-5B6D-42EA-9DF1-F548DCF346D8}" destId="{8AAEC5B0-B148-48AB-A10E-6FE42E5B334B}" srcOrd="18"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BCAF34-D263-423E-A469-DCC44223D8D4}" type="datetimeFigureOut">
              <a:rPr lang="en-US" smtClean="0"/>
              <a:pPr/>
              <a:t>4/7/2024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528BF40-7DAB-4EC1-81C1-5ED366E17CB9}" type="slidenum">
              <a:rPr lang="en-IN" smtClean="0"/>
              <a:pPr/>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BCAF34-D263-423E-A469-DCC44223D8D4}" type="datetimeFigureOut">
              <a:rPr lang="en-US" smtClean="0"/>
              <a:pPr/>
              <a:t>4/7/2024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8BF40-7DAB-4EC1-81C1-5ED366E17CB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BCAF34-D263-423E-A469-DCC44223D8D4}" type="datetimeFigureOut">
              <a:rPr lang="en-US" smtClean="0"/>
              <a:pPr/>
              <a:t>4/7/2024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8BF40-7DAB-4EC1-81C1-5ED366E17CB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BCAF34-D263-423E-A469-DCC44223D8D4}" type="datetimeFigureOut">
              <a:rPr lang="en-US" smtClean="0"/>
              <a:pPr/>
              <a:t>4/7/2024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28BF40-7DAB-4EC1-81C1-5ED366E17CB9}" type="slidenum">
              <a:rPr lang="en-IN" smtClean="0"/>
              <a:pPr/>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ABCAF34-D263-423E-A469-DCC44223D8D4}" type="datetimeFigureOut">
              <a:rPr lang="en-US" smtClean="0"/>
              <a:pPr/>
              <a:t>4/7/2024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528BF40-7DAB-4EC1-81C1-5ED366E17CB9}"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ABCAF34-D263-423E-A469-DCC44223D8D4}" type="datetimeFigureOut">
              <a:rPr lang="en-US" smtClean="0"/>
              <a:pPr/>
              <a:t>4/7/2024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8BF40-7DAB-4EC1-81C1-5ED366E17CB9}" type="slidenum">
              <a:rPr lang="en-IN" smtClean="0"/>
              <a:pPr/>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BCAF34-D263-423E-A469-DCC44223D8D4}" type="datetimeFigureOut">
              <a:rPr lang="en-US" smtClean="0"/>
              <a:pPr/>
              <a:t>4/7/2024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28BF40-7DAB-4EC1-81C1-5ED366E17CB9}" type="slidenum">
              <a:rPr lang="en-IN" smtClean="0"/>
              <a:pPr/>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BCAF34-D263-423E-A469-DCC44223D8D4}" type="datetimeFigureOut">
              <a:rPr lang="en-US" smtClean="0"/>
              <a:pPr/>
              <a:t>4/7/2024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28BF40-7DAB-4EC1-81C1-5ED366E17CB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CAF34-D263-423E-A469-DCC44223D8D4}" type="datetimeFigureOut">
              <a:rPr lang="en-US" smtClean="0"/>
              <a:pPr/>
              <a:t>4/7/2024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28BF40-7DAB-4EC1-81C1-5ED366E17CB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BCAF34-D263-423E-A469-DCC44223D8D4}" type="datetimeFigureOut">
              <a:rPr lang="en-US" smtClean="0"/>
              <a:pPr/>
              <a:t>4/7/2024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28BF40-7DAB-4EC1-81C1-5ED366E17CB9}" type="slidenum">
              <a:rPr lang="en-IN" smtClean="0"/>
              <a:pPr/>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ABCAF34-D263-423E-A469-DCC44223D8D4}" type="datetimeFigureOut">
              <a:rPr lang="en-US" smtClean="0"/>
              <a:pPr/>
              <a:t>4/7/2024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8528BF40-7DAB-4EC1-81C1-5ED366E17CB9}" type="slidenum">
              <a:rPr lang="en-IN" smtClean="0"/>
              <a:pPr/>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ABCAF34-D263-423E-A469-DCC44223D8D4}" type="datetimeFigureOut">
              <a:rPr lang="en-US" smtClean="0"/>
              <a:pPr/>
              <a:t>4/7/2024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528BF40-7DAB-4EC1-81C1-5ED366E17CB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28662" y="3200400"/>
            <a:ext cx="6767538" cy="2300302"/>
          </a:xfrm>
        </p:spPr>
        <p:txBody>
          <a:bodyPr>
            <a:normAutofit/>
          </a:bodyPr>
          <a:lstStyle/>
          <a:p>
            <a:r>
              <a:rPr lang="en-IN" sz="2800" dirty="0" smtClean="0"/>
              <a:t>Basic of Software Testing, </a:t>
            </a:r>
          </a:p>
          <a:p>
            <a:r>
              <a:rPr lang="en-IN" sz="2800" dirty="0" smtClean="0"/>
              <a:t>Types of software Testing ,</a:t>
            </a:r>
          </a:p>
          <a:p>
            <a:r>
              <a:rPr lang="en-IN" sz="2800" dirty="0" smtClean="0"/>
              <a:t>Verification and validation</a:t>
            </a:r>
            <a:endParaRPr lang="en-IN" sz="2800" dirty="0"/>
          </a:p>
        </p:txBody>
      </p:sp>
      <p:sp>
        <p:nvSpPr>
          <p:cNvPr id="2" name="Title 1"/>
          <p:cNvSpPr>
            <a:spLocks noGrp="1"/>
          </p:cNvSpPr>
          <p:nvPr>
            <p:ph type="ctrTitle"/>
          </p:nvPr>
        </p:nvSpPr>
        <p:spPr/>
        <p:txBody>
          <a:bodyPr/>
          <a:lstStyle/>
          <a:p>
            <a:r>
              <a:rPr lang="en-IN" dirty="0" smtClean="0"/>
              <a:t>Unit:2</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429684" cy="654032"/>
          </a:xfrm>
        </p:spPr>
        <p:txBody>
          <a:bodyPr>
            <a:normAutofit/>
          </a:bodyPr>
          <a:lstStyle/>
          <a:p>
            <a:r>
              <a:rPr lang="en-IN" sz="2800" b="1" u="sng" dirty="0" smtClean="0"/>
              <a:t>Test case</a:t>
            </a:r>
            <a:endParaRPr lang="en-IN" sz="2800" u="sng" dirty="0"/>
          </a:p>
        </p:txBody>
      </p:sp>
      <p:sp>
        <p:nvSpPr>
          <p:cNvPr id="3" name="Content Placeholder 2"/>
          <p:cNvSpPr>
            <a:spLocks noGrp="1"/>
          </p:cNvSpPr>
          <p:nvPr>
            <p:ph sz="quarter" idx="1"/>
          </p:nvPr>
        </p:nvSpPr>
        <p:spPr>
          <a:xfrm>
            <a:off x="428596" y="1000108"/>
            <a:ext cx="8429684" cy="5572164"/>
          </a:xfrm>
        </p:spPr>
        <p:txBody>
          <a:bodyPr>
            <a:normAutofit/>
          </a:bodyPr>
          <a:lstStyle/>
          <a:p>
            <a:r>
              <a:rPr lang="en-IN" dirty="0" smtClean="0"/>
              <a:t>Test cases involve the set of steps, conditions and inputs which can be used while performing the testing tasks. </a:t>
            </a:r>
          </a:p>
          <a:p>
            <a:r>
              <a:rPr lang="en-IN" dirty="0" smtClean="0"/>
              <a:t>The main intent of this activity is to ensure whether the Software Passes or Fails in terms of its functionality and other aspects. There are many types of test cases like: functional, negative, error, logical test cases, physical test cases, UI test cases etc. Furthermore test cases are written to keep track of testing coverage of Software.</a:t>
            </a:r>
          </a:p>
          <a:p>
            <a:r>
              <a:rPr lang="en-IN" dirty="0" smtClean="0"/>
              <a:t> Generally, there is no formal template which is used during the test case writing. However, following are the main components which are always available and included in every test case:</a:t>
            </a:r>
            <a:endParaRPr lang="en-IN"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85720" y="285728"/>
            <a:ext cx="8643998" cy="6286544"/>
          </a:xfrm>
        </p:spPr>
        <p:txBody>
          <a:bodyPr numCol="1">
            <a:normAutofit lnSpcReduction="10000"/>
          </a:bodyPr>
          <a:lstStyle/>
          <a:p>
            <a:r>
              <a:rPr lang="en-IN" dirty="0" smtClean="0"/>
              <a:t>Test case ID.</a:t>
            </a:r>
          </a:p>
          <a:p>
            <a:r>
              <a:rPr lang="en-IN" dirty="0" smtClean="0"/>
              <a:t> Product Module.</a:t>
            </a:r>
          </a:p>
          <a:p>
            <a:r>
              <a:rPr lang="en-IN" dirty="0" smtClean="0"/>
              <a:t> Product version.</a:t>
            </a:r>
          </a:p>
          <a:p>
            <a:r>
              <a:rPr lang="en-IN" dirty="0" smtClean="0"/>
              <a:t> Revision history.</a:t>
            </a:r>
          </a:p>
          <a:p>
            <a:r>
              <a:rPr lang="en-IN" dirty="0" smtClean="0"/>
              <a:t> Purpose</a:t>
            </a:r>
          </a:p>
          <a:p>
            <a:r>
              <a:rPr lang="en-IN" dirty="0" smtClean="0"/>
              <a:t>Assumptions</a:t>
            </a:r>
          </a:p>
          <a:p>
            <a:r>
              <a:rPr lang="en-IN" dirty="0" smtClean="0"/>
              <a:t> Pre-Conditions.</a:t>
            </a:r>
          </a:p>
          <a:p>
            <a:r>
              <a:rPr lang="en-IN" dirty="0" smtClean="0"/>
              <a:t> Steps.</a:t>
            </a:r>
          </a:p>
          <a:p>
            <a:r>
              <a:rPr lang="en-IN" dirty="0" smtClean="0"/>
              <a:t> Expected Outcome.</a:t>
            </a:r>
          </a:p>
          <a:p>
            <a:r>
              <a:rPr lang="en-IN" dirty="0" smtClean="0"/>
              <a:t> Actual Outcome.</a:t>
            </a:r>
          </a:p>
          <a:p>
            <a:r>
              <a:rPr lang="en-IN" dirty="0" smtClean="0"/>
              <a:t> Post Conditions</a:t>
            </a:r>
          </a:p>
          <a:p>
            <a:r>
              <a:rPr lang="en-IN" dirty="0" smtClean="0"/>
              <a:t>Many Test cases can be derived from a single test scenario. In addition to this, some time it happened that multiple test cases are written for single Software which is collectively known as test suites.</a:t>
            </a:r>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85720" y="357166"/>
            <a:ext cx="8643998" cy="6215106"/>
          </a:xfrm>
        </p:spPr>
        <p:txBody>
          <a:bodyPr>
            <a:normAutofit fontScale="92500"/>
          </a:bodyPr>
          <a:lstStyle/>
          <a:p>
            <a:pPr>
              <a:buNone/>
            </a:pPr>
            <a:r>
              <a:rPr lang="en-IN" b="1" u="sng" dirty="0" smtClean="0"/>
              <a:t>Test script</a:t>
            </a:r>
          </a:p>
          <a:p>
            <a:r>
              <a:rPr lang="en-IN" dirty="0" smtClean="0"/>
              <a:t>A test script is a procedure, or programming code that replicates user actions. Initially the term was derived from the product of work created by automated regression test tools. </a:t>
            </a:r>
          </a:p>
          <a:p>
            <a:r>
              <a:rPr lang="en-IN" dirty="0" smtClean="0"/>
              <a:t>Test Case will be a baseline to create test scripts using a tool or a program.</a:t>
            </a:r>
          </a:p>
          <a:p>
            <a:pPr>
              <a:buNone/>
            </a:pPr>
            <a:r>
              <a:rPr lang="en-IN" b="1" u="sng" dirty="0" smtClean="0"/>
              <a:t>Test suite</a:t>
            </a:r>
          </a:p>
          <a:p>
            <a:r>
              <a:rPr lang="en-IN" dirty="0" smtClean="0"/>
              <a:t>The most common term for a collection of test cases is a test suite. The test suite often also contains more detailed instructions or goals for each collection of test cases.</a:t>
            </a:r>
          </a:p>
          <a:p>
            <a:r>
              <a:rPr lang="en-IN" dirty="0" smtClean="0"/>
              <a:t> It definitely contains a section where the tester identifies the system configuration used during testing. A group of test cases may also contain prerequisite states or steps, and descriptions of the following tests.</a:t>
            </a:r>
          </a:p>
          <a:p>
            <a:pPr>
              <a:buNone/>
            </a:pPr>
            <a:r>
              <a:rPr lang="en-IN" b="1" u="sng" dirty="0" smtClean="0"/>
              <a:t>Test harness</a:t>
            </a:r>
          </a:p>
          <a:p>
            <a:r>
              <a:rPr lang="en-IN" dirty="0" smtClean="0"/>
              <a:t>The software, tools, samples of data input and output, and configurations are all referred to collectively as a test harness.</a:t>
            </a:r>
            <a:endParaRPr lang="en-I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4638"/>
            <a:ext cx="8186766" cy="1143000"/>
          </a:xfrm>
        </p:spPr>
        <p:txBody>
          <a:bodyPr>
            <a:normAutofit fontScale="90000"/>
          </a:bodyPr>
          <a:lstStyle/>
          <a:p>
            <a:r>
              <a:rPr lang="en-IN" sz="3100" b="1" dirty="0" smtClean="0"/>
              <a:t>Types of Software Testing, verification &amp; validation</a:t>
            </a:r>
            <a:r>
              <a:rPr lang="en-IN" b="1" dirty="0" smtClean="0"/>
              <a:t/>
            </a:r>
            <a:br>
              <a:rPr lang="en-IN" b="1" dirty="0" smtClean="0"/>
            </a:br>
            <a:endParaRPr lang="en-IN" dirty="0"/>
          </a:p>
        </p:txBody>
      </p:sp>
      <p:sp>
        <p:nvSpPr>
          <p:cNvPr id="3" name="Content Placeholder 2"/>
          <p:cNvSpPr>
            <a:spLocks noGrp="1"/>
          </p:cNvSpPr>
          <p:nvPr>
            <p:ph sz="quarter" idx="1"/>
          </p:nvPr>
        </p:nvSpPr>
        <p:spPr>
          <a:xfrm>
            <a:off x="428596" y="1071546"/>
            <a:ext cx="8258204" cy="5500726"/>
          </a:xfrm>
        </p:spPr>
        <p:txBody>
          <a:bodyPr>
            <a:normAutofit fontScale="92500" lnSpcReduction="20000"/>
          </a:bodyPr>
          <a:lstStyle/>
          <a:p>
            <a:r>
              <a:rPr lang="en-IN" sz="2800" dirty="0" smtClean="0"/>
              <a:t>Verification is the process of evaluating a system or component at the end of a development  phase to determine if it satisfies the condition compulsory at the start of that phase or in other words, are we building the correct system?</a:t>
            </a:r>
          </a:p>
          <a:p>
            <a:r>
              <a:rPr lang="en-IN" sz="2800" dirty="0" smtClean="0"/>
              <a:t> Verification is use to find errors.</a:t>
            </a:r>
          </a:p>
          <a:p>
            <a:r>
              <a:rPr lang="en-IN" sz="2800" dirty="0" smtClean="0"/>
              <a:t>  It is performed by executing a program in a simulated (computer generated) environment.</a:t>
            </a:r>
          </a:p>
          <a:p>
            <a:r>
              <a:rPr lang="en-IN" sz="2800" dirty="0" smtClean="0"/>
              <a:t> Validation refers to the process of using software in a live environment in order to find errors. </a:t>
            </a:r>
          </a:p>
          <a:p>
            <a:r>
              <a:rPr lang="en-IN" sz="2800" dirty="0" smtClean="0"/>
              <a:t>Validation may continue for several months.</a:t>
            </a:r>
          </a:p>
          <a:p>
            <a:r>
              <a:rPr lang="en-IN" sz="2800" dirty="0" smtClean="0"/>
              <a:t> During the course of validation of the system, failure may occur and software will be changed .</a:t>
            </a:r>
          </a:p>
          <a:p>
            <a:r>
              <a:rPr lang="en-IN" sz="2800" dirty="0" smtClean="0"/>
              <a:t> System validation checks the quality of the software in both simulated (virtual) and live environment.</a:t>
            </a:r>
          </a:p>
          <a:p>
            <a:pPr>
              <a:buNone/>
            </a:pPr>
            <a:r>
              <a:rPr lang="en-IN" dirty="0" smtClean="0"/>
              <a:t> </a:t>
            </a:r>
          </a:p>
          <a:p>
            <a:pPr>
              <a:buNone/>
            </a:pP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285728"/>
            <a:ext cx="8501122" cy="6357982"/>
          </a:xfrm>
        </p:spPr>
        <p:txBody>
          <a:bodyPr>
            <a:normAutofit/>
          </a:bodyPr>
          <a:lstStyle/>
          <a:p>
            <a:pPr>
              <a:buFont typeface="Wingdings" pitchFamily="2" charset="2"/>
              <a:buChar char="Ø"/>
            </a:pPr>
            <a:r>
              <a:rPr lang="en-IN" b="1" dirty="0" smtClean="0"/>
              <a:t>We can say:   </a:t>
            </a:r>
            <a:r>
              <a:rPr lang="en-IN" dirty="0" smtClean="0"/>
              <a:t> Verification: “Are we building the product right?”</a:t>
            </a:r>
          </a:p>
          <a:p>
            <a:pPr>
              <a:buNone/>
            </a:pPr>
            <a:r>
              <a:rPr lang="en-IN" dirty="0" smtClean="0"/>
              <a:t>                             Validation: “Are we building the right product?”</a:t>
            </a:r>
          </a:p>
          <a:p>
            <a:pPr>
              <a:buNone/>
            </a:pPr>
            <a:endParaRPr lang="en-IN" dirty="0" smtClean="0"/>
          </a:p>
        </p:txBody>
      </p:sp>
      <p:graphicFrame>
        <p:nvGraphicFramePr>
          <p:cNvPr id="4" name="Table 3"/>
          <p:cNvGraphicFramePr>
            <a:graphicFrameLocks noGrp="1"/>
          </p:cNvGraphicFramePr>
          <p:nvPr/>
        </p:nvGraphicFramePr>
        <p:xfrm>
          <a:off x="428596" y="1714488"/>
          <a:ext cx="8358246" cy="3250252"/>
        </p:xfrm>
        <a:graphic>
          <a:graphicData uri="http://schemas.openxmlformats.org/drawingml/2006/table">
            <a:tbl>
              <a:tblPr firstRow="1" bandRow="1">
                <a:tableStyleId>{F5AB1C69-6EDB-4FF4-983F-18BD219EF322}</a:tableStyleId>
              </a:tblPr>
              <a:tblGrid>
                <a:gridCol w="4179123"/>
                <a:gridCol w="4179123"/>
              </a:tblGrid>
              <a:tr h="383405">
                <a:tc>
                  <a:txBody>
                    <a:bodyPr/>
                    <a:lstStyle/>
                    <a:p>
                      <a:r>
                        <a:rPr kumimoji="0" lang="en-IN" sz="2000" b="1" kern="1200" baseline="0" dirty="0" smtClean="0">
                          <a:solidFill>
                            <a:schemeClr val="lt1"/>
                          </a:solidFill>
                          <a:latin typeface="+mn-lt"/>
                          <a:ea typeface="+mn-ea"/>
                          <a:cs typeface="+mn-cs"/>
                        </a:rPr>
                        <a:t>Verification</a:t>
                      </a:r>
                      <a:endParaRPr lang="en-IN" sz="2000" dirty="0"/>
                    </a:p>
                  </a:txBody>
                  <a:tcPr/>
                </a:tc>
                <a:tc>
                  <a:txBody>
                    <a:bodyPr/>
                    <a:lstStyle/>
                    <a:p>
                      <a:r>
                        <a:rPr kumimoji="0" lang="en-IN" sz="2000" b="1" kern="1200" baseline="0" dirty="0" smtClean="0">
                          <a:solidFill>
                            <a:schemeClr val="lt1"/>
                          </a:solidFill>
                          <a:latin typeface="+mn-lt"/>
                          <a:ea typeface="+mn-ea"/>
                          <a:cs typeface="+mn-cs"/>
                        </a:rPr>
                        <a:t>Validation</a:t>
                      </a:r>
                      <a:endParaRPr lang="en-IN" sz="2000" dirty="0"/>
                    </a:p>
                  </a:txBody>
                  <a:tcPr/>
                </a:tc>
              </a:tr>
              <a:tr h="678333">
                <a:tc>
                  <a:txBody>
                    <a:bodyPr/>
                    <a:lstStyle/>
                    <a:p>
                      <a:r>
                        <a:rPr kumimoji="0" lang="en-IN" sz="2000" kern="1200" baseline="0" dirty="0" smtClean="0">
                          <a:solidFill>
                            <a:schemeClr val="dk1"/>
                          </a:solidFill>
                          <a:latin typeface="+mn-lt"/>
                          <a:ea typeface="+mn-ea"/>
                          <a:cs typeface="+mn-cs"/>
                        </a:rPr>
                        <a:t>Verification represents static testing</a:t>
                      </a:r>
                    </a:p>
                    <a:p>
                      <a:r>
                        <a:rPr kumimoji="0" lang="en-IN" sz="2000" kern="1200" baseline="0" dirty="0" smtClean="0">
                          <a:solidFill>
                            <a:schemeClr val="dk1"/>
                          </a:solidFill>
                          <a:latin typeface="+mn-lt"/>
                          <a:ea typeface="+mn-ea"/>
                          <a:cs typeface="+mn-cs"/>
                        </a:rPr>
                        <a:t>techniques.</a:t>
                      </a:r>
                      <a:endParaRPr lang="en-IN" sz="2000" dirty="0"/>
                    </a:p>
                  </a:txBody>
                  <a:tcPr/>
                </a:tc>
                <a:tc>
                  <a:txBody>
                    <a:bodyPr/>
                    <a:lstStyle/>
                    <a:p>
                      <a:r>
                        <a:rPr kumimoji="0" lang="en-IN" sz="2000" kern="1200" baseline="0" dirty="0" smtClean="0">
                          <a:solidFill>
                            <a:schemeClr val="dk1"/>
                          </a:solidFill>
                          <a:latin typeface="+mn-lt"/>
                          <a:ea typeface="+mn-ea"/>
                          <a:cs typeface="+mn-cs"/>
                        </a:rPr>
                        <a:t> Validation represents dynamic testing</a:t>
                      </a:r>
                    </a:p>
                    <a:p>
                      <a:r>
                        <a:rPr kumimoji="0" lang="en-IN" sz="2000" kern="1200" baseline="0" dirty="0" smtClean="0">
                          <a:solidFill>
                            <a:schemeClr val="dk1"/>
                          </a:solidFill>
                          <a:latin typeface="+mn-lt"/>
                          <a:ea typeface="+mn-ea"/>
                          <a:cs typeface="+mn-cs"/>
                        </a:rPr>
                        <a:t>techniques.</a:t>
                      </a:r>
                      <a:endParaRPr lang="en-IN" sz="2000" dirty="0"/>
                    </a:p>
                  </a:txBody>
                  <a:tcPr/>
                </a:tc>
              </a:tr>
              <a:tr h="2152972">
                <a:tc>
                  <a:txBody>
                    <a:bodyPr/>
                    <a:lstStyle/>
                    <a:p>
                      <a:r>
                        <a:rPr kumimoji="0" lang="en-IN" sz="2000" kern="1200" baseline="0" dirty="0" smtClean="0">
                          <a:solidFill>
                            <a:schemeClr val="dk1"/>
                          </a:solidFill>
                          <a:latin typeface="+mn-lt"/>
                          <a:ea typeface="+mn-ea"/>
                          <a:cs typeface="+mn-cs"/>
                        </a:rPr>
                        <a:t>Verification ensures that the software</a:t>
                      </a:r>
                    </a:p>
                    <a:p>
                      <a:r>
                        <a:rPr kumimoji="0" lang="en-IN" sz="2000" kern="1200" baseline="0" dirty="0" smtClean="0">
                          <a:solidFill>
                            <a:schemeClr val="dk1"/>
                          </a:solidFill>
                          <a:latin typeface="+mn-lt"/>
                          <a:ea typeface="+mn-ea"/>
                          <a:cs typeface="+mn-cs"/>
                        </a:rPr>
                        <a:t>documents comply with the organizations standards, it is static analysis technique.</a:t>
                      </a:r>
                      <a:endParaRPr lang="en-IN" sz="2000" dirty="0"/>
                    </a:p>
                  </a:txBody>
                  <a:tcPr/>
                </a:tc>
                <a:tc>
                  <a:txBody>
                    <a:bodyPr/>
                    <a:lstStyle/>
                    <a:p>
                      <a:r>
                        <a:rPr kumimoji="0" lang="en-IN" sz="2000" kern="1200" baseline="0" dirty="0" smtClean="0">
                          <a:solidFill>
                            <a:schemeClr val="dk1"/>
                          </a:solidFill>
                          <a:latin typeface="+mn-lt"/>
                          <a:ea typeface="+mn-ea"/>
                          <a:cs typeface="+mn-cs"/>
                        </a:rPr>
                        <a:t>Validation ensures that the software</a:t>
                      </a:r>
                    </a:p>
                    <a:p>
                      <a:r>
                        <a:rPr kumimoji="0" lang="en-IN" sz="2000" kern="1200" baseline="0" dirty="0" smtClean="0">
                          <a:solidFill>
                            <a:schemeClr val="dk1"/>
                          </a:solidFill>
                          <a:latin typeface="+mn-lt"/>
                          <a:ea typeface="+mn-ea"/>
                          <a:cs typeface="+mn-cs"/>
                        </a:rPr>
                        <a:t>operates as planned in the requirements phase by executing it, running predefined test cases and measuring the output with expected results.</a:t>
                      </a:r>
                      <a:endParaRPr lang="en-IN" sz="2000"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01122" cy="511156"/>
          </a:xfrm>
        </p:spPr>
        <p:txBody>
          <a:bodyPr>
            <a:noAutofit/>
          </a:bodyPr>
          <a:lstStyle/>
          <a:p>
            <a:r>
              <a:rPr lang="en-IN" sz="2800" b="1" dirty="0" smtClean="0"/>
              <a:t>Static Testing:</a:t>
            </a:r>
            <a:endParaRPr lang="en-IN" sz="2800" dirty="0"/>
          </a:p>
        </p:txBody>
      </p:sp>
      <p:sp>
        <p:nvSpPr>
          <p:cNvPr id="3" name="Content Placeholder 2"/>
          <p:cNvSpPr>
            <a:spLocks noGrp="1"/>
          </p:cNvSpPr>
          <p:nvPr>
            <p:ph sz="quarter" idx="1"/>
          </p:nvPr>
        </p:nvSpPr>
        <p:spPr>
          <a:xfrm>
            <a:off x="357158" y="928670"/>
            <a:ext cx="8429684" cy="5715040"/>
          </a:xfrm>
        </p:spPr>
        <p:txBody>
          <a:bodyPr/>
          <a:lstStyle/>
          <a:p>
            <a:r>
              <a:rPr lang="en-IN" dirty="0" smtClean="0"/>
              <a:t>Static testing is the form of software testing where you do not execute the code being examined. </a:t>
            </a:r>
          </a:p>
          <a:p>
            <a:r>
              <a:rPr lang="en-IN" dirty="0" smtClean="0"/>
              <a:t>This technique could be called non-execution technique. It is primarily syntax checking of the code or manually reviewing the code, requirements documents, design documents etc. to find errors.</a:t>
            </a:r>
          </a:p>
          <a:p>
            <a:r>
              <a:rPr lang="en-IN" dirty="0" smtClean="0"/>
              <a:t>The fundamental objective of static testing technique is to improve the quality of the software products by finding errors in early stages of software development life cycle.</a:t>
            </a:r>
          </a:p>
          <a:p>
            <a:r>
              <a:rPr lang="en-IN" dirty="0" smtClean="0"/>
              <a:t>Following are the main </a:t>
            </a:r>
            <a:r>
              <a:rPr lang="en-IN" b="1" dirty="0" smtClean="0"/>
              <a:t>Static Testing techniques used:</a:t>
            </a:r>
            <a:endParaRPr lang="en-I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7158" y="285728"/>
            <a:ext cx="8572560" cy="6286544"/>
          </a:xfrm>
        </p:spPr>
        <p:txBody>
          <a:bodyPr/>
          <a:lstStyle/>
          <a:p>
            <a:r>
              <a:rPr lang="en-IN" b="1" dirty="0" smtClean="0"/>
              <a:t>Informal Review:</a:t>
            </a:r>
          </a:p>
          <a:p>
            <a:pPr>
              <a:buFont typeface="Arial" pitchFamily="34" charset="0"/>
              <a:buChar char="•"/>
            </a:pPr>
            <a:r>
              <a:rPr lang="en-IN" dirty="0" smtClean="0"/>
              <a:t>No formal process</a:t>
            </a:r>
          </a:p>
          <a:p>
            <a:pPr>
              <a:buFont typeface="Arial" pitchFamily="34" charset="0"/>
              <a:buChar char="•"/>
            </a:pPr>
            <a:r>
              <a:rPr lang="en-IN" dirty="0" smtClean="0"/>
              <a:t>May take the form of pair programming or a technical guide reviewing designs and code</a:t>
            </a:r>
          </a:p>
          <a:p>
            <a:pPr>
              <a:buFont typeface="Arial" pitchFamily="34" charset="0"/>
              <a:buChar char="•"/>
            </a:pPr>
            <a:r>
              <a:rPr lang="en-IN" dirty="0" smtClean="0"/>
              <a:t>Results may be documented</a:t>
            </a:r>
          </a:p>
          <a:p>
            <a:pPr>
              <a:buFont typeface="Arial" pitchFamily="34" charset="0"/>
              <a:buChar char="•"/>
            </a:pPr>
            <a:r>
              <a:rPr lang="en-IN" dirty="0" smtClean="0"/>
              <a:t> Varies in usefulness depending on the reviewers</a:t>
            </a:r>
          </a:p>
          <a:p>
            <a:pPr>
              <a:buFont typeface="Arial" pitchFamily="34" charset="0"/>
              <a:buChar char="•"/>
            </a:pPr>
            <a:r>
              <a:rPr lang="en-IN" dirty="0" smtClean="0"/>
              <a:t> Main purpose: inexpensive way to get some benefit.</a:t>
            </a:r>
          </a:p>
          <a:p>
            <a:r>
              <a:rPr lang="en-IN" b="1" dirty="0" smtClean="0"/>
              <a:t>Walkthrough:</a:t>
            </a:r>
          </a:p>
          <a:p>
            <a:pPr>
              <a:buFont typeface="Arial" pitchFamily="34" charset="0"/>
              <a:buChar char="•"/>
            </a:pPr>
            <a:r>
              <a:rPr lang="en-IN" dirty="0" smtClean="0"/>
              <a:t>Meeting led by author</a:t>
            </a:r>
          </a:p>
          <a:p>
            <a:pPr>
              <a:buFont typeface="Arial" pitchFamily="34" charset="0"/>
              <a:buChar char="•"/>
            </a:pPr>
            <a:r>
              <a:rPr lang="en-IN" dirty="0" smtClean="0"/>
              <a:t>May take the form of scenarios, dry runs, peer group participation</a:t>
            </a:r>
          </a:p>
          <a:p>
            <a:pPr>
              <a:buFont typeface="Arial" pitchFamily="34" charset="0"/>
              <a:buChar char="•"/>
            </a:pPr>
            <a:r>
              <a:rPr lang="en-IN" dirty="0" smtClean="0"/>
              <a:t> Open-ended sessions</a:t>
            </a:r>
          </a:p>
          <a:p>
            <a:pPr>
              <a:buFont typeface="Courier New" pitchFamily="49" charset="0"/>
              <a:buChar char="o"/>
            </a:pPr>
            <a:r>
              <a:rPr lang="en-IN" dirty="0" smtClean="0"/>
              <a:t> Optional pre-meeting preparation of reviewers.</a:t>
            </a:r>
          </a:p>
          <a:p>
            <a:pPr>
              <a:buFont typeface="Courier New" pitchFamily="49" charset="0"/>
              <a:buChar char="o"/>
            </a:pPr>
            <a:r>
              <a:rPr lang="en-IN" dirty="0" smtClean="0"/>
              <a:t>Optional preparation of a review report including list of findings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4294967295"/>
          </p:nvPr>
        </p:nvSpPr>
        <p:spPr>
          <a:xfrm>
            <a:off x="357158" y="428604"/>
            <a:ext cx="8572560" cy="6215106"/>
          </a:xfrm>
        </p:spPr>
        <p:txBody>
          <a:bodyPr>
            <a:normAutofit lnSpcReduction="10000"/>
          </a:bodyPr>
          <a:lstStyle/>
          <a:p>
            <a:pPr>
              <a:buFont typeface="Arial" pitchFamily="34" charset="0"/>
              <a:buChar char="•"/>
            </a:pPr>
            <a:r>
              <a:rPr lang="en-IN" dirty="0" smtClean="0"/>
              <a:t>Optional scribe (who is not the author)</a:t>
            </a:r>
          </a:p>
          <a:p>
            <a:pPr>
              <a:buFont typeface="Arial" pitchFamily="34" charset="0"/>
              <a:buChar char="•"/>
            </a:pPr>
            <a:r>
              <a:rPr lang="en-IN" dirty="0" smtClean="0"/>
              <a:t> May vary in practice from quite informal to very formal</a:t>
            </a:r>
          </a:p>
          <a:p>
            <a:pPr>
              <a:buFont typeface="Arial" pitchFamily="34" charset="0"/>
              <a:buChar char="•"/>
            </a:pPr>
            <a:r>
              <a:rPr lang="en-IN" dirty="0" smtClean="0"/>
              <a:t> Main purposes: learning, gaining understanding, finding defects.</a:t>
            </a:r>
          </a:p>
          <a:p>
            <a:r>
              <a:rPr lang="en-IN" b="1" dirty="0" smtClean="0"/>
              <a:t>Technical Review:</a:t>
            </a:r>
          </a:p>
          <a:p>
            <a:pPr>
              <a:buFont typeface="Arial" pitchFamily="34" charset="0"/>
              <a:buChar char="•"/>
            </a:pPr>
            <a:r>
              <a:rPr lang="en-IN" dirty="0" smtClean="0"/>
              <a:t> Documented, defined defect-detection process that includes peers and technical experts</a:t>
            </a:r>
          </a:p>
          <a:p>
            <a:pPr>
              <a:buFont typeface="Arial" pitchFamily="34" charset="0"/>
              <a:buChar char="•"/>
            </a:pPr>
            <a:r>
              <a:rPr lang="en-IN" dirty="0" smtClean="0"/>
              <a:t>with optional management participation</a:t>
            </a:r>
          </a:p>
          <a:p>
            <a:pPr>
              <a:buFont typeface="Arial" pitchFamily="34" charset="0"/>
              <a:buChar char="•"/>
            </a:pPr>
            <a:r>
              <a:rPr lang="en-IN" dirty="0" smtClean="0"/>
              <a:t> May be performed as a peer review without management participation</a:t>
            </a:r>
          </a:p>
          <a:p>
            <a:pPr>
              <a:buFont typeface="Arial" pitchFamily="34" charset="0"/>
              <a:buChar char="•"/>
            </a:pPr>
            <a:r>
              <a:rPr lang="en-IN" dirty="0" smtClean="0"/>
              <a:t>Ideally led by trained moderator (not the author)</a:t>
            </a:r>
          </a:p>
          <a:p>
            <a:pPr>
              <a:buFont typeface="Arial" pitchFamily="34" charset="0"/>
              <a:buChar char="•"/>
            </a:pPr>
            <a:r>
              <a:rPr lang="en-IN" dirty="0" smtClean="0"/>
              <a:t>Pre-meeting preparation by reviewers</a:t>
            </a:r>
          </a:p>
          <a:p>
            <a:pPr>
              <a:buFont typeface="Arial" pitchFamily="34" charset="0"/>
              <a:buChar char="•"/>
            </a:pPr>
            <a:r>
              <a:rPr lang="en-IN" dirty="0" smtClean="0"/>
              <a:t> Optional use of checklists</a:t>
            </a:r>
          </a:p>
          <a:p>
            <a:pPr>
              <a:buFont typeface="Arial" pitchFamily="34" charset="0"/>
              <a:buChar char="•"/>
            </a:pPr>
            <a:r>
              <a:rPr lang="en-IN" dirty="0" smtClean="0"/>
              <a:t> Preparation of a review report which includes the list of findings, the verdict whether the software product meets its requirements and, where appropriate, recommendations related to findings</a:t>
            </a:r>
          </a:p>
          <a:p>
            <a:endParaRPr lang="en-I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285728"/>
            <a:ext cx="8501122" cy="6357982"/>
          </a:xfrm>
        </p:spPr>
        <p:txBody>
          <a:bodyPr>
            <a:noAutofit/>
          </a:bodyPr>
          <a:lstStyle/>
          <a:p>
            <a:pPr>
              <a:buFont typeface="Arial" pitchFamily="34" charset="0"/>
              <a:buChar char="•"/>
            </a:pPr>
            <a:r>
              <a:rPr lang="en-IN" dirty="0" smtClean="0"/>
              <a:t>Main purposes: discussing, making decisions, evaluating alternatives, finding defects, Solving technical problems and checking conformance to specifications, plans, Regulations, and standards.</a:t>
            </a:r>
          </a:p>
          <a:p>
            <a:pPr>
              <a:buFont typeface="Wingdings" pitchFamily="2" charset="2"/>
              <a:buChar char="Ø"/>
            </a:pPr>
            <a:r>
              <a:rPr lang="en-IN" dirty="0" smtClean="0"/>
              <a:t>I</a:t>
            </a:r>
            <a:r>
              <a:rPr lang="en-IN" b="1" dirty="0" smtClean="0"/>
              <a:t>nspection:</a:t>
            </a:r>
          </a:p>
          <a:p>
            <a:pPr>
              <a:buFont typeface="Arial" pitchFamily="34" charset="0"/>
              <a:buChar char="•"/>
            </a:pPr>
            <a:r>
              <a:rPr lang="en-IN" dirty="0" smtClean="0"/>
              <a:t> Led by trained moderator (not the author)</a:t>
            </a:r>
          </a:p>
          <a:p>
            <a:pPr>
              <a:buFont typeface="Arial" pitchFamily="34" charset="0"/>
              <a:buChar char="•"/>
            </a:pPr>
            <a:r>
              <a:rPr lang="en-IN" dirty="0" smtClean="0"/>
              <a:t>Usually conducted as a peer examination</a:t>
            </a:r>
          </a:p>
          <a:p>
            <a:pPr>
              <a:buFont typeface="Arial" pitchFamily="34" charset="0"/>
              <a:buChar char="•"/>
            </a:pPr>
            <a:r>
              <a:rPr lang="en-IN" dirty="0" smtClean="0"/>
              <a:t> Defined roles</a:t>
            </a:r>
          </a:p>
          <a:p>
            <a:pPr>
              <a:buFont typeface="Arial" pitchFamily="34" charset="0"/>
              <a:buChar char="•"/>
            </a:pPr>
            <a:r>
              <a:rPr lang="en-IN" dirty="0" smtClean="0"/>
              <a:t> Formal process based on rules and checklists</a:t>
            </a:r>
          </a:p>
          <a:p>
            <a:pPr>
              <a:buFont typeface="Arial" pitchFamily="34" charset="0"/>
              <a:buChar char="•"/>
            </a:pPr>
            <a:r>
              <a:rPr lang="en-IN" dirty="0" smtClean="0"/>
              <a:t> Specified entry and exit criteria for acceptance of the software product,  Pre-meeting preparation</a:t>
            </a:r>
          </a:p>
          <a:p>
            <a:pPr>
              <a:buFont typeface="Arial" pitchFamily="34" charset="0"/>
              <a:buChar char="•"/>
            </a:pPr>
            <a:r>
              <a:rPr lang="en-IN" dirty="0" smtClean="0"/>
              <a:t> Inspection report including list of findings</a:t>
            </a:r>
          </a:p>
          <a:p>
            <a:pPr>
              <a:buFont typeface="Arial" pitchFamily="34" charset="0"/>
              <a:buChar char="•"/>
            </a:pPr>
            <a:r>
              <a:rPr lang="en-IN" dirty="0" smtClean="0"/>
              <a:t> Formal follow-up process </a:t>
            </a:r>
          </a:p>
          <a:p>
            <a:pPr>
              <a:buFont typeface="Arial" pitchFamily="34" charset="0"/>
              <a:buChar char="•"/>
            </a:pPr>
            <a:r>
              <a:rPr lang="en-IN" dirty="0" smtClean="0"/>
              <a:t> Optional reader, Main purpose: finding defects</a:t>
            </a: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501122" cy="654032"/>
          </a:xfrm>
        </p:spPr>
        <p:txBody>
          <a:bodyPr>
            <a:normAutofit/>
          </a:bodyPr>
          <a:lstStyle/>
          <a:p>
            <a:r>
              <a:rPr lang="en-IN" sz="2800" b="1" dirty="0" smtClean="0"/>
              <a:t>2. Dynamic Testing:</a:t>
            </a:r>
            <a:endParaRPr lang="en-IN" sz="2800" dirty="0"/>
          </a:p>
        </p:txBody>
      </p:sp>
      <p:sp>
        <p:nvSpPr>
          <p:cNvPr id="3" name="Content Placeholder 2"/>
          <p:cNvSpPr>
            <a:spLocks noGrp="1"/>
          </p:cNvSpPr>
          <p:nvPr>
            <p:ph sz="quarter" idx="1"/>
          </p:nvPr>
        </p:nvSpPr>
        <p:spPr>
          <a:xfrm>
            <a:off x="357158" y="1000108"/>
            <a:ext cx="8501122" cy="5500726"/>
          </a:xfrm>
        </p:spPr>
        <p:txBody>
          <a:bodyPr>
            <a:normAutofit/>
          </a:bodyPr>
          <a:lstStyle/>
          <a:p>
            <a:r>
              <a:rPr lang="en-IN" dirty="0" smtClean="0"/>
              <a:t>Dynamic Testing is used to test the software by executing it. Dynamic Testing is also known as Dynamic Analysis, this technique is used to test the dynamic </a:t>
            </a:r>
            <a:r>
              <a:rPr lang="en-IN" dirty="0" err="1" smtClean="0"/>
              <a:t>behavior</a:t>
            </a:r>
            <a:r>
              <a:rPr lang="en-IN" dirty="0" smtClean="0"/>
              <a:t> of the code. </a:t>
            </a:r>
          </a:p>
          <a:p>
            <a:r>
              <a:rPr lang="en-IN" dirty="0" smtClean="0"/>
              <a:t>In dynamic testing the software should be compiled and executed, this analyses the variable quantities like memory usage, CPU usage, response time and overall performance of the software.</a:t>
            </a:r>
          </a:p>
          <a:p>
            <a:r>
              <a:rPr lang="en-IN" dirty="0" smtClean="0"/>
              <a:t>Dynamic testing involves working with the software, input values are given and output values are checked with the expected output. Dynamic testing is the Validation part of Verification and Validation.</a:t>
            </a:r>
          </a:p>
          <a:p>
            <a:r>
              <a:rPr lang="en-IN" dirty="0" smtClean="0"/>
              <a:t>Some of the </a:t>
            </a:r>
            <a:r>
              <a:rPr lang="en-IN" b="1" dirty="0" smtClean="0"/>
              <a:t>Dynamic Testing Techniques are given below:</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429684" cy="725470"/>
          </a:xfrm>
        </p:spPr>
        <p:txBody>
          <a:bodyPr>
            <a:normAutofit/>
          </a:bodyPr>
          <a:lstStyle/>
          <a:p>
            <a:r>
              <a:rPr lang="en-IN" sz="2800" u="sng" dirty="0" smtClean="0"/>
              <a:t>Introduction to software testing:</a:t>
            </a:r>
            <a:endParaRPr lang="en-IN" sz="2800" u="sng" dirty="0"/>
          </a:p>
        </p:txBody>
      </p:sp>
      <p:sp>
        <p:nvSpPr>
          <p:cNvPr id="3" name="Content Placeholder 2"/>
          <p:cNvSpPr>
            <a:spLocks noGrp="1"/>
          </p:cNvSpPr>
          <p:nvPr>
            <p:ph sz="quarter" idx="1"/>
          </p:nvPr>
        </p:nvSpPr>
        <p:spPr>
          <a:xfrm>
            <a:off x="357158" y="1071546"/>
            <a:ext cx="8429684" cy="5429288"/>
          </a:xfrm>
        </p:spPr>
        <p:txBody>
          <a:bodyPr/>
          <a:lstStyle/>
          <a:p>
            <a:r>
              <a:rPr lang="en-IN" dirty="0" smtClean="0"/>
              <a:t>Software testing is the process of evaluation a software item to detect differences between given input and expected output. Also to assess the feature of a software item. </a:t>
            </a:r>
          </a:p>
          <a:p>
            <a:r>
              <a:rPr lang="en-IN" dirty="0" smtClean="0"/>
              <a:t>Testing assesses the quality of the product.</a:t>
            </a:r>
          </a:p>
          <a:p>
            <a:r>
              <a:rPr lang="en-IN" dirty="0" smtClean="0"/>
              <a:t> Software testing is a process that should be done during the development process. Testing is the process of evaluating a system or its component(s) with the intent to find that whether it satisfies the specified requirements or not. </a:t>
            </a:r>
          </a:p>
          <a:p>
            <a:r>
              <a:rPr lang="en-IN" dirty="0" smtClean="0"/>
              <a:t>This activity results in the actual, expected and difference between their results. In simple words testing is executing a system in order to identify any gaps, errors or missing requirements in contrary to the actual desire or requirements.</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274638"/>
            <a:ext cx="8043890" cy="582594"/>
          </a:xfrm>
        </p:spPr>
        <p:txBody>
          <a:bodyPr>
            <a:normAutofit/>
          </a:bodyPr>
          <a:lstStyle/>
          <a:p>
            <a:r>
              <a:rPr lang="en-IN" sz="2800" b="1" dirty="0" smtClean="0">
                <a:solidFill>
                  <a:schemeClr val="tx2">
                    <a:lumMod val="60000"/>
                    <a:lumOff val="40000"/>
                  </a:schemeClr>
                </a:solidFill>
              </a:rPr>
              <a:t>1. Unit Testing:-</a:t>
            </a:r>
            <a:endParaRPr lang="en-IN" sz="2800" dirty="0">
              <a:solidFill>
                <a:schemeClr val="tx2">
                  <a:lumMod val="60000"/>
                  <a:lumOff val="40000"/>
                </a:schemeClr>
              </a:solidFill>
            </a:endParaRPr>
          </a:p>
        </p:txBody>
      </p:sp>
      <p:sp>
        <p:nvSpPr>
          <p:cNvPr id="3" name="Content Placeholder 2"/>
          <p:cNvSpPr>
            <a:spLocks noGrp="1"/>
          </p:cNvSpPr>
          <p:nvPr>
            <p:ph sz="quarter" idx="1"/>
          </p:nvPr>
        </p:nvSpPr>
        <p:spPr>
          <a:xfrm>
            <a:off x="428596" y="785794"/>
            <a:ext cx="8429684" cy="5786478"/>
          </a:xfrm>
        </p:spPr>
        <p:txBody>
          <a:bodyPr>
            <a:normAutofit/>
          </a:bodyPr>
          <a:lstStyle/>
          <a:p>
            <a:r>
              <a:rPr lang="en-IN" dirty="0" smtClean="0"/>
              <a:t>Unit is the smallest testable part of the software system. Unit testing is done to verify that the lowest independent entities in any software are working fine. </a:t>
            </a:r>
          </a:p>
          <a:p>
            <a:r>
              <a:rPr lang="en-IN" dirty="0" smtClean="0"/>
              <a:t>The smallest testable part is isolated from the remainder code and tested to determine whether it works correctly.</a:t>
            </a:r>
          </a:p>
          <a:p>
            <a:pPr>
              <a:buNone/>
            </a:pPr>
            <a:r>
              <a:rPr lang="en-IN" sz="2800" dirty="0" smtClean="0">
                <a:solidFill>
                  <a:schemeClr val="tx2">
                    <a:lumMod val="60000"/>
                    <a:lumOff val="40000"/>
                  </a:schemeClr>
                </a:solidFill>
              </a:rPr>
              <a:t>2. </a:t>
            </a:r>
            <a:r>
              <a:rPr lang="en-IN" sz="2800" b="1" dirty="0" smtClean="0">
                <a:solidFill>
                  <a:schemeClr val="tx2">
                    <a:lumMod val="60000"/>
                    <a:lumOff val="40000"/>
                  </a:schemeClr>
                </a:solidFill>
              </a:rPr>
              <a:t>Integration Testing:-</a:t>
            </a:r>
          </a:p>
          <a:p>
            <a:r>
              <a:rPr lang="en-IN" dirty="0" smtClean="0"/>
              <a:t>In integration testing the individual tested units are grouped as one and the interface between them is tested. Integration testing identifies the problems that occur when the individual units are combined </a:t>
            </a:r>
            <a:r>
              <a:rPr lang="en-IN" dirty="0" err="1" smtClean="0"/>
              <a:t>i.e</a:t>
            </a:r>
            <a:r>
              <a:rPr lang="en-IN" dirty="0" smtClean="0"/>
              <a:t> it detects the problem in interface of the two units. Integration testing is done after unit testing.</a:t>
            </a:r>
          </a:p>
          <a:p>
            <a:r>
              <a:rPr lang="en-IN" dirty="0" smtClean="0"/>
              <a:t>There are mainly three approaches to do integration testing.</a:t>
            </a:r>
            <a:endParaRPr lang="en-IN" dirty="0">
              <a:solidFill>
                <a:schemeClr val="tx2">
                  <a:lumMod val="60000"/>
                  <a:lumOff val="4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14282" y="357166"/>
            <a:ext cx="8715436" cy="6215106"/>
          </a:xfrm>
        </p:spPr>
        <p:txBody>
          <a:bodyPr>
            <a:normAutofit/>
          </a:bodyPr>
          <a:lstStyle/>
          <a:p>
            <a:pPr>
              <a:buNone/>
            </a:pPr>
            <a:r>
              <a:rPr lang="en-IN" b="1" dirty="0" smtClean="0"/>
              <a:t>Top-down Approach</a:t>
            </a:r>
          </a:p>
          <a:p>
            <a:r>
              <a:rPr lang="en-IN" dirty="0" smtClean="0"/>
              <a:t>Top down approach tests the integration from top to bottom, it follows the architectural structure.</a:t>
            </a:r>
          </a:p>
          <a:p>
            <a:r>
              <a:rPr lang="en-IN" dirty="0" smtClean="0"/>
              <a:t>Example:</a:t>
            </a:r>
            <a:r>
              <a:rPr lang="en-IN" b="1" dirty="0" smtClean="0"/>
              <a:t> </a:t>
            </a:r>
            <a:r>
              <a:rPr lang="en-IN" dirty="0" smtClean="0"/>
              <a:t>Integration can start with GUI and the missing components will be substituted by stubs and integration will go on.</a:t>
            </a:r>
          </a:p>
          <a:p>
            <a:pPr>
              <a:buNone/>
            </a:pPr>
            <a:r>
              <a:rPr lang="en-IN" b="1" dirty="0" smtClean="0"/>
              <a:t>Bottom-up approach</a:t>
            </a:r>
          </a:p>
          <a:p>
            <a:r>
              <a:rPr lang="en-IN" dirty="0" smtClean="0"/>
              <a:t>In bottom up approach testing takes place from the bottom of the control flow, the higher level components are substituted with drivers.</a:t>
            </a:r>
          </a:p>
          <a:p>
            <a:pPr>
              <a:buNone/>
            </a:pPr>
            <a:r>
              <a:rPr lang="en-IN" b="1" dirty="0" smtClean="0"/>
              <a:t>Big bang approach</a:t>
            </a:r>
          </a:p>
          <a:p>
            <a:r>
              <a:rPr lang="en-IN" dirty="0" smtClean="0"/>
              <a:t>In big bang approach most or all of the developed modules are coupled together to form a complete system and then used for integration testing.</a:t>
            </a:r>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357166"/>
            <a:ext cx="8429684" cy="6215106"/>
          </a:xfrm>
        </p:spPr>
        <p:txBody>
          <a:bodyPr>
            <a:normAutofit/>
          </a:bodyPr>
          <a:lstStyle/>
          <a:p>
            <a:pPr>
              <a:buNone/>
            </a:pPr>
            <a:r>
              <a:rPr lang="en-IN" b="1" dirty="0" smtClean="0"/>
              <a:t>3. System Testing:-</a:t>
            </a:r>
          </a:p>
          <a:p>
            <a:r>
              <a:rPr lang="en-IN" dirty="0" smtClean="0"/>
              <a:t>Testing the </a:t>
            </a:r>
            <a:r>
              <a:rPr lang="en-IN" dirty="0" err="1" smtClean="0"/>
              <a:t>behavior</a:t>
            </a:r>
            <a:r>
              <a:rPr lang="en-IN" dirty="0" smtClean="0"/>
              <a:t> of the whole software/system as defined in software requirements specification(SRS) is known as system testing, its main focus is to verify that the customer requirements are fulfilled.</a:t>
            </a:r>
          </a:p>
          <a:p>
            <a:r>
              <a:rPr lang="en-IN" dirty="0" smtClean="0"/>
              <a:t>System testing is done after integration testing is complete. System testing should test functional and non functional requirements of the software.</a:t>
            </a:r>
          </a:p>
          <a:p>
            <a:r>
              <a:rPr lang="en-IN" dirty="0" smtClean="0"/>
              <a:t>Following types of testing should be considered during system testing cycle. The test types followed in system testing differ from organization to organization however this list covers</a:t>
            </a:r>
          </a:p>
          <a:p>
            <a:r>
              <a:rPr lang="en-IN" dirty="0" smtClean="0"/>
              <a:t>some of the main testing types which need to be covered in system testing.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7158" y="357166"/>
            <a:ext cx="8572560" cy="6286544"/>
          </a:xfrm>
        </p:spPr>
        <p:txBody>
          <a:bodyPr/>
          <a:lstStyle/>
          <a:p>
            <a:pPr>
              <a:buNone/>
            </a:pPr>
            <a:r>
              <a:rPr lang="en-IN" dirty="0" smtClean="0"/>
              <a:t>System testing is so important because of the following reasons: </a:t>
            </a:r>
          </a:p>
          <a:p>
            <a:pPr marL="514350" indent="-514350">
              <a:buAutoNum type="arabicPeriod"/>
            </a:pPr>
            <a:r>
              <a:rPr lang="en-IN" dirty="0" smtClean="0"/>
              <a:t>System Testing is the first step in the Software Development Life Cycle, where the application is tested as a whole. </a:t>
            </a:r>
          </a:p>
          <a:p>
            <a:pPr marL="514350" indent="-514350">
              <a:buAutoNum type="arabicPeriod"/>
            </a:pPr>
            <a:r>
              <a:rPr lang="en-IN" dirty="0" smtClean="0"/>
              <a:t> The application is tested thoroughly to verify that it meets the functional and technical specifications. </a:t>
            </a:r>
          </a:p>
          <a:p>
            <a:pPr marL="514350" indent="-514350">
              <a:buAutoNum type="arabicPeriod"/>
            </a:pPr>
            <a:r>
              <a:rPr lang="en-IN" dirty="0" smtClean="0"/>
              <a:t> The application is tested in an environment which is very close to the production environment where the application will be deployed. </a:t>
            </a:r>
          </a:p>
          <a:p>
            <a:pPr marL="514350" indent="-514350">
              <a:buAutoNum type="arabicPeriod"/>
            </a:pPr>
            <a:r>
              <a:rPr lang="en-IN" dirty="0" smtClean="0"/>
              <a:t> System Testing enables us to test, verify and validate both the business requirements as well as the Applications Architecture.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rajeevprabhakaran.files.wordpress.com/2008/11/systemtest.jpg"/>
          <p:cNvPicPr>
            <a:picLocks noChangeAspect="1" noChangeArrowheads="1"/>
          </p:cNvPicPr>
          <p:nvPr/>
        </p:nvPicPr>
        <p:blipFill>
          <a:blip r:embed="rId2"/>
          <a:srcRect/>
          <a:stretch>
            <a:fillRect/>
          </a:stretch>
        </p:blipFill>
        <p:spPr bwMode="auto">
          <a:xfrm>
            <a:off x="1643042" y="1500174"/>
            <a:ext cx="5357850" cy="5143536"/>
          </a:xfrm>
          <a:prstGeom prst="rect">
            <a:avLst/>
          </a:prstGeom>
          <a:noFill/>
        </p:spPr>
      </p:pic>
      <p:sp>
        <p:nvSpPr>
          <p:cNvPr id="3" name="Rectangle 2"/>
          <p:cNvSpPr/>
          <p:nvPr/>
        </p:nvSpPr>
        <p:spPr>
          <a:xfrm>
            <a:off x="500034" y="214290"/>
            <a:ext cx="8072494" cy="1569660"/>
          </a:xfrm>
          <a:prstGeom prst="rect">
            <a:avLst/>
          </a:prstGeom>
        </p:spPr>
        <p:txBody>
          <a:bodyPr wrap="square">
            <a:spAutoFit/>
          </a:bodyPr>
          <a:lstStyle/>
          <a:p>
            <a:r>
              <a:rPr lang="en-IN" sz="2600" dirty="0" smtClean="0"/>
              <a:t>The test types followed in system testing differ from organization to organization however this list covers some of the main testing types which need to be covered in system testing.</a:t>
            </a:r>
          </a:p>
          <a:p>
            <a:endParaRPr lang="en-IN" b="1"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654032"/>
          </a:xfrm>
        </p:spPr>
        <p:txBody>
          <a:bodyPr>
            <a:normAutofit/>
          </a:bodyPr>
          <a:lstStyle/>
          <a:p>
            <a:r>
              <a:rPr lang="en-IN" sz="2800" dirty="0" smtClean="0"/>
              <a:t>Acceptance Testing</a:t>
            </a:r>
            <a:endParaRPr lang="en-IN" sz="2800" dirty="0"/>
          </a:p>
        </p:txBody>
      </p:sp>
      <p:sp>
        <p:nvSpPr>
          <p:cNvPr id="3" name="Content Placeholder 2"/>
          <p:cNvSpPr>
            <a:spLocks noGrp="1"/>
          </p:cNvSpPr>
          <p:nvPr>
            <p:ph sz="quarter" idx="1"/>
          </p:nvPr>
        </p:nvSpPr>
        <p:spPr>
          <a:xfrm>
            <a:off x="428596" y="928670"/>
            <a:ext cx="8429684" cy="5643602"/>
          </a:xfrm>
        </p:spPr>
        <p:txBody>
          <a:bodyPr>
            <a:normAutofit lnSpcReduction="10000"/>
          </a:bodyPr>
          <a:lstStyle/>
          <a:p>
            <a:r>
              <a:rPr lang="en-IN" dirty="0" smtClean="0"/>
              <a:t>This is arguably the most importance type of testing as it is conducted by the Quality Assurance Team who will gauge whether the application meets the intended specifications and satisfies the client's requirements. </a:t>
            </a:r>
          </a:p>
          <a:p>
            <a:r>
              <a:rPr lang="en-IN" dirty="0" smtClean="0"/>
              <a:t>The QA team will have a set of pre written scenarios and Test Cases that will be used to test the application. More ideas will be shared about the application and more tests can be performed on it to gauge its accuracy and the reasons why the project was initiated. Acceptance tests are not only intended to point out simple spelling mistakes, cosmetic errors or Interface gaps, but also to point out any bugs in the application that will result in system crashers or major errors in the application. By performing acceptance tests on an application the testing team will deduce how the application will perform in production. There are also legal and contractual requirements for acceptance of the system.</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7158" y="357166"/>
            <a:ext cx="8501122" cy="6215106"/>
          </a:xfrm>
        </p:spPr>
        <p:txBody>
          <a:bodyPr>
            <a:normAutofit lnSpcReduction="10000"/>
          </a:bodyPr>
          <a:lstStyle/>
          <a:p>
            <a:r>
              <a:rPr lang="en-IN" b="1" dirty="0" smtClean="0"/>
              <a:t>Alpha Testing</a:t>
            </a:r>
          </a:p>
          <a:p>
            <a:r>
              <a:rPr lang="en-IN" dirty="0" smtClean="0"/>
              <a:t>This test is the first stage of testing and will be performed amongst the teams (developer and QA teams). Unit testing, integration testing and system testing when combined are known as alpha testing. During this phase, the following will be tested in the application: </a:t>
            </a:r>
          </a:p>
          <a:p>
            <a:r>
              <a:rPr lang="en-IN" dirty="0" smtClean="0"/>
              <a:t>Spelling Mistakes ,Broken Links ,Cloudy Directions , The Application will be tested on machines with the lowest specification to test loading times and any latency problems.</a:t>
            </a:r>
          </a:p>
          <a:p>
            <a:r>
              <a:rPr lang="en-IN" b="1" dirty="0" smtClean="0"/>
              <a:t>Beta Testing</a:t>
            </a:r>
          </a:p>
          <a:p>
            <a:r>
              <a:rPr lang="en-IN" dirty="0" smtClean="0"/>
              <a:t>Beta testing is also know as field testing, it is done by potential or existing users/customers at an external site without developers involvement, this test is done to determine that the software satisfies the end users/customers needs. </a:t>
            </a:r>
          </a:p>
          <a:p>
            <a:r>
              <a:rPr lang="en-IN" dirty="0" smtClean="0"/>
              <a:t>This testing is done to acquire feedback from the market.</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511156"/>
          </a:xfrm>
        </p:spPr>
        <p:txBody>
          <a:bodyPr>
            <a:noAutofit/>
          </a:bodyPr>
          <a:lstStyle/>
          <a:p>
            <a:r>
              <a:rPr lang="en-IN" sz="2800" dirty="0" smtClean="0">
                <a:solidFill>
                  <a:srgbClr val="002060"/>
                </a:solidFill>
              </a:rPr>
              <a:t>Technique of software testing:</a:t>
            </a:r>
            <a:endParaRPr lang="en-IN" sz="2800" dirty="0">
              <a:solidFill>
                <a:srgbClr val="002060"/>
              </a:solidFill>
            </a:endParaRPr>
          </a:p>
        </p:txBody>
      </p:sp>
      <p:sp>
        <p:nvSpPr>
          <p:cNvPr id="3" name="Content Placeholder 2"/>
          <p:cNvSpPr>
            <a:spLocks noGrp="1"/>
          </p:cNvSpPr>
          <p:nvPr>
            <p:ph sz="quarter" idx="1"/>
          </p:nvPr>
        </p:nvSpPr>
        <p:spPr>
          <a:xfrm>
            <a:off x="428596" y="857232"/>
            <a:ext cx="8258204" cy="5572164"/>
          </a:xfrm>
        </p:spPr>
        <p:txBody>
          <a:bodyPr>
            <a:normAutofit/>
          </a:bodyPr>
          <a:lstStyle/>
          <a:p>
            <a:pPr>
              <a:buFont typeface="Wingdings" pitchFamily="2" charset="2"/>
              <a:buChar char="v"/>
            </a:pPr>
            <a:r>
              <a:rPr lang="en-IN" sz="2400" b="1" u="sng" dirty="0" smtClean="0"/>
              <a:t>Black box testing :</a:t>
            </a:r>
          </a:p>
          <a:p>
            <a:r>
              <a:rPr lang="en-IN" sz="2400" dirty="0" smtClean="0"/>
              <a:t>Black box testing tests functional and non-functional characteristics of the software without referring to the internal code of the software. Black Box testing doesn’t require knowledge of internal code/structure of the system/software. </a:t>
            </a:r>
          </a:p>
          <a:p>
            <a:r>
              <a:rPr lang="en-IN" sz="2400" dirty="0" smtClean="0"/>
              <a:t>It uses external descriptions of the software like SRS(Software Requirements Specification), Software Design Documents to derive the test cases</a:t>
            </a:r>
            <a:r>
              <a:rPr lang="en-IN" sz="2800" dirty="0" smtClean="0"/>
              <a:t>.</a:t>
            </a:r>
          </a:p>
          <a:p>
            <a:pPr>
              <a:buFont typeface="Wingdings" pitchFamily="2" charset="2"/>
              <a:buChar char="v"/>
            </a:pPr>
            <a:r>
              <a:rPr lang="en-IN" sz="2400" dirty="0" smtClean="0"/>
              <a:t>Advantages:</a:t>
            </a:r>
          </a:p>
          <a:p>
            <a:r>
              <a:rPr lang="en-IN" sz="2400" dirty="0" smtClean="0"/>
              <a:t> More efficient on larger units of code</a:t>
            </a:r>
          </a:p>
          <a:p>
            <a:r>
              <a:rPr lang="en-IN" sz="2400" dirty="0" smtClean="0"/>
              <a:t> Tester needs no knowledge of implementation (coding)</a:t>
            </a:r>
          </a:p>
          <a:p>
            <a:r>
              <a:rPr lang="en-IN" sz="2400" dirty="0" smtClean="0"/>
              <a:t>Tester and programmer are different</a:t>
            </a:r>
          </a:p>
          <a:p>
            <a:r>
              <a:rPr lang="en-IN" sz="2400" dirty="0" smtClean="0"/>
              <a:t>Test are done from user’s point of view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7158" y="357166"/>
            <a:ext cx="8501122" cy="6215106"/>
          </a:xfrm>
        </p:spPr>
        <p:txBody>
          <a:bodyPr>
            <a:normAutofit/>
          </a:bodyPr>
          <a:lstStyle/>
          <a:p>
            <a:pPr>
              <a:buFont typeface="Wingdings" pitchFamily="2" charset="2"/>
              <a:buChar char="v"/>
            </a:pPr>
            <a:r>
              <a:rPr lang="en-IN" sz="2400" b="1" dirty="0" smtClean="0"/>
              <a:t>Disadvantages:</a:t>
            </a:r>
          </a:p>
          <a:p>
            <a:r>
              <a:rPr lang="en-IN" sz="2400" dirty="0" smtClean="0"/>
              <a:t> Only small number of inputs can be possible can actually tested</a:t>
            </a:r>
          </a:p>
          <a:p>
            <a:r>
              <a:rPr lang="en-IN" sz="2400" dirty="0" smtClean="0"/>
              <a:t> Without clarity, test cases are hard to design</a:t>
            </a:r>
          </a:p>
          <a:p>
            <a:r>
              <a:rPr lang="en-IN" sz="2400" dirty="0" smtClean="0"/>
              <a:t>Unnecessary repetition</a:t>
            </a:r>
          </a:p>
          <a:p>
            <a:r>
              <a:rPr lang="en-IN" sz="2400" dirty="0" smtClean="0"/>
              <a:t>May leave program path untested</a:t>
            </a:r>
            <a:endParaRPr lang="en-IN" sz="2400" dirty="0"/>
          </a:p>
        </p:txBody>
      </p:sp>
      <p:pic>
        <p:nvPicPr>
          <p:cNvPr id="1026" name="Picture 2" descr="Black box testing"/>
          <p:cNvPicPr>
            <a:picLocks noChangeAspect="1" noChangeArrowheads="1"/>
          </p:cNvPicPr>
          <p:nvPr/>
        </p:nvPicPr>
        <p:blipFill>
          <a:blip r:embed="rId2"/>
          <a:srcRect/>
          <a:stretch>
            <a:fillRect/>
          </a:stretch>
        </p:blipFill>
        <p:spPr bwMode="auto">
          <a:xfrm>
            <a:off x="2357422" y="3000372"/>
            <a:ext cx="3143250" cy="1228726"/>
          </a:xfrm>
          <a:prstGeom prst="rect">
            <a:avLst/>
          </a:prstGeom>
          <a:noFill/>
        </p:spPr>
      </p:pic>
      <p:sp>
        <p:nvSpPr>
          <p:cNvPr id="4" name="Rectangle 3"/>
          <p:cNvSpPr/>
          <p:nvPr/>
        </p:nvSpPr>
        <p:spPr>
          <a:xfrm>
            <a:off x="357158" y="5143512"/>
            <a:ext cx="8429684" cy="1200329"/>
          </a:xfrm>
          <a:prstGeom prst="rect">
            <a:avLst/>
          </a:prstGeom>
        </p:spPr>
        <p:txBody>
          <a:bodyPr wrap="square">
            <a:spAutoFit/>
          </a:bodyPr>
          <a:lstStyle/>
          <a:p>
            <a:r>
              <a:rPr lang="en-IN" sz="2400" u="sng" dirty="0" smtClean="0">
                <a:solidFill>
                  <a:srgbClr val="FF0000"/>
                </a:solidFill>
              </a:rPr>
              <a:t>equivalence partitioning </a:t>
            </a:r>
            <a:r>
              <a:rPr lang="en-IN" sz="2400" dirty="0" smtClean="0"/>
              <a:t>is a technique of software testing in which input data divided into partitions of valid and invalid values, and it is mandatory that all partitions must exhibit the same </a:t>
            </a:r>
            <a:r>
              <a:rPr lang="en-IN" sz="2400" dirty="0" err="1" smtClean="0"/>
              <a:t>behavior</a:t>
            </a:r>
            <a:r>
              <a:rPr lang="en-IN" sz="2400" dirty="0" smtClean="0"/>
              <a:t>.</a:t>
            </a:r>
            <a:endParaRPr lang="en-IN"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8358246" cy="6001643"/>
          </a:xfrm>
          <a:prstGeom prst="rect">
            <a:avLst/>
          </a:prstGeom>
        </p:spPr>
        <p:txBody>
          <a:bodyPr wrap="square">
            <a:spAutoFit/>
          </a:bodyPr>
          <a:lstStyle/>
          <a:p>
            <a:r>
              <a:rPr lang="en-IN" sz="2400" u="sng" dirty="0" smtClean="0">
                <a:solidFill>
                  <a:srgbClr val="FF0000"/>
                </a:solidFill>
              </a:rPr>
              <a:t>Boundary Value Technique </a:t>
            </a:r>
            <a:r>
              <a:rPr lang="en-IN" sz="2400" dirty="0" smtClean="0"/>
              <a:t>is used to test boundary values, boundary values are those that contain the upper and lower limit of a variable. It tests, while entering boundary value whether the software is producing correct output or not.</a:t>
            </a:r>
          </a:p>
          <a:p>
            <a:r>
              <a:rPr lang="en-IN" sz="2400" u="sng" dirty="0" smtClean="0">
                <a:solidFill>
                  <a:srgbClr val="FF0000"/>
                </a:solidFill>
              </a:rPr>
              <a:t>Decision Table Technique </a:t>
            </a:r>
            <a:r>
              <a:rPr lang="en-IN" sz="2400" dirty="0" smtClean="0"/>
              <a:t>is a systematic approach where various input combinations and their respective system </a:t>
            </a:r>
            <a:r>
              <a:rPr lang="en-IN" sz="2400" dirty="0" err="1" smtClean="0"/>
              <a:t>behavior</a:t>
            </a:r>
            <a:r>
              <a:rPr lang="en-IN" sz="2400" dirty="0" smtClean="0"/>
              <a:t> are captured in a tabular form. It is appropriate for the functions that have a logical relationship between two and more than two inputs.</a:t>
            </a:r>
          </a:p>
          <a:p>
            <a:r>
              <a:rPr lang="en-IN" sz="2400" u="sng" dirty="0" smtClean="0">
                <a:solidFill>
                  <a:srgbClr val="FF0000"/>
                </a:solidFill>
              </a:rPr>
              <a:t>State Transition Technique </a:t>
            </a:r>
            <a:r>
              <a:rPr lang="en-IN" sz="2400" dirty="0" smtClean="0"/>
              <a:t>is used to capture the </a:t>
            </a:r>
            <a:r>
              <a:rPr lang="en-IN" sz="2400" dirty="0" err="1" smtClean="0"/>
              <a:t>behavior</a:t>
            </a:r>
            <a:r>
              <a:rPr lang="en-IN" sz="2400" dirty="0" smtClean="0"/>
              <a:t> of the software application when different input values are given to the same function. This applies to those types of applications that provide the specific number of attempts to access the application.</a:t>
            </a:r>
          </a:p>
          <a:p>
            <a:r>
              <a:rPr lang="en-IN" sz="2400" u="sng" dirty="0" smtClean="0">
                <a:solidFill>
                  <a:srgbClr val="FF0000"/>
                </a:solidFill>
              </a:rPr>
              <a:t>All-pair testing Technique </a:t>
            </a:r>
            <a:r>
              <a:rPr lang="en-IN" sz="2400" dirty="0" smtClean="0"/>
              <a:t>is used to test all the possible discrete combinations of values. This combinational method is used for testing the application that uses checkbox input, radio button input, list box, text box, etc.</a:t>
            </a: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85720" y="214290"/>
            <a:ext cx="8643998" cy="6357982"/>
          </a:xfrm>
        </p:spPr>
        <p:txBody>
          <a:bodyPr/>
          <a:lstStyle/>
          <a:p>
            <a:r>
              <a:rPr lang="en-IN" dirty="0" smtClean="0"/>
              <a:t>According to ANSI/IEEE 1059 standard, Testing can be defined as A process of analyzing a software item to detect the differences between existing and required conditions (that is defects/errors/bugs) and to evaluate the features of the software item. Software testing can be stated as the process of validating and verifying that a computer program/application/product:</a:t>
            </a:r>
          </a:p>
          <a:p>
            <a:r>
              <a:rPr lang="en-IN" dirty="0" smtClean="0"/>
              <a:t> meets the requirements that guided its design and development, </a:t>
            </a:r>
          </a:p>
          <a:p>
            <a:r>
              <a:rPr lang="en-IN" dirty="0" smtClean="0"/>
              <a:t> works as expected,</a:t>
            </a:r>
          </a:p>
          <a:p>
            <a:r>
              <a:rPr lang="en-IN" dirty="0" smtClean="0"/>
              <a:t> can be implemented with the same characteristics,</a:t>
            </a:r>
          </a:p>
          <a:p>
            <a:r>
              <a:rPr lang="en-IN" dirty="0" smtClean="0"/>
              <a:t> And satisfies the needs of stakeholders</a:t>
            </a:r>
            <a:endParaRPr lang="en-I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357166"/>
            <a:ext cx="8115328" cy="582594"/>
          </a:xfrm>
        </p:spPr>
        <p:txBody>
          <a:bodyPr>
            <a:normAutofit/>
          </a:bodyPr>
          <a:lstStyle/>
          <a:p>
            <a:r>
              <a:rPr lang="en-IN" sz="2800" dirty="0" smtClean="0"/>
              <a:t> </a:t>
            </a:r>
            <a:r>
              <a:rPr lang="en-IN" sz="2800" b="1" dirty="0" smtClean="0"/>
              <a:t>White box testing :</a:t>
            </a:r>
            <a:endParaRPr lang="en-IN" sz="2800" dirty="0"/>
          </a:p>
        </p:txBody>
      </p:sp>
      <p:sp>
        <p:nvSpPr>
          <p:cNvPr id="3" name="Content Placeholder 2"/>
          <p:cNvSpPr>
            <a:spLocks noGrp="1"/>
          </p:cNvSpPr>
          <p:nvPr>
            <p:ph sz="quarter" idx="1"/>
          </p:nvPr>
        </p:nvSpPr>
        <p:spPr>
          <a:xfrm>
            <a:off x="428596" y="1000108"/>
            <a:ext cx="8258204" cy="5500726"/>
          </a:xfrm>
        </p:spPr>
        <p:txBody>
          <a:bodyPr/>
          <a:lstStyle/>
          <a:p>
            <a:r>
              <a:rPr lang="en-IN" dirty="0" smtClean="0"/>
              <a:t>White Box testing tests the structure of the software or software component. It checks </a:t>
            </a:r>
            <a:r>
              <a:rPr lang="en-IN" dirty="0" smtClean="0"/>
              <a:t>what going </a:t>
            </a:r>
            <a:r>
              <a:rPr lang="en-IN" dirty="0" smtClean="0"/>
              <a:t>on inside the software.</a:t>
            </a:r>
          </a:p>
          <a:p>
            <a:r>
              <a:rPr lang="en-IN" dirty="0" smtClean="0"/>
              <a:t>Also Know as clear box Testing, glass box testing or structural </a:t>
            </a:r>
            <a:r>
              <a:rPr lang="en-IN" dirty="0" smtClean="0"/>
              <a:t>testing. Requires </a:t>
            </a:r>
            <a:r>
              <a:rPr lang="en-IN" dirty="0" smtClean="0"/>
              <a:t>knowledge of internal code structure and good programming skills.</a:t>
            </a:r>
          </a:p>
          <a:p>
            <a:r>
              <a:rPr lang="en-IN" dirty="0" smtClean="0"/>
              <a:t>It tests paths within a unit and also flow between units during integration of units</a:t>
            </a:r>
            <a:r>
              <a:rPr lang="en-IN" dirty="0" smtClean="0"/>
              <a:t>.</a:t>
            </a:r>
          </a:p>
          <a:p>
            <a:r>
              <a:rPr lang="en-IN" b="1" dirty="0" smtClean="0"/>
              <a:t>Advantages :</a:t>
            </a:r>
          </a:p>
          <a:p>
            <a:r>
              <a:rPr lang="en-IN" dirty="0" smtClean="0"/>
              <a:t> </a:t>
            </a:r>
            <a:r>
              <a:rPr lang="en-IN" dirty="0" smtClean="0"/>
              <a:t>As the knowledge coding structure is prerequisite</a:t>
            </a:r>
          </a:p>
          <a:p>
            <a:r>
              <a:rPr lang="en-IN" dirty="0" smtClean="0"/>
              <a:t> </a:t>
            </a:r>
            <a:r>
              <a:rPr lang="en-IN" dirty="0" smtClean="0"/>
              <a:t>Testing is easy</a:t>
            </a:r>
          </a:p>
          <a:p>
            <a:r>
              <a:rPr lang="en-IN" dirty="0" smtClean="0"/>
              <a:t> </a:t>
            </a:r>
            <a:r>
              <a:rPr lang="en-IN" dirty="0" smtClean="0"/>
              <a:t>Removing the extra lines of code, which can bring in hidden defects</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428596" y="357166"/>
            <a:ext cx="8429684" cy="6286544"/>
          </a:xfrm>
        </p:spPr>
        <p:txBody>
          <a:bodyPr>
            <a:normAutofit/>
          </a:bodyPr>
          <a:lstStyle/>
          <a:p>
            <a:r>
              <a:rPr lang="en-IN" b="1" dirty="0" smtClean="0"/>
              <a:t>Disadvantage :</a:t>
            </a:r>
          </a:p>
          <a:p>
            <a:r>
              <a:rPr lang="en-IN" sz="2400" dirty="0" smtClean="0"/>
              <a:t> </a:t>
            </a:r>
            <a:r>
              <a:rPr lang="en-IN" sz="2400" dirty="0" smtClean="0"/>
              <a:t>A skilled tester is needed to carry out this type of testing, which increase the cost</a:t>
            </a:r>
          </a:p>
          <a:p>
            <a:r>
              <a:rPr lang="en-IN" sz="2400" dirty="0" smtClean="0"/>
              <a:t>It </a:t>
            </a:r>
            <a:r>
              <a:rPr lang="en-IN" sz="2400" dirty="0" smtClean="0"/>
              <a:t>is impossible to look into every bit of code to find out </a:t>
            </a:r>
            <a:r>
              <a:rPr lang="en-IN" sz="2400" dirty="0" smtClean="0"/>
              <a:t>error.</a:t>
            </a:r>
          </a:p>
          <a:p>
            <a:pPr>
              <a:buNone/>
            </a:pPr>
            <a:endParaRPr lang="en-IN" dirty="0" smtClean="0"/>
          </a:p>
          <a:p>
            <a:endParaRPr lang="en-IN" b="1" dirty="0" smtClean="0"/>
          </a:p>
          <a:p>
            <a:endParaRPr lang="en-IN" b="1" dirty="0" smtClean="0"/>
          </a:p>
          <a:p>
            <a:endParaRPr lang="en-IN" sz="2400" b="1" dirty="0" smtClean="0"/>
          </a:p>
          <a:p>
            <a:r>
              <a:rPr lang="en-IN" sz="2400" b="1" dirty="0" err="1" smtClean="0"/>
              <a:t>WhiteBox</a:t>
            </a:r>
            <a:r>
              <a:rPr lang="en-IN" sz="2400" b="1" dirty="0" smtClean="0"/>
              <a:t> </a:t>
            </a:r>
            <a:r>
              <a:rPr lang="en-IN" sz="2400" b="1" dirty="0" smtClean="0"/>
              <a:t>Test Design </a:t>
            </a:r>
            <a:r>
              <a:rPr lang="en-IN" sz="2400" b="1" dirty="0" smtClean="0"/>
              <a:t>Techniques:</a:t>
            </a:r>
            <a:endParaRPr lang="en-IN" sz="2400" dirty="0" smtClean="0"/>
          </a:p>
          <a:p>
            <a:pPr marL="514350" indent="-514350">
              <a:buAutoNum type="arabicPeriod"/>
            </a:pPr>
            <a:r>
              <a:rPr lang="en-IN" sz="2400" dirty="0" smtClean="0"/>
              <a:t> Line Coverage or Statement Coverage</a:t>
            </a:r>
          </a:p>
          <a:p>
            <a:pPr marL="514350" indent="-514350">
              <a:buAutoNum type="arabicPeriod"/>
            </a:pPr>
            <a:r>
              <a:rPr lang="en-IN" sz="2400" dirty="0" smtClean="0"/>
              <a:t> </a:t>
            </a:r>
            <a:r>
              <a:rPr lang="en-IN" sz="2400" dirty="0" smtClean="0"/>
              <a:t>Decision </a:t>
            </a:r>
            <a:r>
              <a:rPr lang="en-IN" sz="2400" dirty="0" smtClean="0"/>
              <a:t>Coverage</a:t>
            </a:r>
          </a:p>
          <a:p>
            <a:pPr marL="514350" indent="-514350">
              <a:buAutoNum type="arabicPeriod"/>
            </a:pPr>
            <a:r>
              <a:rPr lang="en-IN" sz="2400" dirty="0" smtClean="0"/>
              <a:t> </a:t>
            </a:r>
            <a:r>
              <a:rPr lang="en-IN" sz="2400" dirty="0" smtClean="0"/>
              <a:t>Condition </a:t>
            </a:r>
            <a:r>
              <a:rPr lang="en-IN" sz="2400" dirty="0" smtClean="0"/>
              <a:t>Coverage</a:t>
            </a:r>
          </a:p>
          <a:p>
            <a:pPr marL="514350" indent="-514350">
              <a:buAutoNum type="arabicPeriod"/>
            </a:pPr>
            <a:r>
              <a:rPr lang="en-IN" sz="2400" dirty="0" smtClean="0"/>
              <a:t> </a:t>
            </a:r>
            <a:r>
              <a:rPr lang="en-IN" sz="2400" dirty="0" smtClean="0"/>
              <a:t>Multiple </a:t>
            </a:r>
            <a:r>
              <a:rPr lang="en-IN" sz="2400" dirty="0" smtClean="0"/>
              <a:t>Condition </a:t>
            </a:r>
            <a:r>
              <a:rPr lang="en-IN" sz="2400" dirty="0" smtClean="0"/>
              <a:t>Decision </a:t>
            </a:r>
            <a:r>
              <a:rPr lang="en-IN" sz="2400" dirty="0" smtClean="0"/>
              <a:t>Coverage </a:t>
            </a:r>
          </a:p>
          <a:p>
            <a:pPr marL="514350" indent="-514350">
              <a:buAutoNum type="arabicPeriod"/>
            </a:pPr>
            <a:r>
              <a:rPr lang="en-IN" sz="2400" dirty="0" smtClean="0"/>
              <a:t>Multiple </a:t>
            </a:r>
            <a:r>
              <a:rPr lang="en-IN" sz="2400" dirty="0" smtClean="0"/>
              <a:t>Condition Coverage</a:t>
            </a:r>
            <a:endParaRPr lang="en-IN" sz="2400" dirty="0"/>
          </a:p>
        </p:txBody>
      </p:sp>
      <p:sp>
        <p:nvSpPr>
          <p:cNvPr id="4" name="Rectangle 3"/>
          <p:cNvSpPr/>
          <p:nvPr/>
        </p:nvSpPr>
        <p:spPr>
          <a:xfrm>
            <a:off x="1643042" y="2643182"/>
            <a:ext cx="1428760" cy="42862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Tester</a:t>
            </a:r>
            <a:endParaRPr lang="en-IN" dirty="0">
              <a:solidFill>
                <a:schemeClr val="tx1"/>
              </a:solidFill>
            </a:endParaRPr>
          </a:p>
        </p:txBody>
      </p:sp>
      <p:sp>
        <p:nvSpPr>
          <p:cNvPr id="5" name="Rectangle 4"/>
          <p:cNvSpPr/>
          <p:nvPr/>
        </p:nvSpPr>
        <p:spPr>
          <a:xfrm>
            <a:off x="3786182" y="2143116"/>
            <a:ext cx="1571636" cy="178595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p:cNvSpPr/>
          <p:nvPr/>
        </p:nvSpPr>
        <p:spPr>
          <a:xfrm>
            <a:off x="5857884" y="2714620"/>
            <a:ext cx="1428760" cy="42862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1"/>
                </a:solidFill>
              </a:rPr>
              <a:t>Result</a:t>
            </a:r>
            <a:endParaRPr lang="en-IN" dirty="0">
              <a:solidFill>
                <a:schemeClr val="tx1"/>
              </a:solidFill>
            </a:endParaRPr>
          </a:p>
        </p:txBody>
      </p:sp>
      <p:cxnSp>
        <p:nvCxnSpPr>
          <p:cNvPr id="8" name="Straight Connector 7"/>
          <p:cNvCxnSpPr>
            <a:stCxn id="5" idx="0"/>
            <a:endCxn id="5" idx="2"/>
          </p:cNvCxnSpPr>
          <p:nvPr/>
        </p:nvCxnSpPr>
        <p:spPr>
          <a:xfrm rot="16200000" flipH="1">
            <a:off x="3679025" y="3036091"/>
            <a:ext cx="178595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3"/>
          </p:cNvCxnSpPr>
          <p:nvPr/>
        </p:nvCxnSpPr>
        <p:spPr>
          <a:xfrm flipH="1">
            <a:off x="4500562" y="3036091"/>
            <a:ext cx="857256"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4" idx="3"/>
          </p:cNvCxnSpPr>
          <p:nvPr/>
        </p:nvCxnSpPr>
        <p:spPr>
          <a:xfrm>
            <a:off x="3071802" y="285749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1"/>
          </p:cNvCxnSpPr>
          <p:nvPr/>
        </p:nvCxnSpPr>
        <p:spPr>
          <a:xfrm>
            <a:off x="5357818" y="2928934"/>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57620" y="2285992"/>
            <a:ext cx="571504" cy="923330"/>
          </a:xfrm>
          <a:prstGeom prst="rect">
            <a:avLst/>
          </a:prstGeom>
          <a:noFill/>
        </p:spPr>
        <p:txBody>
          <a:bodyPr wrap="square" rtlCol="0">
            <a:spAutoFit/>
          </a:bodyPr>
          <a:lstStyle/>
          <a:p>
            <a:r>
              <a:rPr lang="en-IN" dirty="0" smtClean="0"/>
              <a:t>Test data base</a:t>
            </a:r>
            <a:endParaRPr lang="en-IN" dirty="0"/>
          </a:p>
        </p:txBody>
      </p:sp>
      <p:sp>
        <p:nvSpPr>
          <p:cNvPr id="23" name="TextBox 22"/>
          <p:cNvSpPr txBox="1"/>
          <p:nvPr/>
        </p:nvSpPr>
        <p:spPr>
          <a:xfrm>
            <a:off x="4572000" y="2143116"/>
            <a:ext cx="785818" cy="928694"/>
          </a:xfrm>
          <a:prstGeom prst="rect">
            <a:avLst/>
          </a:prstGeom>
          <a:noFill/>
        </p:spPr>
        <p:txBody>
          <a:bodyPr wrap="square" rtlCol="0">
            <a:spAutoFit/>
          </a:bodyPr>
          <a:lstStyle/>
          <a:p>
            <a:r>
              <a:rPr lang="en-IN" dirty="0" smtClean="0"/>
              <a:t>Test  </a:t>
            </a:r>
            <a:r>
              <a:rPr lang="en-IN" dirty="0" err="1" smtClean="0"/>
              <a:t>webforms</a:t>
            </a:r>
            <a:endParaRPr lang="en-IN" dirty="0"/>
          </a:p>
        </p:txBody>
      </p:sp>
      <p:sp>
        <p:nvSpPr>
          <p:cNvPr id="29" name="TextBox 28"/>
          <p:cNvSpPr txBox="1"/>
          <p:nvPr/>
        </p:nvSpPr>
        <p:spPr>
          <a:xfrm>
            <a:off x="4643438" y="3214686"/>
            <a:ext cx="785818" cy="646331"/>
          </a:xfrm>
          <a:prstGeom prst="rect">
            <a:avLst/>
          </a:prstGeom>
          <a:noFill/>
        </p:spPr>
        <p:txBody>
          <a:bodyPr wrap="square" rtlCol="0">
            <a:spAutoFit/>
          </a:bodyPr>
          <a:lstStyle/>
          <a:p>
            <a:r>
              <a:rPr lang="en-IN" dirty="0" smtClean="0"/>
              <a:t>Source code</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14290"/>
            <a:ext cx="8501122" cy="6555641"/>
          </a:xfrm>
          <a:prstGeom prst="rect">
            <a:avLst/>
          </a:prstGeom>
        </p:spPr>
        <p:txBody>
          <a:bodyPr wrap="square">
            <a:spAutoFit/>
          </a:bodyPr>
          <a:lstStyle/>
          <a:p>
            <a:r>
              <a:rPr lang="en-IN" sz="2000" b="1" dirty="0" smtClean="0"/>
              <a:t>1. Line Coverage or Statement Coverage:-</a:t>
            </a:r>
          </a:p>
          <a:p>
            <a:r>
              <a:rPr lang="en-IN" sz="2000" dirty="0" smtClean="0"/>
              <a:t>Statement coverage is also known as line coverage. The formula to calculate statement</a:t>
            </a:r>
          </a:p>
          <a:p>
            <a:r>
              <a:rPr lang="en-IN" sz="2000" dirty="0" smtClean="0"/>
              <a:t>coverage is:</a:t>
            </a:r>
          </a:p>
          <a:p>
            <a:r>
              <a:rPr lang="en-IN" sz="2000" b="1" dirty="0" smtClean="0"/>
              <a:t>Statement Coverage=(Number of statements exercised/Total number of statements)*100</a:t>
            </a:r>
          </a:p>
          <a:p>
            <a:r>
              <a:rPr lang="en-IN" sz="2000" dirty="0" smtClean="0"/>
              <a:t>Studies in the software industry have shown that black-box testing may actually achieve </a:t>
            </a:r>
            <a:r>
              <a:rPr lang="en-IN" sz="2000" dirty="0" smtClean="0"/>
              <a:t>only 60</a:t>
            </a:r>
            <a:r>
              <a:rPr lang="en-IN" sz="2000" dirty="0" smtClean="0"/>
              <a:t>% to 75% statement coverage, this leaves around 25% to 40% of the statements </a:t>
            </a:r>
            <a:r>
              <a:rPr lang="en-IN" sz="2000" dirty="0" smtClean="0"/>
              <a:t>untested. To </a:t>
            </a:r>
            <a:r>
              <a:rPr lang="en-IN" sz="2000" dirty="0" smtClean="0"/>
              <a:t>illustrate the principles of code coverage lets take one pseudo-code which is not specific </a:t>
            </a:r>
            <a:r>
              <a:rPr lang="en-IN" sz="2000" dirty="0" smtClean="0"/>
              <a:t>to any </a:t>
            </a:r>
            <a:r>
              <a:rPr lang="en-IN" sz="2000" dirty="0" smtClean="0"/>
              <a:t>programming language. We have numbered the code lines just to illustrate the </a:t>
            </a:r>
            <a:r>
              <a:rPr lang="en-IN" sz="2000" dirty="0" smtClean="0"/>
              <a:t>statement coverage </a:t>
            </a:r>
            <a:r>
              <a:rPr lang="en-IN" sz="2000" dirty="0" smtClean="0"/>
              <a:t>example however this may not always be correct.</a:t>
            </a:r>
          </a:p>
          <a:p>
            <a:r>
              <a:rPr lang="en-IN" sz="2000" b="1" dirty="0" smtClean="0"/>
              <a:t>READ X</a:t>
            </a:r>
          </a:p>
          <a:p>
            <a:r>
              <a:rPr lang="en-IN" sz="2000" b="1" dirty="0" smtClean="0"/>
              <a:t>READ Y</a:t>
            </a:r>
          </a:p>
          <a:p>
            <a:r>
              <a:rPr lang="en-IN" sz="2000" b="1" dirty="0" smtClean="0"/>
              <a:t>IF X&gt;Y</a:t>
            </a:r>
          </a:p>
          <a:p>
            <a:r>
              <a:rPr lang="en-IN" sz="2000" b="1" dirty="0" smtClean="0"/>
              <a:t>PRINT “X is greater than Y”</a:t>
            </a:r>
          </a:p>
          <a:p>
            <a:r>
              <a:rPr lang="en-IN" sz="2000" b="1" dirty="0" smtClean="0"/>
              <a:t>ENDIF</a:t>
            </a:r>
          </a:p>
          <a:p>
            <a:r>
              <a:rPr lang="en-IN" sz="2000" dirty="0" smtClean="0"/>
              <a:t>Let us see how can we achieve 100% code coverage for this pseudo-code, we can have </a:t>
            </a:r>
            <a:r>
              <a:rPr lang="en-IN" sz="2000" dirty="0" smtClean="0"/>
              <a:t>100% coverage </a:t>
            </a:r>
            <a:r>
              <a:rPr lang="en-IN" sz="2000" dirty="0" smtClean="0"/>
              <a:t>by just one test set in which variable X is always greater than variable Y.</a:t>
            </a:r>
          </a:p>
          <a:p>
            <a:pPr algn="ctr"/>
            <a:r>
              <a:rPr lang="en-IN" sz="2000" b="1" dirty="0" smtClean="0"/>
              <a:t>TEST SET 1: X=10, Y=5</a:t>
            </a:r>
          </a:p>
          <a:p>
            <a:r>
              <a:rPr lang="en-IN" sz="2000" dirty="0" smtClean="0"/>
              <a:t>A statement may be a single line or it may be spread over several lines. A statement can </a:t>
            </a:r>
            <a:r>
              <a:rPr lang="en-IN" sz="2000" dirty="0" smtClean="0"/>
              <a:t>also contain </a:t>
            </a:r>
            <a:r>
              <a:rPr lang="en-IN" sz="2000" dirty="0" smtClean="0"/>
              <a:t>more than one statement. Some code coverage tools group statements that are </a:t>
            </a:r>
            <a:r>
              <a:rPr lang="en-IN" sz="2000" dirty="0" smtClean="0"/>
              <a:t>always executed </a:t>
            </a:r>
            <a:r>
              <a:rPr lang="en-IN" sz="2000" dirty="0" smtClean="0"/>
              <a:t>together in a block and consider them as one statement.</a:t>
            </a:r>
            <a:endParaRPr lang="en-IN"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357166"/>
            <a:ext cx="8501122" cy="6247864"/>
          </a:xfrm>
          <a:prstGeom prst="rect">
            <a:avLst/>
          </a:prstGeom>
        </p:spPr>
        <p:txBody>
          <a:bodyPr wrap="square">
            <a:spAutoFit/>
          </a:bodyPr>
          <a:lstStyle/>
          <a:p>
            <a:r>
              <a:rPr lang="en-IN" sz="2000" b="1" dirty="0" smtClean="0"/>
              <a:t>2. Decision Coverage</a:t>
            </a:r>
            <a:r>
              <a:rPr lang="en-IN" sz="2000" b="1" dirty="0" smtClean="0"/>
              <a:t>:-</a:t>
            </a:r>
          </a:p>
          <a:p>
            <a:endParaRPr lang="en-IN" sz="2000" b="1" dirty="0" smtClean="0"/>
          </a:p>
          <a:p>
            <a:pPr>
              <a:buFont typeface="Wingdings" pitchFamily="2" charset="2"/>
              <a:buChar char="Ø"/>
            </a:pPr>
            <a:r>
              <a:rPr lang="en-IN" sz="2000" dirty="0" smtClean="0"/>
              <a:t> Decision </a:t>
            </a:r>
            <a:r>
              <a:rPr lang="en-IN" sz="2000" dirty="0" smtClean="0"/>
              <a:t>Coverage is also known as Branch Coverage.</a:t>
            </a:r>
          </a:p>
          <a:p>
            <a:pPr>
              <a:buFont typeface="Wingdings" pitchFamily="2" charset="2"/>
              <a:buChar char="Ø"/>
            </a:pPr>
            <a:r>
              <a:rPr lang="en-IN" sz="2000" dirty="0" smtClean="0"/>
              <a:t> Whenever </a:t>
            </a:r>
            <a:r>
              <a:rPr lang="en-IN" sz="2000" dirty="0" smtClean="0"/>
              <a:t>there are two or more possible exits from the statement like an IF statement, a </a:t>
            </a:r>
            <a:r>
              <a:rPr lang="en-IN" sz="2000" dirty="0" smtClean="0"/>
              <a:t>DOWHILE or </a:t>
            </a:r>
            <a:r>
              <a:rPr lang="en-IN" sz="2000" dirty="0" smtClean="0"/>
              <a:t>a CASE statement it is known as decision because in all these statements there </a:t>
            </a:r>
            <a:r>
              <a:rPr lang="en-IN" sz="2000" dirty="0" smtClean="0"/>
              <a:t>are two </a:t>
            </a:r>
            <a:r>
              <a:rPr lang="en-IN" sz="2000" dirty="0" smtClean="0"/>
              <a:t>outcomes, either TRUE or FALSE</a:t>
            </a:r>
            <a:r>
              <a:rPr lang="en-IN" sz="2000" dirty="0" smtClean="0"/>
              <a:t>.</a:t>
            </a:r>
          </a:p>
          <a:p>
            <a:endParaRPr lang="en-IN" sz="2000" dirty="0" smtClean="0"/>
          </a:p>
          <a:p>
            <a:pPr>
              <a:buFont typeface="Wingdings" pitchFamily="2" charset="2"/>
              <a:buChar char="Ø"/>
            </a:pPr>
            <a:r>
              <a:rPr lang="en-IN" sz="2000" dirty="0" smtClean="0"/>
              <a:t> With </a:t>
            </a:r>
            <a:r>
              <a:rPr lang="en-IN" sz="2000" dirty="0" smtClean="0"/>
              <a:t>the loop control statement like DO-WHILE or IF statement the outcome is either </a:t>
            </a:r>
            <a:r>
              <a:rPr lang="en-IN" sz="2000" dirty="0" smtClean="0"/>
              <a:t>TRUE or </a:t>
            </a:r>
            <a:r>
              <a:rPr lang="en-IN" sz="2000" dirty="0" smtClean="0"/>
              <a:t>FALSE and decision coverage ensures that each outcome(</a:t>
            </a:r>
            <a:r>
              <a:rPr lang="en-IN" sz="2000" dirty="0" err="1" smtClean="0"/>
              <a:t>i.e</a:t>
            </a:r>
            <a:r>
              <a:rPr lang="en-IN" sz="2000" dirty="0" smtClean="0"/>
              <a:t> TRUE and FALSE) of </a:t>
            </a:r>
            <a:r>
              <a:rPr lang="en-IN" sz="2000" dirty="0" smtClean="0"/>
              <a:t>control statement </a:t>
            </a:r>
            <a:r>
              <a:rPr lang="en-IN" sz="2000" dirty="0" smtClean="0"/>
              <a:t>has been executed at least once</a:t>
            </a:r>
            <a:r>
              <a:rPr lang="en-IN" sz="2000" dirty="0" smtClean="0"/>
              <a:t>.</a:t>
            </a:r>
          </a:p>
          <a:p>
            <a:endParaRPr lang="en-IN" sz="2000" dirty="0" smtClean="0"/>
          </a:p>
          <a:p>
            <a:pPr>
              <a:buFont typeface="Wingdings" pitchFamily="2" charset="2"/>
              <a:buChar char="Ø"/>
            </a:pPr>
            <a:r>
              <a:rPr lang="en-IN" sz="2000" dirty="0" smtClean="0"/>
              <a:t> Alternatively </a:t>
            </a:r>
            <a:r>
              <a:rPr lang="en-IN" sz="2000" dirty="0" smtClean="0"/>
              <a:t>you can say that control statement IF has been evaluated both to TRUE </a:t>
            </a:r>
            <a:r>
              <a:rPr lang="en-IN" sz="2000" dirty="0" smtClean="0"/>
              <a:t>and FALSE</a:t>
            </a:r>
            <a:r>
              <a:rPr lang="en-IN" sz="2000" dirty="0" smtClean="0"/>
              <a:t>.</a:t>
            </a:r>
          </a:p>
          <a:p>
            <a:r>
              <a:rPr lang="en-IN" sz="2000" u="sng" dirty="0" smtClean="0">
                <a:solidFill>
                  <a:schemeClr val="accent3">
                    <a:lumMod val="75000"/>
                  </a:schemeClr>
                </a:solidFill>
              </a:rPr>
              <a:t>The formula to calculate decision coverage is</a:t>
            </a:r>
            <a:r>
              <a:rPr lang="en-IN" sz="2000" dirty="0" smtClean="0"/>
              <a:t>:</a:t>
            </a:r>
          </a:p>
          <a:p>
            <a:r>
              <a:rPr lang="en-IN" sz="2000" b="1" dirty="0" smtClean="0"/>
              <a:t>Decision Coverage=(Number of decision outcomes executed/Total number of </a:t>
            </a:r>
            <a:r>
              <a:rPr lang="en-IN" sz="2000" b="1" dirty="0" smtClean="0"/>
              <a:t>decision  outcomes</a:t>
            </a:r>
            <a:r>
              <a:rPr lang="en-IN" sz="2000" b="1" dirty="0" smtClean="0"/>
              <a:t>)*100%</a:t>
            </a:r>
          </a:p>
          <a:p>
            <a:r>
              <a:rPr lang="en-IN" sz="2000" dirty="0" smtClean="0"/>
              <a:t>Research in the industries have shown that even if through functional testing has been</a:t>
            </a:r>
          </a:p>
          <a:p>
            <a:r>
              <a:rPr lang="en-IN" sz="2000" dirty="0" smtClean="0"/>
              <a:t>done it only achieves 40% to 60% decision coverage.</a:t>
            </a:r>
          </a:p>
          <a:p>
            <a:r>
              <a:rPr lang="en-IN" sz="2000" dirty="0" smtClean="0"/>
              <a:t>Decision coverage is stronger that statement coverage and it requires more test cases to </a:t>
            </a:r>
            <a:r>
              <a:rPr lang="en-IN" sz="2000" dirty="0" smtClean="0"/>
              <a:t>achieve 100</a:t>
            </a:r>
            <a:r>
              <a:rPr lang="en-IN" sz="2000" dirty="0" smtClean="0"/>
              <a:t>% decision coverage.</a:t>
            </a:r>
            <a:endParaRPr lang="en-IN"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1"/>
            <a:ext cx="8215370" cy="5632311"/>
          </a:xfrm>
          <a:prstGeom prst="rect">
            <a:avLst/>
          </a:prstGeom>
        </p:spPr>
        <p:txBody>
          <a:bodyPr wrap="square">
            <a:spAutoFit/>
          </a:bodyPr>
          <a:lstStyle/>
          <a:p>
            <a:r>
              <a:rPr lang="en-IN" sz="2000" dirty="0" smtClean="0"/>
              <a:t>Let us take one example to explain decision coverage:</a:t>
            </a:r>
          </a:p>
          <a:p>
            <a:r>
              <a:rPr lang="en-IN" sz="2000" b="1" dirty="0" smtClean="0"/>
              <a:t>READ X</a:t>
            </a:r>
          </a:p>
          <a:p>
            <a:r>
              <a:rPr lang="en-IN" sz="2000" b="1" dirty="0" smtClean="0"/>
              <a:t>READ Y</a:t>
            </a:r>
          </a:p>
          <a:p>
            <a:r>
              <a:rPr lang="en-IN" sz="2000" b="1" dirty="0" smtClean="0"/>
              <a:t>IF “X &gt; Y”</a:t>
            </a:r>
          </a:p>
          <a:p>
            <a:r>
              <a:rPr lang="en-IN" sz="2000" b="1" dirty="0" smtClean="0"/>
              <a:t>PRINT X is greater that Y</a:t>
            </a:r>
          </a:p>
          <a:p>
            <a:r>
              <a:rPr lang="en-IN" sz="2000" b="1" dirty="0" smtClean="0"/>
              <a:t>ENDIF</a:t>
            </a:r>
          </a:p>
          <a:p>
            <a:r>
              <a:rPr lang="en-IN" sz="2000" dirty="0" smtClean="0"/>
              <a:t>To get 100% statement coverage only one test case is sufficient for this pseudo-code.</a:t>
            </a:r>
          </a:p>
          <a:p>
            <a:pPr algn="ctr"/>
            <a:r>
              <a:rPr lang="en-IN" sz="2000" b="1" dirty="0" smtClean="0"/>
              <a:t>TEST CASE 1: X=10 Y=5</a:t>
            </a:r>
          </a:p>
          <a:p>
            <a:r>
              <a:rPr lang="en-IN" sz="2000" dirty="0" smtClean="0"/>
              <a:t>However this test case won’t give you 100% decision coverage as the FALSE condition of </a:t>
            </a:r>
            <a:r>
              <a:rPr lang="en-IN" sz="2000" dirty="0" smtClean="0"/>
              <a:t>the IF </a:t>
            </a:r>
            <a:r>
              <a:rPr lang="en-IN" sz="2000" dirty="0" smtClean="0"/>
              <a:t>statement is not exercised.</a:t>
            </a:r>
          </a:p>
          <a:p>
            <a:r>
              <a:rPr lang="en-IN" sz="2000" dirty="0" smtClean="0"/>
              <a:t>In order to achieve 100% decision coverage we need to exercise the FALSE condition of the </a:t>
            </a:r>
            <a:r>
              <a:rPr lang="en-IN" sz="2000" dirty="0" smtClean="0"/>
              <a:t>IF statement </a:t>
            </a:r>
            <a:r>
              <a:rPr lang="en-IN" sz="2000" dirty="0" smtClean="0"/>
              <a:t>which will be covered when X is less than Y.</a:t>
            </a:r>
          </a:p>
          <a:p>
            <a:r>
              <a:rPr lang="en-IN" sz="2000" dirty="0" smtClean="0"/>
              <a:t>So the final TEST SET for 100% decision coverage will be:</a:t>
            </a:r>
          </a:p>
          <a:p>
            <a:pPr algn="ctr"/>
            <a:r>
              <a:rPr lang="en-IN" sz="2000" b="1" dirty="0" smtClean="0"/>
              <a:t>TEST CASE 1: X=10, Y=5</a:t>
            </a:r>
          </a:p>
          <a:p>
            <a:pPr algn="ctr"/>
            <a:r>
              <a:rPr lang="en-IN" sz="2000" b="1" dirty="0" smtClean="0"/>
              <a:t>TEST CASE 2: X=2, Y=10</a:t>
            </a:r>
          </a:p>
          <a:p>
            <a:r>
              <a:rPr lang="en-IN" sz="2000" dirty="0" smtClean="0"/>
              <a:t>Note: 100% decision coverage guarantees 100% statement coverage but 100% statement</a:t>
            </a:r>
          </a:p>
          <a:p>
            <a:r>
              <a:rPr lang="en-IN" sz="2000" dirty="0" smtClean="0"/>
              <a:t>coverage does not guarantee 100% decision </a:t>
            </a:r>
            <a:r>
              <a:rPr lang="en-IN" sz="2000" dirty="0" smtClean="0"/>
              <a:t>coverage.</a:t>
            </a:r>
            <a:endParaRPr lang="en-IN"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428604"/>
            <a:ext cx="8358246" cy="5909310"/>
          </a:xfrm>
          <a:prstGeom prst="rect">
            <a:avLst/>
          </a:prstGeom>
        </p:spPr>
        <p:txBody>
          <a:bodyPr wrap="square">
            <a:spAutoFit/>
          </a:bodyPr>
          <a:lstStyle/>
          <a:p>
            <a:r>
              <a:rPr lang="en-IN" sz="2400" b="1" dirty="0" smtClean="0"/>
              <a:t>Gray Box Testing </a:t>
            </a:r>
            <a:r>
              <a:rPr lang="en-IN" sz="2400" b="1" dirty="0" smtClean="0"/>
              <a:t>:</a:t>
            </a:r>
          </a:p>
          <a:p>
            <a:endParaRPr lang="en-IN" sz="2400" b="1" dirty="0" smtClean="0"/>
          </a:p>
          <a:p>
            <a:r>
              <a:rPr lang="en-IN" sz="2200" dirty="0" smtClean="0"/>
              <a:t>• </a:t>
            </a:r>
            <a:r>
              <a:rPr lang="en-IN" sz="2200" b="1" dirty="0" smtClean="0"/>
              <a:t>Gray-box testing (International English spelling: grey-box testing) is a combination of </a:t>
            </a:r>
            <a:r>
              <a:rPr lang="en-IN" sz="2200" b="1" dirty="0" err="1" smtClean="0"/>
              <a:t>whitebox</a:t>
            </a:r>
            <a:r>
              <a:rPr lang="en-IN" sz="2200" b="1" dirty="0" smtClean="0"/>
              <a:t> </a:t>
            </a:r>
            <a:r>
              <a:rPr lang="en-IN" sz="2200" dirty="0" smtClean="0"/>
              <a:t>testing </a:t>
            </a:r>
            <a:r>
              <a:rPr lang="en-IN" sz="2200" dirty="0" smtClean="0"/>
              <a:t>and black-box testing.</a:t>
            </a:r>
          </a:p>
          <a:p>
            <a:r>
              <a:rPr lang="en-IN" sz="2200" dirty="0" smtClean="0"/>
              <a:t>• The aim of this testing is to search for the defects if any due to improper structure or </a:t>
            </a:r>
            <a:r>
              <a:rPr lang="en-IN" sz="2200" dirty="0" smtClean="0"/>
              <a:t>improper usage </a:t>
            </a:r>
            <a:r>
              <a:rPr lang="en-IN" sz="2200" dirty="0" smtClean="0"/>
              <a:t>of applications</a:t>
            </a:r>
            <a:r>
              <a:rPr lang="en-IN" sz="2200" dirty="0" smtClean="0"/>
              <a:t>.</a:t>
            </a:r>
          </a:p>
          <a:p>
            <a:endParaRPr lang="en-IN" sz="2200" dirty="0" smtClean="0"/>
          </a:p>
          <a:p>
            <a:r>
              <a:rPr lang="en-IN" sz="2200" dirty="0" smtClean="0"/>
              <a:t>• </a:t>
            </a:r>
            <a:r>
              <a:rPr lang="en-IN" sz="2200" b="1" dirty="0" smtClean="0"/>
              <a:t>Gray-box testing is also known as </a:t>
            </a:r>
            <a:r>
              <a:rPr lang="en-IN" sz="2200" b="1" i="1" dirty="0" smtClean="0"/>
              <a:t>translucent </a:t>
            </a:r>
            <a:r>
              <a:rPr lang="en-IN" sz="2200" b="1" i="1" dirty="0" err="1" smtClean="0"/>
              <a:t>testing</a:t>
            </a:r>
            <a:r>
              <a:rPr lang="en-IN" sz="2200" i="1" dirty="0" err="1" smtClean="0"/>
              <a:t>.</a:t>
            </a:r>
            <a:r>
              <a:rPr lang="en-IN" sz="2200" dirty="0" err="1" smtClean="0"/>
              <a:t>Gray</a:t>
            </a:r>
            <a:r>
              <a:rPr lang="en-IN" sz="2200" dirty="0" smtClean="0"/>
              <a:t> </a:t>
            </a:r>
            <a:r>
              <a:rPr lang="en-IN" sz="2200" dirty="0" smtClean="0"/>
              <a:t>box testing is a software testing technique that uses a combination of black-box </a:t>
            </a:r>
            <a:r>
              <a:rPr lang="en-IN" sz="2200" dirty="0" smtClean="0"/>
              <a:t>testing and </a:t>
            </a:r>
            <a:r>
              <a:rPr lang="en-IN" sz="2200" dirty="0" smtClean="0"/>
              <a:t>white-box </a:t>
            </a:r>
            <a:r>
              <a:rPr lang="en-IN" sz="2200" dirty="0" smtClean="0"/>
              <a:t>testing.</a:t>
            </a:r>
          </a:p>
          <a:p>
            <a:endParaRPr lang="en-IN" sz="2200" dirty="0" smtClean="0"/>
          </a:p>
          <a:p>
            <a:r>
              <a:rPr lang="en-IN" sz="2200" dirty="0" smtClean="0"/>
              <a:t>• Gray box testing is not black box testing, because the tester does know some of the </a:t>
            </a:r>
            <a:r>
              <a:rPr lang="en-IN" sz="2200" dirty="0" smtClean="0"/>
              <a:t>internal working </a:t>
            </a:r>
            <a:r>
              <a:rPr lang="en-IN" sz="2200" dirty="0" smtClean="0"/>
              <a:t>of the software under </a:t>
            </a:r>
            <a:r>
              <a:rPr lang="en-IN" sz="2200" dirty="0" smtClean="0"/>
              <a:t>test.</a:t>
            </a:r>
          </a:p>
          <a:p>
            <a:endParaRPr lang="en-IN" sz="2200" dirty="0" smtClean="0"/>
          </a:p>
          <a:p>
            <a:r>
              <a:rPr lang="en-IN" sz="2200" dirty="0" smtClean="0"/>
              <a:t>• Gray box testing involves having access to internal data structure and algorithms for </a:t>
            </a:r>
            <a:r>
              <a:rPr lang="en-IN" sz="2200" dirty="0" smtClean="0"/>
              <a:t>the designing </a:t>
            </a:r>
            <a:r>
              <a:rPr lang="en-IN" sz="2200" dirty="0" smtClean="0"/>
              <a:t>the test </a:t>
            </a:r>
            <a:r>
              <a:rPr lang="en-IN" sz="2200" dirty="0" smtClean="0"/>
              <a:t>case Grey </a:t>
            </a:r>
            <a:r>
              <a:rPr lang="en-IN" sz="2200" dirty="0" smtClean="0"/>
              <a:t>box testing is that when one does have some knowledge, but not the full knowledge of </a:t>
            </a:r>
            <a:r>
              <a:rPr lang="en-IN" sz="2200" dirty="0" smtClean="0"/>
              <a:t>the internal </a:t>
            </a:r>
            <a:r>
              <a:rPr lang="en-IN" sz="2200" dirty="0" smtClean="0"/>
              <a:t>of the </a:t>
            </a:r>
            <a:r>
              <a:rPr lang="en-IN" sz="2200" dirty="0" smtClean="0"/>
              <a:t>product.</a:t>
            </a:r>
            <a:endParaRPr lang="en-IN" sz="2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796908"/>
          </a:xfrm>
        </p:spPr>
        <p:txBody>
          <a:bodyPr anchor="t">
            <a:normAutofit/>
          </a:bodyPr>
          <a:lstStyle/>
          <a:p>
            <a:r>
              <a:rPr lang="en-IN" sz="2400" b="1" dirty="0" smtClean="0"/>
              <a:t>Non functional test :</a:t>
            </a:r>
            <a:endParaRPr lang="en-IN" sz="2400" dirty="0"/>
          </a:p>
        </p:txBody>
      </p:sp>
      <p:sp>
        <p:nvSpPr>
          <p:cNvPr id="3" name="Content Placeholder 2"/>
          <p:cNvSpPr>
            <a:spLocks noGrp="1"/>
          </p:cNvSpPr>
          <p:nvPr>
            <p:ph sz="quarter" idx="1"/>
          </p:nvPr>
        </p:nvSpPr>
        <p:spPr>
          <a:xfrm>
            <a:off x="357158" y="857232"/>
            <a:ext cx="8329642" cy="5715040"/>
          </a:xfrm>
        </p:spPr>
        <p:txBody>
          <a:bodyPr/>
          <a:lstStyle/>
          <a:p>
            <a:r>
              <a:rPr lang="en-IN" dirty="0" smtClean="0"/>
              <a:t>Non functional testing tests the characteristics of the software like how fast the response </a:t>
            </a:r>
            <a:r>
              <a:rPr lang="en-IN" dirty="0" smtClean="0"/>
              <a:t>is, or </a:t>
            </a:r>
            <a:r>
              <a:rPr lang="en-IN" dirty="0" smtClean="0"/>
              <a:t>what time does the software takes to perform any operation</a:t>
            </a:r>
            <a:r>
              <a:rPr lang="en-IN" dirty="0" smtClean="0"/>
              <a:t>.</a:t>
            </a:r>
          </a:p>
          <a:p>
            <a:r>
              <a:rPr lang="en-IN" dirty="0" smtClean="0"/>
              <a:t>Non functionality testing focuses on the software’s performance i.e. How well it works.</a:t>
            </a:r>
          </a:p>
          <a:p>
            <a:r>
              <a:rPr lang="en-IN" b="1" u="sng" dirty="0" smtClean="0"/>
              <a:t>Advantage :</a:t>
            </a:r>
          </a:p>
          <a:p>
            <a:r>
              <a:rPr lang="en-IN" dirty="0" smtClean="0"/>
              <a:t>Create </a:t>
            </a:r>
            <a:r>
              <a:rPr lang="en-IN" dirty="0" smtClean="0"/>
              <a:t>confidence in your system</a:t>
            </a:r>
          </a:p>
          <a:p>
            <a:r>
              <a:rPr lang="en-IN" dirty="0" smtClean="0"/>
              <a:t> </a:t>
            </a:r>
            <a:r>
              <a:rPr lang="en-IN" dirty="0" smtClean="0"/>
              <a:t>Create confidence in your offering to your customer</a:t>
            </a:r>
          </a:p>
          <a:p>
            <a:r>
              <a:rPr lang="en-IN" dirty="0" smtClean="0"/>
              <a:t> </a:t>
            </a:r>
            <a:r>
              <a:rPr lang="en-IN" dirty="0" smtClean="0"/>
              <a:t>Better planning of infrastructure</a:t>
            </a:r>
          </a:p>
          <a:p>
            <a:r>
              <a:rPr lang="en-IN" dirty="0" smtClean="0"/>
              <a:t> </a:t>
            </a:r>
            <a:r>
              <a:rPr lang="en-IN" dirty="0" smtClean="0"/>
              <a:t>Demonstrate for legal requirement</a:t>
            </a:r>
          </a:p>
          <a:p>
            <a:r>
              <a:rPr lang="en-IN" dirty="0" smtClean="0"/>
              <a:t> </a:t>
            </a:r>
            <a:r>
              <a:rPr lang="en-IN" dirty="0" smtClean="0"/>
              <a:t>Keep your IT group happy!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96908"/>
          </a:xfrm>
        </p:spPr>
        <p:txBody>
          <a:bodyPr anchor="t">
            <a:noAutofit/>
          </a:bodyPr>
          <a:lstStyle/>
          <a:p>
            <a:r>
              <a:rPr lang="en-IN" sz="2400" b="1" dirty="0" smtClean="0"/>
              <a:t>1. Performance Testing</a:t>
            </a:r>
            <a:br>
              <a:rPr lang="en-IN" sz="2400" b="1" dirty="0" smtClean="0"/>
            </a:br>
            <a:endParaRPr lang="en-IN" sz="2400" dirty="0"/>
          </a:p>
        </p:txBody>
      </p:sp>
      <p:sp>
        <p:nvSpPr>
          <p:cNvPr id="3" name="Content Placeholder 2"/>
          <p:cNvSpPr>
            <a:spLocks noGrp="1"/>
          </p:cNvSpPr>
          <p:nvPr>
            <p:ph sz="quarter" idx="1"/>
          </p:nvPr>
        </p:nvSpPr>
        <p:spPr>
          <a:xfrm>
            <a:off x="285720" y="785794"/>
            <a:ext cx="8401080" cy="5857916"/>
          </a:xfrm>
        </p:spPr>
        <p:txBody>
          <a:bodyPr>
            <a:normAutofit fontScale="85000" lnSpcReduction="20000"/>
          </a:bodyPr>
          <a:lstStyle/>
          <a:p>
            <a:r>
              <a:rPr lang="en-IN" sz="2800" dirty="0" smtClean="0"/>
              <a:t>Performance </a:t>
            </a:r>
            <a:r>
              <a:rPr lang="en-IN" sz="2800" dirty="0" smtClean="0"/>
              <a:t>Testing is done to determine the software characteristics like </a:t>
            </a:r>
            <a:r>
              <a:rPr lang="en-IN" sz="2800" dirty="0" smtClean="0"/>
              <a:t>response time</a:t>
            </a:r>
            <a:r>
              <a:rPr lang="en-IN" sz="2800" dirty="0" smtClean="0"/>
              <a:t>, throughput or MIPS (Millions of instructions per second) at which </a:t>
            </a:r>
            <a:r>
              <a:rPr lang="en-IN" sz="2800" dirty="0" smtClean="0"/>
              <a:t>the system/software </a:t>
            </a:r>
            <a:r>
              <a:rPr lang="en-IN" sz="2800" dirty="0" smtClean="0"/>
              <a:t>operates</a:t>
            </a:r>
            <a:r>
              <a:rPr lang="en-IN" sz="2800" dirty="0" smtClean="0"/>
              <a:t>.</a:t>
            </a:r>
          </a:p>
          <a:p>
            <a:pPr>
              <a:buNone/>
            </a:pPr>
            <a:endParaRPr lang="en-IN" sz="2800" dirty="0" smtClean="0"/>
          </a:p>
          <a:p>
            <a:r>
              <a:rPr lang="en-IN" sz="2800" dirty="0" smtClean="0"/>
              <a:t>Performance Testing is done by generating some activity on the system/software, this </a:t>
            </a:r>
            <a:r>
              <a:rPr lang="en-IN" sz="2800" dirty="0" smtClean="0"/>
              <a:t>is done </a:t>
            </a:r>
            <a:r>
              <a:rPr lang="en-IN" sz="2800" dirty="0" smtClean="0"/>
              <a:t>by the performance test tools available. The tools are used to create different </a:t>
            </a:r>
            <a:r>
              <a:rPr lang="en-IN" sz="2800" dirty="0" smtClean="0"/>
              <a:t>user profiles </a:t>
            </a:r>
            <a:r>
              <a:rPr lang="en-IN" sz="2800" dirty="0" smtClean="0"/>
              <a:t>and inject different kind of activities on server which replicates the </a:t>
            </a:r>
            <a:r>
              <a:rPr lang="en-IN" sz="2800" dirty="0" smtClean="0"/>
              <a:t>end-user environments.</a:t>
            </a:r>
          </a:p>
          <a:p>
            <a:pPr>
              <a:buNone/>
            </a:pPr>
            <a:endParaRPr lang="en-IN" sz="2800" dirty="0" smtClean="0"/>
          </a:p>
          <a:p>
            <a:r>
              <a:rPr lang="en-IN" sz="2800" dirty="0" smtClean="0"/>
              <a:t>The purpose of doing performance testing is to ensure that the software meets </a:t>
            </a:r>
            <a:r>
              <a:rPr lang="en-IN" sz="2800" dirty="0" smtClean="0"/>
              <a:t>the specified </a:t>
            </a:r>
            <a:r>
              <a:rPr lang="en-IN" sz="2800" dirty="0" smtClean="0"/>
              <a:t>performance criteria, and figure out which part of the software is causing </a:t>
            </a:r>
            <a:r>
              <a:rPr lang="en-IN" sz="2800" dirty="0" smtClean="0"/>
              <a:t>the software </a:t>
            </a:r>
            <a:r>
              <a:rPr lang="en-IN" sz="2800" dirty="0" smtClean="0"/>
              <a:t>performance go down</a:t>
            </a:r>
            <a:r>
              <a:rPr lang="en-IN" sz="2800" dirty="0" smtClean="0"/>
              <a:t>.</a:t>
            </a:r>
          </a:p>
          <a:p>
            <a:pPr>
              <a:buNone/>
            </a:pPr>
            <a:endParaRPr lang="en-IN" sz="2800" dirty="0" smtClean="0"/>
          </a:p>
          <a:p>
            <a:r>
              <a:rPr lang="en-IN" sz="2800" dirty="0" smtClean="0"/>
              <a:t>Performance Testing Tools should have the following characteristics:</a:t>
            </a:r>
          </a:p>
          <a:p>
            <a:r>
              <a:rPr lang="en-IN" sz="2800" dirty="0" smtClean="0"/>
              <a:t> It should generate load on the system which is tested</a:t>
            </a:r>
          </a:p>
          <a:p>
            <a:r>
              <a:rPr lang="en-IN" sz="2800" dirty="0" smtClean="0"/>
              <a:t> It should measure the server response time</a:t>
            </a:r>
          </a:p>
          <a:p>
            <a:r>
              <a:rPr lang="en-IN" sz="2800" dirty="0" smtClean="0"/>
              <a:t> It should measure the </a:t>
            </a:r>
            <a:r>
              <a:rPr lang="en-IN" sz="2800" dirty="0" smtClean="0"/>
              <a:t>throughput</a:t>
            </a:r>
            <a:r>
              <a:rPr lang="en-IN" dirty="0" smtClean="0"/>
              <a:t>.</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25470"/>
          </a:xfrm>
        </p:spPr>
        <p:txBody>
          <a:bodyPr>
            <a:normAutofit/>
          </a:bodyPr>
          <a:lstStyle/>
          <a:p>
            <a:r>
              <a:rPr lang="en-IN" sz="2400" b="1" dirty="0" smtClean="0"/>
              <a:t> </a:t>
            </a:r>
            <a:r>
              <a:rPr lang="en-IN" sz="2400" b="1" dirty="0" smtClean="0"/>
              <a:t>2.Load </a:t>
            </a:r>
            <a:r>
              <a:rPr lang="en-IN" sz="2400" b="1" dirty="0" smtClean="0"/>
              <a:t>testing </a:t>
            </a:r>
            <a:endParaRPr lang="en-IN" sz="2400" b="1" dirty="0"/>
          </a:p>
        </p:txBody>
      </p:sp>
      <p:sp>
        <p:nvSpPr>
          <p:cNvPr id="3" name="Content Placeholder 2"/>
          <p:cNvSpPr>
            <a:spLocks noGrp="1"/>
          </p:cNvSpPr>
          <p:nvPr>
            <p:ph sz="quarter" idx="1"/>
          </p:nvPr>
        </p:nvSpPr>
        <p:spPr>
          <a:xfrm>
            <a:off x="428596" y="1214422"/>
            <a:ext cx="8258204" cy="5286412"/>
          </a:xfrm>
        </p:spPr>
        <p:txBody>
          <a:bodyPr/>
          <a:lstStyle/>
          <a:p>
            <a:r>
              <a:rPr lang="en-IN" sz="2200" dirty="0" smtClean="0"/>
              <a:t>Load </a:t>
            </a:r>
            <a:r>
              <a:rPr lang="en-IN" sz="2200" dirty="0" smtClean="0"/>
              <a:t>testing </a:t>
            </a:r>
            <a:r>
              <a:rPr lang="en-IN" dirty="0" smtClean="0"/>
              <a:t>tests </a:t>
            </a:r>
            <a:r>
              <a:rPr lang="en-IN" dirty="0" smtClean="0"/>
              <a:t>the software or component with increasing load, number </a:t>
            </a:r>
            <a:r>
              <a:rPr lang="en-IN" dirty="0" smtClean="0"/>
              <a:t>of concurrent </a:t>
            </a:r>
            <a:r>
              <a:rPr lang="en-IN" dirty="0" smtClean="0"/>
              <a:t>users or transactions is increased and the </a:t>
            </a:r>
            <a:r>
              <a:rPr lang="en-IN" dirty="0" err="1" smtClean="0"/>
              <a:t>behavior</a:t>
            </a:r>
            <a:r>
              <a:rPr lang="en-IN" dirty="0" smtClean="0"/>
              <a:t> of the system </a:t>
            </a:r>
            <a:r>
              <a:rPr lang="en-IN" dirty="0" smtClean="0"/>
              <a:t>is  examined </a:t>
            </a:r>
            <a:r>
              <a:rPr lang="en-IN" dirty="0" smtClean="0"/>
              <a:t>and checked what load can be handled by the software.</a:t>
            </a:r>
          </a:p>
          <a:p>
            <a:r>
              <a:rPr lang="en-IN" dirty="0" smtClean="0"/>
              <a:t> The main objective of load testing is to determine the response time of the </a:t>
            </a:r>
            <a:r>
              <a:rPr lang="en-IN" dirty="0" smtClean="0"/>
              <a:t>software for </a:t>
            </a:r>
            <a:r>
              <a:rPr lang="en-IN" dirty="0" smtClean="0"/>
              <a:t>critical transactions and make sure that they are within the specified limit.</a:t>
            </a:r>
          </a:p>
          <a:p>
            <a:r>
              <a:rPr lang="en-IN" dirty="0" smtClean="0"/>
              <a:t> It is a type of performance testing.</a:t>
            </a:r>
          </a:p>
          <a:p>
            <a:r>
              <a:rPr lang="en-IN" dirty="0" smtClean="0"/>
              <a:t> Load Testing is non-functional testing.</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725470"/>
          </a:xfrm>
        </p:spPr>
        <p:txBody>
          <a:bodyPr>
            <a:normAutofit/>
          </a:bodyPr>
          <a:lstStyle/>
          <a:p>
            <a:r>
              <a:rPr lang="en-IN" sz="2400" b="1" dirty="0" smtClean="0"/>
              <a:t>3.</a:t>
            </a:r>
            <a:r>
              <a:rPr lang="en-IN" sz="2400" b="1" dirty="0" smtClean="0"/>
              <a:t> Stress testing </a:t>
            </a:r>
            <a:endParaRPr lang="en-IN" sz="2400" b="1" dirty="0"/>
          </a:p>
        </p:txBody>
      </p:sp>
      <p:sp>
        <p:nvSpPr>
          <p:cNvPr id="3" name="Content Placeholder 2"/>
          <p:cNvSpPr>
            <a:spLocks noGrp="1"/>
          </p:cNvSpPr>
          <p:nvPr>
            <p:ph sz="quarter" idx="1"/>
          </p:nvPr>
        </p:nvSpPr>
        <p:spPr>
          <a:xfrm>
            <a:off x="428596" y="1214422"/>
            <a:ext cx="8258204" cy="5357850"/>
          </a:xfrm>
        </p:spPr>
        <p:txBody>
          <a:bodyPr/>
          <a:lstStyle/>
          <a:p>
            <a:r>
              <a:rPr lang="en-IN" dirty="0" smtClean="0"/>
              <a:t>Stress testing tests the software with a focus to check that the software does not </a:t>
            </a:r>
            <a:r>
              <a:rPr lang="en-IN" dirty="0" smtClean="0"/>
              <a:t>crashes if </a:t>
            </a:r>
            <a:r>
              <a:rPr lang="en-IN" dirty="0" smtClean="0"/>
              <a:t>the hardware resources(like memory, CPU, Disk Space) are not sufficient.</a:t>
            </a:r>
          </a:p>
          <a:p>
            <a:r>
              <a:rPr lang="en-IN" dirty="0" smtClean="0"/>
              <a:t>Stress testing puts the hardware resources under extensive levels of stress in order </a:t>
            </a:r>
            <a:r>
              <a:rPr lang="en-IN" dirty="0" smtClean="0"/>
              <a:t>to ensure </a:t>
            </a:r>
            <a:r>
              <a:rPr lang="en-IN" dirty="0" smtClean="0"/>
              <a:t>that software is stable in a normal environment.</a:t>
            </a:r>
          </a:p>
          <a:p>
            <a:r>
              <a:rPr lang="en-IN" dirty="0" smtClean="0"/>
              <a:t>In stress testing we load the software with large number of concurrent </a:t>
            </a:r>
            <a:r>
              <a:rPr lang="en-IN" dirty="0" smtClean="0"/>
              <a:t>users/processes which </a:t>
            </a:r>
            <a:r>
              <a:rPr lang="en-IN" dirty="0" smtClean="0"/>
              <a:t>can not be handled by the systems hardware resources.</a:t>
            </a:r>
          </a:p>
          <a:p>
            <a:r>
              <a:rPr lang="en-IN" dirty="0" smtClean="0"/>
              <a:t>Stress Testing is a type of performance testing and it is a non-functional testing.</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329642" cy="654032"/>
          </a:xfrm>
        </p:spPr>
        <p:txBody>
          <a:bodyPr>
            <a:normAutofit/>
          </a:bodyPr>
          <a:lstStyle/>
          <a:p>
            <a:r>
              <a:rPr lang="en-IN" sz="2800" u="sng" dirty="0" smtClean="0"/>
              <a:t>Software faults and failures</a:t>
            </a:r>
            <a:endParaRPr lang="en-IN" sz="2800" u="sng" dirty="0"/>
          </a:p>
        </p:txBody>
      </p:sp>
      <p:sp>
        <p:nvSpPr>
          <p:cNvPr id="3" name="Content Placeholder 2"/>
          <p:cNvSpPr>
            <a:spLocks noGrp="1"/>
          </p:cNvSpPr>
          <p:nvPr>
            <p:ph sz="quarter" idx="1"/>
          </p:nvPr>
        </p:nvSpPr>
        <p:spPr>
          <a:xfrm>
            <a:off x="357158" y="1000108"/>
            <a:ext cx="8501122" cy="5572164"/>
          </a:xfrm>
        </p:spPr>
        <p:txBody>
          <a:bodyPr>
            <a:normAutofit lnSpcReduction="10000"/>
          </a:bodyPr>
          <a:lstStyle/>
          <a:p>
            <a:r>
              <a:rPr lang="en-IN" dirty="0" smtClean="0"/>
              <a:t>“a system failure occurs when the delivered service no longer complies with the specifications, the latter being an agreed description of the system's expected function and/or service''. This definition applies to both hardware and software system failures. Faults or bugs in hardware or a software component cause errors. </a:t>
            </a:r>
          </a:p>
          <a:p>
            <a:r>
              <a:rPr lang="en-IN" dirty="0" smtClean="0"/>
              <a:t>If the system comprises of multiple components, errors can lead to a component failure. As various components in the system interact, failure of one component might introduce one or more faults in another. </a:t>
            </a:r>
          </a:p>
          <a:p>
            <a:pPr>
              <a:buFont typeface="Wingdings" pitchFamily="2" charset="2"/>
              <a:buChar char="v"/>
            </a:pPr>
            <a:r>
              <a:rPr lang="en-IN" dirty="0" smtClean="0"/>
              <a:t> fault: The actual 'mistake' in the code </a:t>
            </a:r>
          </a:p>
          <a:p>
            <a:pPr>
              <a:buFont typeface="Wingdings" pitchFamily="2" charset="2"/>
              <a:buChar char="v"/>
            </a:pPr>
            <a:r>
              <a:rPr lang="en-IN" dirty="0" smtClean="0"/>
              <a:t> Failure: The variation from expected  behaviour observed by the user as a result of the error.</a:t>
            </a:r>
          </a:p>
          <a:p>
            <a:r>
              <a:rPr lang="en-IN" dirty="0" smtClean="0"/>
              <a:t> A failure occurs when the observed  behaviour differs from the expected one. </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IN" sz="2700" b="1" dirty="0" smtClean="0"/>
              <a:t>4.</a:t>
            </a:r>
            <a:r>
              <a:rPr lang="en-IN" sz="2700" b="1" dirty="0" smtClean="0"/>
              <a:t> Usability Testing</a:t>
            </a:r>
            <a:r>
              <a:rPr lang="en-IN" b="1" dirty="0" smtClean="0"/>
              <a:t/>
            </a:r>
            <a:br>
              <a:rPr lang="en-IN" b="1" dirty="0" smtClean="0"/>
            </a:br>
            <a:endParaRPr lang="en-IN" dirty="0"/>
          </a:p>
        </p:txBody>
      </p:sp>
      <p:sp>
        <p:nvSpPr>
          <p:cNvPr id="3" name="Content Placeholder 2"/>
          <p:cNvSpPr>
            <a:spLocks noGrp="1"/>
          </p:cNvSpPr>
          <p:nvPr>
            <p:ph sz="quarter" idx="1"/>
          </p:nvPr>
        </p:nvSpPr>
        <p:spPr>
          <a:xfrm>
            <a:off x="428596" y="857232"/>
            <a:ext cx="8258204" cy="6000768"/>
          </a:xfrm>
        </p:spPr>
        <p:txBody>
          <a:bodyPr>
            <a:normAutofit/>
          </a:bodyPr>
          <a:lstStyle/>
          <a:p>
            <a:r>
              <a:rPr lang="en-IN" sz="2400" dirty="0" smtClean="0"/>
              <a:t>Usability </a:t>
            </a:r>
            <a:r>
              <a:rPr lang="en-IN" sz="2400" dirty="0" smtClean="0"/>
              <a:t>means the software’s capability to be learned and understood easily and </a:t>
            </a:r>
            <a:r>
              <a:rPr lang="en-IN" sz="2400" dirty="0" smtClean="0"/>
              <a:t>how attractive </a:t>
            </a:r>
            <a:r>
              <a:rPr lang="en-IN" sz="2400" dirty="0" smtClean="0"/>
              <a:t>it looks to the end user.</a:t>
            </a:r>
          </a:p>
          <a:p>
            <a:r>
              <a:rPr lang="en-IN" sz="2400" dirty="0" smtClean="0"/>
              <a:t>Usability Testing is a black box testing technique.</a:t>
            </a:r>
          </a:p>
          <a:p>
            <a:r>
              <a:rPr lang="en-IN" sz="2400" dirty="0" smtClean="0"/>
              <a:t>Usability Testing tests the following features of the software.</a:t>
            </a:r>
          </a:p>
          <a:p>
            <a:pPr>
              <a:buNone/>
            </a:pPr>
            <a:r>
              <a:rPr lang="en-IN" sz="2400" dirty="0" smtClean="0"/>
              <a:t>1. How easy it is to use the software.</a:t>
            </a:r>
          </a:p>
          <a:p>
            <a:pPr>
              <a:buNone/>
            </a:pPr>
            <a:r>
              <a:rPr lang="en-IN" sz="2400" dirty="0" smtClean="0"/>
              <a:t>2. How easy it is to learn the software.</a:t>
            </a:r>
          </a:p>
          <a:p>
            <a:pPr>
              <a:buNone/>
            </a:pPr>
            <a:r>
              <a:rPr lang="en-IN" sz="2400" dirty="0" smtClean="0"/>
              <a:t>3. How convenient is the software to end user</a:t>
            </a:r>
            <a:r>
              <a:rPr lang="en-IN" sz="2400" dirty="0" smtClean="0"/>
              <a:t>.</a:t>
            </a:r>
          </a:p>
          <a:p>
            <a:pPr>
              <a:buNone/>
            </a:pPr>
            <a:endParaRPr lang="en-IN" sz="2200" dirty="0" smtClean="0"/>
          </a:p>
          <a:p>
            <a:pPr>
              <a:buNone/>
            </a:pPr>
            <a:r>
              <a:rPr lang="en-IN" sz="2800" b="1" dirty="0" smtClean="0">
                <a:solidFill>
                  <a:schemeClr val="tx1">
                    <a:lumMod val="50000"/>
                    <a:lumOff val="50000"/>
                  </a:schemeClr>
                </a:solidFill>
              </a:rPr>
              <a:t>      </a:t>
            </a:r>
            <a:r>
              <a:rPr lang="en-IN" sz="2800" b="1" dirty="0" smtClean="0">
                <a:solidFill>
                  <a:schemeClr val="tx2">
                    <a:lumMod val="75000"/>
                  </a:schemeClr>
                </a:solidFill>
              </a:rPr>
              <a:t>5.Security Testing</a:t>
            </a:r>
          </a:p>
          <a:p>
            <a:r>
              <a:rPr lang="en-IN" sz="2800" b="1" dirty="0" smtClean="0">
                <a:solidFill>
                  <a:schemeClr val="tx2">
                    <a:lumMod val="75000"/>
                  </a:schemeClr>
                </a:solidFill>
              </a:rPr>
              <a:t> </a:t>
            </a:r>
            <a:r>
              <a:rPr lang="en-IN" sz="2400" dirty="0" smtClean="0"/>
              <a:t>Security </a:t>
            </a:r>
            <a:r>
              <a:rPr lang="en-IN" sz="2400" dirty="0" smtClean="0"/>
              <a:t>Testing tests the ability of the system/software to prevent unauthorized </a:t>
            </a:r>
            <a:r>
              <a:rPr lang="en-IN" sz="2400" dirty="0" smtClean="0"/>
              <a:t>access to </a:t>
            </a:r>
            <a:r>
              <a:rPr lang="en-IN" sz="2400" dirty="0" smtClean="0"/>
              <a:t>the resources and data.</a:t>
            </a:r>
          </a:p>
          <a:p>
            <a:r>
              <a:rPr lang="en-IN" sz="2400" dirty="0" smtClean="0"/>
              <a:t>Security Testing needs to cover the six basic security concepts: </a:t>
            </a:r>
            <a:r>
              <a:rPr lang="en-IN" sz="2400" b="1" dirty="0" smtClean="0"/>
              <a:t>confidentiality, integrity</a:t>
            </a:r>
            <a:r>
              <a:rPr lang="en-IN" sz="2400" b="1" dirty="0" smtClean="0"/>
              <a:t>, authentication, authorization, availability and non-repudiation.</a:t>
            </a:r>
            <a:endParaRPr lang="en-IN" sz="22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511156"/>
          </a:xfrm>
        </p:spPr>
        <p:txBody>
          <a:bodyPr>
            <a:normAutofit/>
          </a:bodyPr>
          <a:lstStyle/>
          <a:p>
            <a:pPr algn="r"/>
            <a:r>
              <a:rPr lang="en-IN" sz="2400" b="1" u="sng" dirty="0" smtClean="0"/>
              <a:t>Assignment:2   </a:t>
            </a:r>
            <a:r>
              <a:rPr lang="en-IN" sz="2400" dirty="0" smtClean="0"/>
              <a:t>                                </a:t>
            </a:r>
            <a:r>
              <a:rPr lang="en-IN" sz="1800" dirty="0" smtClean="0"/>
              <a:t>marks</a:t>
            </a:r>
            <a:endParaRPr lang="en-IN" sz="1800" dirty="0"/>
          </a:p>
        </p:txBody>
      </p:sp>
      <p:sp>
        <p:nvSpPr>
          <p:cNvPr id="3" name="Content Placeholder 2"/>
          <p:cNvSpPr>
            <a:spLocks noGrp="1"/>
          </p:cNvSpPr>
          <p:nvPr>
            <p:ph sz="quarter" idx="1"/>
          </p:nvPr>
        </p:nvSpPr>
        <p:spPr>
          <a:xfrm>
            <a:off x="428596" y="857232"/>
            <a:ext cx="8258204" cy="5786478"/>
          </a:xfrm>
        </p:spPr>
        <p:txBody>
          <a:bodyPr/>
          <a:lstStyle/>
          <a:p>
            <a:pPr marL="457200" indent="-457200">
              <a:buFont typeface="+mj-lt"/>
              <a:buAutoNum type="arabicPeriod"/>
            </a:pPr>
            <a:r>
              <a:rPr lang="en-IN" sz="2200" dirty="0" smtClean="0">
                <a:solidFill>
                  <a:srgbClr val="92D050"/>
                </a:solidFill>
              </a:rPr>
              <a:t>The interface testing can be defined under____.                                     [1]</a:t>
            </a:r>
          </a:p>
          <a:p>
            <a:pPr marL="457200" indent="-457200">
              <a:buFont typeface="+mj-lt"/>
              <a:buAutoNum type="arabicPeriod"/>
            </a:pPr>
            <a:r>
              <a:rPr lang="en-IN" sz="2200" dirty="0" smtClean="0">
                <a:solidFill>
                  <a:srgbClr val="92D050"/>
                </a:solidFill>
              </a:rPr>
              <a:t>BVA stand for_____.                                                                                [1]</a:t>
            </a:r>
          </a:p>
          <a:p>
            <a:pPr marL="457200" indent="-457200">
              <a:buFont typeface="+mj-lt"/>
              <a:buAutoNum type="arabicPeriod"/>
            </a:pPr>
            <a:r>
              <a:rPr lang="en-IN" sz="2200" dirty="0" smtClean="0">
                <a:solidFill>
                  <a:srgbClr val="92D050"/>
                </a:solidFill>
              </a:rPr>
              <a:t>Define bug.                                                                                                [1]</a:t>
            </a:r>
          </a:p>
          <a:p>
            <a:pPr marL="457200" indent="-457200">
              <a:buFont typeface="+mj-lt"/>
              <a:buAutoNum type="arabicPeriod"/>
            </a:pPr>
            <a:r>
              <a:rPr lang="en-IN" sz="2200" dirty="0" smtClean="0">
                <a:solidFill>
                  <a:srgbClr val="92D050"/>
                </a:solidFill>
              </a:rPr>
              <a:t>Module interdependencies tested in______.                                           [1]</a:t>
            </a:r>
          </a:p>
          <a:p>
            <a:pPr marL="457200" indent="-457200">
              <a:buFont typeface="+mj-lt"/>
              <a:buAutoNum type="arabicPeriod"/>
            </a:pPr>
            <a:r>
              <a:rPr lang="en-IN" sz="2200" dirty="0" smtClean="0">
                <a:solidFill>
                  <a:srgbClr val="92D050"/>
                </a:solidFill>
              </a:rPr>
              <a:t>The harness has which two main parts?                                                     [1]</a:t>
            </a:r>
          </a:p>
          <a:p>
            <a:pPr marL="457200" indent="-457200">
              <a:buFont typeface="+mj-lt"/>
              <a:buAutoNum type="arabicPeriod"/>
            </a:pPr>
            <a:r>
              <a:rPr lang="en-IN" sz="2200" dirty="0" smtClean="0">
                <a:solidFill>
                  <a:srgbClr val="92D050"/>
                </a:solidFill>
              </a:rPr>
              <a:t>Communication error can be found in____.                                            [1]</a:t>
            </a:r>
          </a:p>
          <a:p>
            <a:pPr marL="457200" indent="-457200">
              <a:buFont typeface="+mj-lt"/>
              <a:buAutoNum type="arabicPeriod"/>
            </a:pPr>
            <a:r>
              <a:rPr lang="en-IN" sz="2200" dirty="0" smtClean="0">
                <a:solidFill>
                  <a:srgbClr val="0070C0"/>
                </a:solidFill>
              </a:rPr>
              <a:t>Explain software fault and failure.                                                              [2]</a:t>
            </a:r>
          </a:p>
          <a:p>
            <a:pPr marL="457200" indent="-457200">
              <a:buFont typeface="+mj-lt"/>
              <a:buAutoNum type="arabicPeriod"/>
            </a:pPr>
            <a:r>
              <a:rPr lang="en-IN" sz="2200" dirty="0" smtClean="0">
                <a:solidFill>
                  <a:srgbClr val="0070C0"/>
                </a:solidFill>
              </a:rPr>
              <a:t>What is error? Explain types of error.                                                        [2]</a:t>
            </a:r>
          </a:p>
          <a:p>
            <a:pPr marL="457200" indent="-457200">
              <a:buFont typeface="+mj-lt"/>
              <a:buAutoNum type="arabicPeriod"/>
            </a:pPr>
            <a:r>
              <a:rPr lang="en-IN" sz="2200" dirty="0" smtClean="0">
                <a:solidFill>
                  <a:srgbClr val="0070C0"/>
                </a:solidFill>
              </a:rPr>
              <a:t>Differentiate functional testing and non-functional testing.                       [</a:t>
            </a:r>
            <a:r>
              <a:rPr lang="en-IN" sz="2200" dirty="0" smtClean="0">
                <a:solidFill>
                  <a:srgbClr val="0070C0"/>
                </a:solidFill>
              </a:rPr>
              <a:t>2]</a:t>
            </a:r>
            <a:endParaRPr lang="en-IN" sz="2200" dirty="0" smtClean="0">
              <a:solidFill>
                <a:srgbClr val="0070C0"/>
              </a:solidFill>
            </a:endParaRPr>
          </a:p>
          <a:p>
            <a:pPr marL="457200" indent="-457200">
              <a:buFont typeface="+mj-lt"/>
              <a:buAutoNum type="arabicPeriod"/>
            </a:pPr>
            <a:r>
              <a:rPr lang="en-IN" sz="2200" dirty="0" smtClean="0">
                <a:solidFill>
                  <a:srgbClr val="0070C0"/>
                </a:solidFill>
              </a:rPr>
              <a:t>Explain grey box testing.</a:t>
            </a:r>
            <a:r>
              <a:rPr lang="en-IN" sz="2200" dirty="0" smtClean="0">
                <a:solidFill>
                  <a:srgbClr val="0070C0"/>
                </a:solidFill>
              </a:rPr>
              <a:t> </a:t>
            </a:r>
            <a:r>
              <a:rPr lang="en-IN" sz="2200" dirty="0" smtClean="0">
                <a:solidFill>
                  <a:srgbClr val="0070C0"/>
                </a:solidFill>
              </a:rPr>
              <a:t>                                                                           [</a:t>
            </a:r>
            <a:r>
              <a:rPr lang="en-IN" sz="2200" dirty="0" smtClean="0">
                <a:solidFill>
                  <a:srgbClr val="0070C0"/>
                </a:solidFill>
              </a:rPr>
              <a:t>2]</a:t>
            </a:r>
            <a:endParaRPr lang="en-IN" sz="2200" dirty="0" smtClean="0">
              <a:solidFill>
                <a:srgbClr val="0070C0"/>
              </a:solidFill>
            </a:endParaRPr>
          </a:p>
          <a:p>
            <a:pPr marL="457200" indent="-457200">
              <a:buFont typeface="+mj-lt"/>
              <a:buAutoNum type="arabicPeriod"/>
            </a:pPr>
            <a:r>
              <a:rPr lang="en-IN" sz="2200" dirty="0" smtClean="0">
                <a:solidFill>
                  <a:srgbClr val="0070C0"/>
                </a:solidFill>
              </a:rPr>
              <a:t>What is informal review ,technical review and inspection.</a:t>
            </a:r>
            <a:r>
              <a:rPr lang="en-IN" sz="2200" dirty="0" smtClean="0">
                <a:solidFill>
                  <a:srgbClr val="0070C0"/>
                </a:solidFill>
              </a:rPr>
              <a:t> </a:t>
            </a:r>
            <a:r>
              <a:rPr lang="en-IN" sz="2200" dirty="0" smtClean="0">
                <a:solidFill>
                  <a:srgbClr val="0070C0"/>
                </a:solidFill>
              </a:rPr>
              <a:t>                       [</a:t>
            </a:r>
            <a:r>
              <a:rPr lang="en-IN" sz="2200" dirty="0" smtClean="0">
                <a:solidFill>
                  <a:srgbClr val="0070C0"/>
                </a:solidFill>
              </a:rPr>
              <a:t>2]</a:t>
            </a:r>
            <a:endParaRPr lang="en-IN" sz="2200" dirty="0" smtClean="0">
              <a:solidFill>
                <a:srgbClr val="0070C0"/>
              </a:solidFill>
            </a:endParaRPr>
          </a:p>
          <a:p>
            <a:pPr marL="457200" indent="-457200">
              <a:buFont typeface="+mj-lt"/>
              <a:buAutoNum type="arabicPeriod"/>
            </a:pPr>
            <a:r>
              <a:rPr lang="en-IN" sz="2200" dirty="0" smtClean="0">
                <a:solidFill>
                  <a:schemeClr val="accent2">
                    <a:lumMod val="60000"/>
                    <a:lumOff val="40000"/>
                  </a:schemeClr>
                </a:solidFill>
              </a:rPr>
              <a:t>Explain white box testing in detail.                                                            [3]</a:t>
            </a:r>
          </a:p>
          <a:p>
            <a:pPr marL="457200" indent="-457200">
              <a:buFont typeface="+mj-lt"/>
              <a:buAutoNum type="arabicPeriod"/>
            </a:pPr>
            <a:r>
              <a:rPr lang="en-IN" sz="2200" dirty="0" smtClean="0">
                <a:solidFill>
                  <a:schemeClr val="accent2">
                    <a:lumMod val="60000"/>
                    <a:lumOff val="40000"/>
                  </a:schemeClr>
                </a:solidFill>
              </a:rPr>
              <a:t>Explain black box testing in detail with it’s technique.</a:t>
            </a:r>
            <a:r>
              <a:rPr lang="en-IN" sz="2200" dirty="0" smtClean="0">
                <a:solidFill>
                  <a:schemeClr val="accent2">
                    <a:lumMod val="60000"/>
                    <a:lumOff val="40000"/>
                  </a:schemeClr>
                </a:solidFill>
              </a:rPr>
              <a:t> </a:t>
            </a:r>
            <a:r>
              <a:rPr lang="en-IN" sz="2200" dirty="0" smtClean="0">
                <a:solidFill>
                  <a:schemeClr val="accent2">
                    <a:lumMod val="60000"/>
                    <a:lumOff val="40000"/>
                  </a:schemeClr>
                </a:solidFill>
              </a:rPr>
              <a:t>                             [</a:t>
            </a:r>
            <a:r>
              <a:rPr lang="en-IN" sz="2200" dirty="0" smtClean="0">
                <a:solidFill>
                  <a:schemeClr val="accent2">
                    <a:lumMod val="60000"/>
                    <a:lumOff val="40000"/>
                  </a:schemeClr>
                </a:solidFill>
              </a:rPr>
              <a:t>3]</a:t>
            </a:r>
            <a:endParaRPr lang="en-IN" sz="2200" dirty="0" smtClean="0">
              <a:solidFill>
                <a:schemeClr val="accent2">
                  <a:lumMod val="60000"/>
                  <a:lumOff val="40000"/>
                </a:schemeClr>
              </a:solidFill>
            </a:endParaRPr>
          </a:p>
          <a:p>
            <a:pPr marL="457200" indent="-457200">
              <a:buFont typeface="+mj-lt"/>
              <a:buAutoNum type="arabicPeriod"/>
            </a:pPr>
            <a:r>
              <a:rPr lang="en-IN" sz="2200" dirty="0" smtClean="0">
                <a:solidFill>
                  <a:schemeClr val="accent2">
                    <a:lumMod val="60000"/>
                    <a:lumOff val="40000"/>
                  </a:schemeClr>
                </a:solidFill>
              </a:rPr>
              <a:t>Write a note on testing </a:t>
            </a:r>
            <a:r>
              <a:rPr lang="en-IN" sz="2200" dirty="0" err="1" smtClean="0">
                <a:solidFill>
                  <a:schemeClr val="accent2">
                    <a:lumMod val="60000"/>
                    <a:lumOff val="40000"/>
                  </a:schemeClr>
                </a:solidFill>
              </a:rPr>
              <a:t>artifactes</a:t>
            </a:r>
            <a:r>
              <a:rPr lang="en-IN" sz="2200" dirty="0" smtClean="0">
                <a:solidFill>
                  <a:schemeClr val="accent2">
                    <a:lumMod val="60000"/>
                    <a:lumOff val="40000"/>
                  </a:schemeClr>
                </a:solidFill>
              </a:rPr>
              <a:t>.</a:t>
            </a:r>
            <a:r>
              <a:rPr lang="en-IN" sz="2200" dirty="0" smtClean="0">
                <a:solidFill>
                  <a:schemeClr val="accent2">
                    <a:lumMod val="60000"/>
                    <a:lumOff val="40000"/>
                  </a:schemeClr>
                </a:solidFill>
              </a:rPr>
              <a:t> </a:t>
            </a:r>
            <a:r>
              <a:rPr lang="en-IN" sz="2200" dirty="0" smtClean="0">
                <a:solidFill>
                  <a:schemeClr val="accent2">
                    <a:lumMod val="60000"/>
                    <a:lumOff val="40000"/>
                  </a:schemeClr>
                </a:solidFill>
              </a:rPr>
              <a:t>                                                             [</a:t>
            </a:r>
            <a:r>
              <a:rPr lang="en-IN" sz="2200" dirty="0" smtClean="0">
                <a:solidFill>
                  <a:schemeClr val="accent2">
                    <a:lumMod val="60000"/>
                    <a:lumOff val="40000"/>
                  </a:schemeClr>
                </a:solidFill>
              </a:rPr>
              <a:t>3]</a:t>
            </a:r>
            <a:endParaRPr lang="en-IN" sz="2200" dirty="0" smtClean="0">
              <a:solidFill>
                <a:schemeClr val="accent2">
                  <a:lumMod val="60000"/>
                  <a:lumOff val="40000"/>
                </a:schemeClr>
              </a:solidFill>
            </a:endParaRPr>
          </a:p>
          <a:p>
            <a:endParaRPr lang="en-IN" dirty="0" smtClean="0"/>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654032"/>
          </a:xfrm>
        </p:spPr>
        <p:txBody>
          <a:bodyPr>
            <a:normAutofit/>
          </a:bodyPr>
          <a:lstStyle/>
          <a:p>
            <a:r>
              <a:rPr lang="en-IN" sz="2800" u="sng" dirty="0" smtClean="0"/>
              <a:t>Bug/Error/Defect/Fault/Failure</a:t>
            </a:r>
            <a:endParaRPr lang="en-IN" sz="2800" u="sng" dirty="0"/>
          </a:p>
        </p:txBody>
      </p:sp>
      <p:sp>
        <p:nvSpPr>
          <p:cNvPr id="3" name="Content Placeholder 2"/>
          <p:cNvSpPr>
            <a:spLocks noGrp="1"/>
          </p:cNvSpPr>
          <p:nvPr>
            <p:ph sz="quarter" idx="1"/>
          </p:nvPr>
        </p:nvSpPr>
        <p:spPr>
          <a:xfrm>
            <a:off x="428596" y="1000108"/>
            <a:ext cx="8429684" cy="5572164"/>
          </a:xfrm>
        </p:spPr>
        <p:txBody>
          <a:bodyPr>
            <a:normAutofit lnSpcReduction="10000"/>
          </a:bodyPr>
          <a:lstStyle/>
          <a:p>
            <a:pPr>
              <a:buNone/>
            </a:pPr>
            <a:r>
              <a:rPr lang="en-IN" u="sng" dirty="0" smtClean="0"/>
              <a:t>What is an error?</a:t>
            </a:r>
          </a:p>
          <a:p>
            <a:r>
              <a:rPr lang="en-IN" dirty="0" smtClean="0"/>
              <a:t> A problem or mistake in the application identified at the time of development is known as error. mainly developers use this term. due to this a  developer is unable to compile or run a program successful.</a:t>
            </a:r>
          </a:p>
          <a:p>
            <a:pPr>
              <a:buNone/>
            </a:pPr>
            <a:r>
              <a:rPr lang="en-IN" u="sng" dirty="0" smtClean="0"/>
              <a:t>What is a fault? </a:t>
            </a:r>
          </a:p>
          <a:p>
            <a:r>
              <a:rPr lang="en-IN" dirty="0" smtClean="0"/>
              <a:t>Fault is incorrect step, process or data definition in a computer program which causes the program to behave in an unintended or unanticipated manner. It is the result of the error.</a:t>
            </a:r>
          </a:p>
          <a:p>
            <a:pPr>
              <a:buNone/>
            </a:pPr>
            <a:r>
              <a:rPr lang="en-IN" u="sng" dirty="0" smtClean="0"/>
              <a:t>What is a defect</a:t>
            </a:r>
            <a:r>
              <a:rPr lang="en-IN" dirty="0" smtClean="0"/>
              <a:t>? </a:t>
            </a:r>
          </a:p>
          <a:p>
            <a:r>
              <a:rPr lang="en-IN" dirty="0" smtClean="0"/>
              <a:t>A defect is the differences between the actual outcome and expected outcome. mainly testers identify the defect while initial phase of testing.  A defect is said to be detected when a failure is observed.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357158" y="357166"/>
            <a:ext cx="8572560" cy="6215106"/>
          </a:xfrm>
        </p:spPr>
        <p:txBody>
          <a:bodyPr>
            <a:normAutofit/>
          </a:bodyPr>
          <a:lstStyle/>
          <a:p>
            <a:pPr>
              <a:buNone/>
            </a:pPr>
            <a:r>
              <a:rPr lang="en-IN" u="sng" dirty="0" smtClean="0"/>
              <a:t>What is a bug? </a:t>
            </a:r>
          </a:p>
          <a:p>
            <a:r>
              <a:rPr lang="en-IN" dirty="0" smtClean="0"/>
              <a:t>Bug is a fault in the program which causes the program to behave in an unintended or unanticipated manner. It is an evidence of fault in the program.</a:t>
            </a:r>
          </a:p>
          <a:p>
            <a:pPr>
              <a:buNone/>
            </a:pPr>
            <a:endParaRPr lang="en-IN" u="sng" dirty="0" smtClean="0"/>
          </a:p>
          <a:p>
            <a:pPr>
              <a:buNone/>
            </a:pPr>
            <a:r>
              <a:rPr lang="en-IN" u="sng" dirty="0" smtClean="0"/>
              <a:t>What is a failure? </a:t>
            </a:r>
          </a:p>
          <a:p>
            <a:r>
              <a:rPr lang="en-IN" dirty="0" smtClean="0"/>
              <a:t>Failure is the inability of a system or a component to perform its required functions within specified performance requirements. Failure occurs when fault executes. </a:t>
            </a:r>
          </a:p>
          <a:p>
            <a:pPr>
              <a:buNone/>
            </a:pPr>
            <a:endParaRPr lang="en-US" dirty="0" smtClean="0"/>
          </a:p>
          <a:p>
            <a:pPr>
              <a:buNone/>
            </a:pPr>
            <a:endParaRPr lang="en-IN" dirty="0" smtClean="0"/>
          </a:p>
          <a:p>
            <a:r>
              <a:rPr lang="en-IN" dirty="0" smtClean="0"/>
              <a:t>In short “A mistake in coding is called error, error found by tester is called defect, defect accepted by development team then it is called bug, build does not meet the requirements then it is failure.”</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2071670" y="785794"/>
          <a:ext cx="5024430" cy="5286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4638"/>
            <a:ext cx="8258204" cy="1143000"/>
          </a:xfrm>
        </p:spPr>
        <p:txBody>
          <a:bodyPr>
            <a:normAutofit/>
          </a:bodyPr>
          <a:lstStyle/>
          <a:p>
            <a:r>
              <a:rPr lang="en-IN" sz="2800" b="1" u="sng" dirty="0" smtClean="0"/>
              <a:t>Testing  </a:t>
            </a:r>
            <a:r>
              <a:rPr lang="en-IN" sz="2800" b="1" u="sng" dirty="0" err="1" smtClean="0"/>
              <a:t>Artifacts</a:t>
            </a:r>
            <a:r>
              <a:rPr lang="en-IN" sz="2800" b="1" u="sng" dirty="0" smtClean="0"/>
              <a:t/>
            </a:r>
            <a:br>
              <a:rPr lang="en-IN" sz="2800" b="1" u="sng" dirty="0" smtClean="0"/>
            </a:br>
            <a:endParaRPr lang="en-IN" sz="2800" u="sng" dirty="0"/>
          </a:p>
        </p:txBody>
      </p:sp>
      <p:sp>
        <p:nvSpPr>
          <p:cNvPr id="3" name="Content Placeholder 2"/>
          <p:cNvSpPr>
            <a:spLocks noGrp="1"/>
          </p:cNvSpPr>
          <p:nvPr>
            <p:ph sz="quarter" idx="1"/>
          </p:nvPr>
        </p:nvSpPr>
        <p:spPr>
          <a:xfrm>
            <a:off x="428596" y="1142984"/>
            <a:ext cx="8258204" cy="5143536"/>
          </a:xfrm>
        </p:spPr>
        <p:txBody>
          <a:bodyPr>
            <a:normAutofit/>
          </a:bodyPr>
          <a:lstStyle/>
          <a:p>
            <a:r>
              <a:rPr lang="en-IN" dirty="0" smtClean="0"/>
              <a:t>Testing documentation involves the documentation of </a:t>
            </a:r>
            <a:r>
              <a:rPr lang="en-IN" dirty="0" err="1" smtClean="0"/>
              <a:t>artifacts</a:t>
            </a:r>
            <a:r>
              <a:rPr lang="en-IN" dirty="0" smtClean="0"/>
              <a:t> which should be developed before or during the testing of Software.</a:t>
            </a:r>
          </a:p>
          <a:p>
            <a:r>
              <a:rPr lang="en-IN" dirty="0" smtClean="0"/>
              <a:t>Documentation for Software testing helps in estimating the testing effort required, test coverage, requirement tracking/tracing etc.</a:t>
            </a:r>
          </a:p>
          <a:p>
            <a:r>
              <a:rPr lang="en-IN" dirty="0" smtClean="0"/>
              <a:t>An </a:t>
            </a:r>
            <a:r>
              <a:rPr lang="en-IN" dirty="0" err="1" smtClean="0"/>
              <a:t>artifact</a:t>
            </a:r>
            <a:r>
              <a:rPr lang="en-IN" dirty="0" smtClean="0"/>
              <a:t> is one of many kinds of tangible by-product produced during the development of software. The software testing process can produce several, they are:</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428604"/>
            <a:ext cx="8401080" cy="989034"/>
          </a:xfrm>
        </p:spPr>
        <p:txBody>
          <a:bodyPr anchor="b">
            <a:normAutofit fontScale="90000"/>
          </a:bodyPr>
          <a:lstStyle/>
          <a:p>
            <a:r>
              <a:rPr lang="en-IN" sz="3100" b="1" u="sng" dirty="0" smtClean="0"/>
              <a:t>Test plan</a:t>
            </a:r>
            <a:r>
              <a:rPr lang="en-IN" dirty="0" smtClean="0"/>
              <a:t/>
            </a:r>
            <a:br>
              <a:rPr lang="en-IN" dirty="0" smtClean="0"/>
            </a:br>
            <a:endParaRPr lang="en-IN" dirty="0"/>
          </a:p>
        </p:txBody>
      </p:sp>
      <p:sp>
        <p:nvSpPr>
          <p:cNvPr id="3" name="Content Placeholder 2"/>
          <p:cNvSpPr>
            <a:spLocks noGrp="1"/>
          </p:cNvSpPr>
          <p:nvPr>
            <p:ph sz="quarter" idx="1"/>
          </p:nvPr>
        </p:nvSpPr>
        <p:spPr>
          <a:xfrm>
            <a:off x="285720" y="1000108"/>
            <a:ext cx="8501122" cy="5500726"/>
          </a:xfrm>
        </p:spPr>
        <p:txBody>
          <a:bodyPr>
            <a:normAutofit fontScale="92500" lnSpcReduction="20000"/>
          </a:bodyPr>
          <a:lstStyle/>
          <a:p>
            <a:r>
              <a:rPr lang="en-IN" dirty="0" smtClean="0"/>
              <a:t>A test plan outlines the strategy that will be used to test an application, the resources that will be used, and the test environment in which testing will be performed, the limitations of the testing and the schedule of testing activities. Typically the Quality Assurance Team Lead will be responsible for writing a Test Plan.</a:t>
            </a:r>
          </a:p>
          <a:p>
            <a:r>
              <a:rPr lang="en-IN" dirty="0" smtClean="0"/>
              <a:t>A test plan will include the following.</a:t>
            </a:r>
          </a:p>
          <a:p>
            <a:pPr>
              <a:buFont typeface="Wingdings" pitchFamily="2" charset="2"/>
              <a:buChar char="Ø"/>
            </a:pPr>
            <a:r>
              <a:rPr lang="en-IN" dirty="0" smtClean="0"/>
              <a:t>Introduction to the Test Plan document</a:t>
            </a:r>
          </a:p>
          <a:p>
            <a:pPr>
              <a:buFont typeface="Wingdings" pitchFamily="2" charset="2"/>
              <a:buChar char="Ø"/>
            </a:pPr>
            <a:r>
              <a:rPr lang="en-IN" dirty="0" smtClean="0"/>
              <a:t> Assumptions when testing the application</a:t>
            </a:r>
          </a:p>
          <a:p>
            <a:pPr>
              <a:buFont typeface="Wingdings" pitchFamily="2" charset="2"/>
              <a:buChar char="Ø"/>
            </a:pPr>
            <a:r>
              <a:rPr lang="en-IN" dirty="0" smtClean="0"/>
              <a:t> List of test cases included in Testing the application</a:t>
            </a:r>
          </a:p>
          <a:p>
            <a:pPr>
              <a:buFont typeface="Wingdings" pitchFamily="2" charset="2"/>
              <a:buChar char="Ø"/>
            </a:pPr>
            <a:r>
              <a:rPr lang="en-IN" dirty="0" smtClean="0"/>
              <a:t> List of features to be tested</a:t>
            </a:r>
          </a:p>
          <a:p>
            <a:pPr>
              <a:buFont typeface="Wingdings" pitchFamily="2" charset="2"/>
              <a:buChar char="Ø"/>
            </a:pPr>
            <a:r>
              <a:rPr lang="en-IN" dirty="0" smtClean="0"/>
              <a:t> What sort of Approach to use when testing the software</a:t>
            </a:r>
          </a:p>
          <a:p>
            <a:pPr>
              <a:buFont typeface="Wingdings" pitchFamily="2" charset="2"/>
              <a:buChar char="Ø"/>
            </a:pPr>
            <a:r>
              <a:rPr lang="en-IN" dirty="0" smtClean="0"/>
              <a:t> List of Deliverables that need to be tested</a:t>
            </a:r>
          </a:p>
          <a:p>
            <a:pPr>
              <a:buFont typeface="Wingdings" pitchFamily="2" charset="2"/>
              <a:buChar char="Ø"/>
            </a:pPr>
            <a:r>
              <a:rPr lang="en-IN" dirty="0" smtClean="0"/>
              <a:t> The resources allocated for testing the application</a:t>
            </a:r>
          </a:p>
          <a:p>
            <a:pPr>
              <a:buFont typeface="Wingdings" pitchFamily="2" charset="2"/>
              <a:buChar char="Ø"/>
            </a:pPr>
            <a:r>
              <a:rPr lang="en-IN" dirty="0" smtClean="0"/>
              <a:t>Any Risks involved during the testing process</a:t>
            </a:r>
          </a:p>
          <a:p>
            <a:pPr>
              <a:buFont typeface="Wingdings" pitchFamily="2" charset="2"/>
              <a:buChar char="Ø"/>
            </a:pPr>
            <a:r>
              <a:rPr lang="en-IN" dirty="0" smtClean="0"/>
              <a:t> A Schedule of tasks and milestones as testing is started</a:t>
            </a:r>
            <a:endParaRPr lang="en-IN"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2783</TotalTime>
  <Words>4502</Words>
  <Application>Microsoft Office PowerPoint</Application>
  <PresentationFormat>On-screen Show (4:3)</PresentationFormat>
  <Paragraphs>329</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Equity</vt:lpstr>
      <vt:lpstr>Unit:2</vt:lpstr>
      <vt:lpstr>Introduction to software testing:</vt:lpstr>
      <vt:lpstr>Slide 3</vt:lpstr>
      <vt:lpstr>Software faults and failures</vt:lpstr>
      <vt:lpstr>Bug/Error/Defect/Fault/Failure</vt:lpstr>
      <vt:lpstr>Slide 6</vt:lpstr>
      <vt:lpstr>Slide 7</vt:lpstr>
      <vt:lpstr>Testing  Artifacts </vt:lpstr>
      <vt:lpstr>Test plan </vt:lpstr>
      <vt:lpstr>Test case</vt:lpstr>
      <vt:lpstr>Slide 11</vt:lpstr>
      <vt:lpstr>Slide 12</vt:lpstr>
      <vt:lpstr>Types of Software Testing, verification &amp; validation </vt:lpstr>
      <vt:lpstr>Slide 14</vt:lpstr>
      <vt:lpstr>Static Testing:</vt:lpstr>
      <vt:lpstr>Slide 16</vt:lpstr>
      <vt:lpstr>Slide 17</vt:lpstr>
      <vt:lpstr>Slide 18</vt:lpstr>
      <vt:lpstr>2. Dynamic Testing:</vt:lpstr>
      <vt:lpstr>1. Unit Testing:-</vt:lpstr>
      <vt:lpstr>Slide 21</vt:lpstr>
      <vt:lpstr>Slide 22</vt:lpstr>
      <vt:lpstr>Slide 23</vt:lpstr>
      <vt:lpstr>Slide 24</vt:lpstr>
      <vt:lpstr>Acceptance Testing</vt:lpstr>
      <vt:lpstr>Slide 26</vt:lpstr>
      <vt:lpstr>Technique of software testing:</vt:lpstr>
      <vt:lpstr>Slide 28</vt:lpstr>
      <vt:lpstr>Slide 29</vt:lpstr>
      <vt:lpstr> White box testing :</vt:lpstr>
      <vt:lpstr>Slide 31</vt:lpstr>
      <vt:lpstr>Slide 32</vt:lpstr>
      <vt:lpstr>Slide 33</vt:lpstr>
      <vt:lpstr>Slide 34</vt:lpstr>
      <vt:lpstr>Slide 35</vt:lpstr>
      <vt:lpstr>Non functional test :</vt:lpstr>
      <vt:lpstr>1. Performance Testing </vt:lpstr>
      <vt:lpstr> 2.Load testing </vt:lpstr>
      <vt:lpstr>3. Stress testing </vt:lpstr>
      <vt:lpstr>4. Usability Testing </vt:lpstr>
      <vt:lpstr>Assignment:2                                   marks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dc:title>
  <dc:creator>Admin</dc:creator>
  <cp:lastModifiedBy>Admin</cp:lastModifiedBy>
  <cp:revision>50</cp:revision>
  <dcterms:created xsi:type="dcterms:W3CDTF">2024-02-19T05:52:33Z</dcterms:created>
  <dcterms:modified xsi:type="dcterms:W3CDTF">2024-04-07T07:10:58Z</dcterms:modified>
</cp:coreProperties>
</file>