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B90B31-31FA-4B97-A475-43AFA4254B97}" type="datetimeFigureOut">
              <a:rPr lang="en-US" smtClean="0"/>
              <a:pPr/>
              <a:t>7/16/2024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A136C57-2A6E-4C2A-A832-4AC1E69C67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90B31-31FA-4B97-A475-43AFA4254B97}"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90B31-31FA-4B97-A475-43AFA4254B97}"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90B31-31FA-4B97-A475-43AFA4254B97}"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B90B31-31FA-4B97-A475-43AFA4254B97}"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36C57-2A6E-4C2A-A832-4AC1E69C67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90B31-31FA-4B97-A475-43AFA4254B97}"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B90B31-31FA-4B97-A475-43AFA4254B97}" type="datetimeFigureOut">
              <a:rPr lang="en-US" smtClean="0"/>
              <a:pPr/>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B90B31-31FA-4B97-A475-43AFA4254B97}" type="datetimeFigureOut">
              <a:rPr lang="en-US" smtClean="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90B31-31FA-4B97-A475-43AFA4254B97}"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90B31-31FA-4B97-A475-43AFA4254B97}"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36C57-2A6E-4C2A-A832-4AC1E69C67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B90B31-31FA-4B97-A475-43AFA4254B97}"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A136C57-2A6E-4C2A-A832-4AC1E69C672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B90B31-31FA-4B97-A475-43AFA4254B97}" type="datetimeFigureOut">
              <a:rPr lang="en-US" smtClean="0"/>
              <a:pPr/>
              <a:t>7/16/2024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136C57-2A6E-4C2A-A832-4AC1E69C672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19200"/>
            <a:ext cx="7851648" cy="1828800"/>
          </a:xfrm>
        </p:spPr>
        <p:txBody>
          <a:bodyPr/>
          <a:lstStyle/>
          <a:p>
            <a:pPr algn="ctr"/>
            <a:r>
              <a:rPr lang="en-US" dirty="0" smtClean="0">
                <a:solidFill>
                  <a:srgbClr val="FF0000"/>
                </a:solidFill>
              </a:rPr>
              <a:t>UNIT-1	</a:t>
            </a:r>
            <a:endParaRPr lang="en-US" dirty="0">
              <a:solidFill>
                <a:srgbClr val="FF0000"/>
              </a:solidFill>
            </a:endParaRPr>
          </a:p>
        </p:txBody>
      </p:sp>
      <p:sp>
        <p:nvSpPr>
          <p:cNvPr id="3" name="Subtitle 2"/>
          <p:cNvSpPr>
            <a:spLocks noGrp="1"/>
          </p:cNvSpPr>
          <p:nvPr>
            <p:ph type="subTitle" idx="1"/>
          </p:nvPr>
        </p:nvSpPr>
        <p:spPr>
          <a:xfrm>
            <a:off x="1295400" y="3124200"/>
            <a:ext cx="6477000" cy="1752600"/>
          </a:xfrm>
        </p:spPr>
        <p:txBody>
          <a:bodyPr>
            <a:normAutofit fontScale="85000" lnSpcReduction="20000"/>
          </a:bodyPr>
          <a:lstStyle/>
          <a:p>
            <a:pPr algn="ctr"/>
            <a:r>
              <a:rPr lang="en-US" sz="4400" dirty="0">
                <a:solidFill>
                  <a:srgbClr val="FFFF00"/>
                </a:solidFill>
                <a:latin typeface="Times New Roman" pitchFamily="18" charset="0"/>
                <a:cs typeface="Times New Roman" pitchFamily="18" charset="0"/>
              </a:rPr>
              <a:t>Introduction</a:t>
            </a:r>
          </a:p>
          <a:p>
            <a:pPr algn="ctr"/>
            <a:r>
              <a:rPr lang="en-US" sz="4400" dirty="0">
                <a:solidFill>
                  <a:srgbClr val="FFFF00"/>
                </a:solidFill>
                <a:latin typeface="Times New Roman" pitchFamily="18" charset="0"/>
                <a:cs typeface="Times New Roman" pitchFamily="18" charset="0"/>
              </a:rPr>
              <a:t>Installation &amp;</a:t>
            </a:r>
          </a:p>
          <a:p>
            <a:pPr algn="ctr"/>
            <a:r>
              <a:rPr lang="en-US" sz="4400" dirty="0">
                <a:solidFill>
                  <a:srgbClr val="FFFF00"/>
                </a:solidFill>
                <a:latin typeface="Times New Roman" pitchFamily="18" charset="0"/>
                <a:cs typeface="Times New Roman" pitchFamily="18" charset="0"/>
              </a:rPr>
              <a:t>Configuration</a:t>
            </a:r>
          </a:p>
        </p:txBody>
      </p:sp>
      <p:sp>
        <p:nvSpPr>
          <p:cNvPr id="5" name="TextBox 4"/>
          <p:cNvSpPr txBox="1"/>
          <p:nvPr/>
        </p:nvSpPr>
        <p:spPr>
          <a:xfrm>
            <a:off x="2438400" y="5791200"/>
            <a:ext cx="4114800" cy="830997"/>
          </a:xfrm>
          <a:prstGeom prst="rect">
            <a:avLst/>
          </a:prstGeom>
          <a:noFill/>
        </p:spPr>
        <p:txBody>
          <a:bodyPr wrap="square" rtlCol="0">
            <a:spAutoFit/>
          </a:bodyPr>
          <a:lstStyle/>
          <a:p>
            <a:pPr algn="ctr"/>
            <a:r>
              <a:rPr lang="en-US" sz="2400" dirty="0" smtClean="0"/>
              <a:t>Prof. </a:t>
            </a:r>
            <a:r>
              <a:rPr lang="en-US" sz="2400" dirty="0" err="1" smtClean="0"/>
              <a:t>Nilesh</a:t>
            </a:r>
            <a:r>
              <a:rPr lang="en-US" sz="2400" dirty="0" smtClean="0"/>
              <a:t> </a:t>
            </a:r>
            <a:r>
              <a:rPr lang="en-US" sz="2400" dirty="0" err="1" smtClean="0"/>
              <a:t>Parghi</a:t>
            </a:r>
            <a:endParaRPr lang="en-US" sz="2400" dirty="0" smtClean="0"/>
          </a:p>
          <a:p>
            <a:pPr algn="ctr"/>
            <a:r>
              <a:rPr lang="en-US" sz="2400" dirty="0" smtClean="0"/>
              <a:t>KSC - AMRELI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pPr>
              <a:buNone/>
            </a:pPr>
            <a:r>
              <a:rPr lang="en-US" dirty="0" smtClean="0"/>
              <a:t>5) In this step, you can view the information needed for the database before proceeding with </a:t>
            </a:r>
            <a:r>
              <a:rPr lang="en-US" dirty="0" err="1" smtClean="0"/>
              <a:t>WordPress</a:t>
            </a:r>
            <a:r>
              <a:rPr lang="en-US" dirty="0" smtClean="0"/>
              <a:t> installation. </a:t>
            </a:r>
          </a:p>
          <a:p>
            <a:pPr>
              <a:buNone/>
            </a:pPr>
            <a:r>
              <a:rPr lang="en-US" dirty="0" smtClean="0"/>
              <a:t>	Click on </a:t>
            </a:r>
            <a:r>
              <a:rPr lang="en-US" b="1" dirty="0" smtClean="0"/>
              <a:t>Let's go! </a:t>
            </a:r>
          </a:p>
          <a:p>
            <a:pPr>
              <a:buNone/>
            </a:pPr>
            <a:r>
              <a:rPr lang="en-US" b="1" dirty="0" smtClean="0"/>
              <a:t>6) </a:t>
            </a:r>
            <a:r>
              <a:rPr lang="en-US" dirty="0" smtClean="0"/>
              <a:t>In the next step, you have to enter the information about the </a:t>
            </a:r>
            <a:r>
              <a:rPr lang="en-US" dirty="0" err="1" smtClean="0"/>
              <a:t>MySQL</a:t>
            </a:r>
            <a:r>
              <a:rPr lang="en-US" dirty="0" smtClean="0"/>
              <a:t> database  like DB </a:t>
            </a:r>
            <a:r>
              <a:rPr lang="en-US" dirty="0" err="1" smtClean="0"/>
              <a:t>name,Uname,password,DB</a:t>
            </a:r>
            <a:r>
              <a:rPr lang="en-US" dirty="0" smtClean="0"/>
              <a:t> </a:t>
            </a:r>
            <a:r>
              <a:rPr lang="en-US" dirty="0" err="1" smtClean="0"/>
              <a:t>host,Table</a:t>
            </a:r>
            <a:r>
              <a:rPr lang="en-US" dirty="0" smtClean="0"/>
              <a:t> Prefix and then click on submit button.</a:t>
            </a:r>
          </a:p>
          <a:p>
            <a:pPr>
              <a:buNone/>
            </a:pPr>
            <a:r>
              <a:rPr lang="en-US" dirty="0" smtClean="0"/>
              <a:t>7) </a:t>
            </a:r>
            <a:r>
              <a:rPr lang="en-US" dirty="0" err="1" smtClean="0"/>
              <a:t>WordPress</a:t>
            </a:r>
            <a:r>
              <a:rPr lang="en-US" dirty="0" smtClean="0"/>
              <a:t> checks the database setting and gives you the confirmation screen </a:t>
            </a:r>
          </a:p>
          <a:p>
            <a:pPr>
              <a:buNone/>
            </a:pPr>
            <a:r>
              <a:rPr lang="en-US" dirty="0" smtClean="0"/>
              <a:t>	Click on </a:t>
            </a:r>
            <a:r>
              <a:rPr lang="en-US" b="1" dirty="0" smtClean="0"/>
              <a:t>Run the install </a:t>
            </a:r>
          </a:p>
          <a:p>
            <a:pPr>
              <a:buNone/>
            </a:pPr>
            <a:r>
              <a:rPr lang="en-US" dirty="0" smtClean="0"/>
              <a:t>8)</a:t>
            </a:r>
            <a:r>
              <a:rPr lang="en-US" b="1" dirty="0" smtClean="0"/>
              <a:t> </a:t>
            </a:r>
            <a:r>
              <a:rPr lang="en-US" dirty="0" smtClean="0"/>
              <a:t>Enter administrative information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None/>
            </a:pPr>
            <a:r>
              <a:rPr lang="en-US" dirty="0" smtClean="0"/>
              <a:t>	It contains the Site title, </a:t>
            </a:r>
            <a:r>
              <a:rPr lang="en-US" dirty="0" err="1" smtClean="0"/>
              <a:t>username,password</a:t>
            </a:r>
            <a:r>
              <a:rPr lang="en-US" dirty="0" smtClean="0"/>
              <a:t> </a:t>
            </a:r>
            <a:r>
              <a:rPr lang="en-US" dirty="0" err="1" smtClean="0"/>
              <a:t>twice,email</a:t>
            </a:r>
            <a:r>
              <a:rPr lang="en-US" dirty="0" smtClean="0"/>
              <a:t> , privacy fields.</a:t>
            </a:r>
          </a:p>
          <a:p>
            <a:pPr>
              <a:buNone/>
            </a:pPr>
            <a:r>
              <a:rPr lang="en-US" dirty="0" smtClean="0"/>
              <a:t>   After filling all the information, click on the </a:t>
            </a:r>
            <a:r>
              <a:rPr lang="en-US" b="1" dirty="0" smtClean="0"/>
              <a:t>Install</a:t>
            </a:r>
          </a:p>
          <a:p>
            <a:pPr>
              <a:buNone/>
            </a:pPr>
            <a:r>
              <a:rPr lang="en-US" b="1" dirty="0" smtClean="0"/>
              <a:t>   </a:t>
            </a:r>
            <a:r>
              <a:rPr lang="en-US" b="1" dirty="0" err="1" smtClean="0"/>
              <a:t>WordPress</a:t>
            </a:r>
            <a:r>
              <a:rPr lang="en-US" b="1" dirty="0" smtClean="0"/>
              <a:t> button </a:t>
            </a:r>
          </a:p>
          <a:p>
            <a:pPr>
              <a:buNone/>
            </a:pPr>
            <a:r>
              <a:rPr lang="en-US" b="1" dirty="0" smtClean="0"/>
              <a:t>9) </a:t>
            </a:r>
            <a:r>
              <a:rPr lang="en-US" dirty="0" smtClean="0"/>
              <a:t>After installation being successful, you will get a screen of the stating success </a:t>
            </a:r>
          </a:p>
          <a:p>
            <a:pPr>
              <a:buNone/>
            </a:pPr>
            <a:r>
              <a:rPr lang="en-US" dirty="0" smtClean="0"/>
              <a:t>	Click on </a:t>
            </a:r>
            <a:r>
              <a:rPr lang="en-US" b="1" dirty="0" smtClean="0"/>
              <a:t>Log In button </a:t>
            </a:r>
          </a:p>
          <a:p>
            <a:pPr>
              <a:buNone/>
            </a:pPr>
            <a:r>
              <a:rPr lang="en-US" dirty="0" smtClean="0"/>
              <a:t>10) After clicking on login, you will get a </a:t>
            </a:r>
            <a:r>
              <a:rPr lang="en-US" dirty="0" err="1" smtClean="0"/>
              <a:t>WordPress</a:t>
            </a:r>
            <a:r>
              <a:rPr lang="en-US" dirty="0" smtClean="0"/>
              <a:t> Admin Panel. Enter the username and password which you had mentioned during installation and click on the </a:t>
            </a:r>
            <a:r>
              <a:rPr lang="en-US" b="1" dirty="0" smtClean="0"/>
              <a:t>Log In </a:t>
            </a:r>
            <a:r>
              <a:rPr lang="en-US" dirty="0" smtClean="0"/>
              <a:t>button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style>
          <a:lnRef idx="3">
            <a:schemeClr val="lt1"/>
          </a:lnRef>
          <a:fillRef idx="1">
            <a:schemeClr val="accent5"/>
          </a:fillRef>
          <a:effectRef idx="1">
            <a:schemeClr val="accent5"/>
          </a:effectRef>
          <a:fontRef idx="minor">
            <a:schemeClr val="lt1"/>
          </a:fontRef>
        </p:style>
        <p:txBody>
          <a:bodyPr>
            <a:normAutofit fontScale="90000"/>
          </a:bodyPr>
          <a:lstStyle/>
          <a:p>
            <a:pPr>
              <a:buFont typeface="Wingdings" pitchFamily="2" charset="2"/>
              <a:buChar char="v"/>
            </a:pPr>
            <a:r>
              <a:rPr lang="en-US" dirty="0" smtClean="0"/>
              <a:t> Dashboard overview</a:t>
            </a:r>
            <a:endParaRPr lang="en-US" dirty="0"/>
          </a:p>
        </p:txBody>
      </p:sp>
      <p:sp>
        <p:nvSpPr>
          <p:cNvPr id="3" name="Content Placeholder 2"/>
          <p:cNvSpPr>
            <a:spLocks noGrp="1"/>
          </p:cNvSpPr>
          <p:nvPr>
            <p:ph idx="1"/>
          </p:nvPr>
        </p:nvSpPr>
        <p:spPr>
          <a:xfrm>
            <a:off x="457200" y="1447800"/>
            <a:ext cx="8229600" cy="5181600"/>
          </a:xfrm>
        </p:spPr>
        <p:style>
          <a:lnRef idx="1">
            <a:schemeClr val="accent3"/>
          </a:lnRef>
          <a:fillRef idx="3">
            <a:schemeClr val="accent3"/>
          </a:fillRef>
          <a:effectRef idx="2">
            <a:schemeClr val="accent3"/>
          </a:effectRef>
          <a:fontRef idx="minor">
            <a:schemeClr val="lt1"/>
          </a:fontRef>
        </p:style>
        <p:txBody>
          <a:bodyPr/>
          <a:lstStyle/>
          <a:p>
            <a:r>
              <a:rPr lang="en-US" dirty="0" smtClean="0"/>
              <a:t>The </a:t>
            </a:r>
            <a:r>
              <a:rPr lang="en-US" dirty="0" err="1" smtClean="0"/>
              <a:t>WordPress</a:t>
            </a:r>
            <a:r>
              <a:rPr lang="en-US" dirty="0" smtClean="0"/>
              <a:t> Dashboard is a first screen which will be seen when you log into the administration area of your blog which will display the overview of the website.</a:t>
            </a:r>
          </a:p>
          <a:p>
            <a:r>
              <a:rPr lang="en-US" dirty="0" smtClean="0"/>
              <a:t> It is a collection of gadgets that provide information and provide an overview of what's happening with your blog. </a:t>
            </a:r>
          </a:p>
          <a:p>
            <a:r>
              <a:rPr lang="en-US" dirty="0" smtClean="0"/>
              <a:t>You can customize your needs by using some quick links such as writing quick draft, replying to latest comment, etc.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style>
          <a:lnRef idx="1">
            <a:schemeClr val="accent3"/>
          </a:lnRef>
          <a:fillRef idx="2">
            <a:schemeClr val="accent3"/>
          </a:fillRef>
          <a:effectRef idx="1">
            <a:schemeClr val="accent3"/>
          </a:effectRef>
          <a:fontRef idx="minor">
            <a:schemeClr val="dk1"/>
          </a:fontRef>
        </p:style>
        <p:txBody>
          <a:bodyPr/>
          <a:lstStyle/>
          <a:p>
            <a:r>
              <a:rPr lang="en-US" dirty="0" smtClean="0"/>
              <a:t> The </a:t>
            </a:r>
            <a:r>
              <a:rPr lang="en-US" dirty="0" err="1" smtClean="0"/>
              <a:t>WordPress</a:t>
            </a:r>
            <a:r>
              <a:rPr lang="en-US" dirty="0" smtClean="0"/>
              <a:t> Dashboard provides navigation menu that contains some menu options such as posts, media library, pages, comments, appearance options, </a:t>
            </a:r>
            <a:r>
              <a:rPr lang="en-US" dirty="0" err="1" smtClean="0"/>
              <a:t>plugins</a:t>
            </a:r>
            <a:r>
              <a:rPr lang="en-US" dirty="0" smtClean="0"/>
              <a:t>, users, tools and settings on the left side. </a:t>
            </a:r>
          </a:p>
          <a:p>
            <a:r>
              <a:rPr lang="en-US" dirty="0" smtClean="0"/>
              <a:t>The dashboard contains different types of widgets which can be shown or hidden on some screens. It contains check boxes to show or hide screen options and also allows us to customize sections on the admin screen.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style>
          <a:lnRef idx="2">
            <a:schemeClr val="accent5"/>
          </a:lnRef>
          <a:fillRef idx="1">
            <a:schemeClr val="lt1"/>
          </a:fillRef>
          <a:effectRef idx="0">
            <a:schemeClr val="accent5"/>
          </a:effectRef>
          <a:fontRef idx="minor">
            <a:schemeClr val="dk1"/>
          </a:fontRef>
        </p:style>
        <p:txBody>
          <a:bodyPr>
            <a:normAutofit fontScale="90000"/>
          </a:bodyPr>
          <a:lstStyle/>
          <a:p>
            <a:pPr>
              <a:buFont typeface="Wingdings" pitchFamily="2" charset="2"/>
              <a:buChar char="v"/>
            </a:pPr>
            <a:r>
              <a:rPr lang="en-US" dirty="0" smtClean="0"/>
              <a:t> </a:t>
            </a:r>
            <a:r>
              <a:rPr lang="en-US" sz="3600" dirty="0" smtClean="0"/>
              <a:t>How to add, edit and delete Post</a:t>
            </a:r>
            <a:endParaRPr lang="en-US" sz="3600" dirty="0"/>
          </a:p>
        </p:txBody>
      </p:sp>
      <p:sp>
        <p:nvSpPr>
          <p:cNvPr id="3" name="Content Placeholder 2"/>
          <p:cNvSpPr>
            <a:spLocks noGrp="1"/>
          </p:cNvSpPr>
          <p:nvPr>
            <p:ph idx="1"/>
          </p:nvPr>
        </p:nvSpPr>
        <p:spPr>
          <a:xfrm>
            <a:off x="457200" y="1447800"/>
            <a:ext cx="8229600" cy="5181600"/>
          </a:xfrm>
        </p:spPr>
        <p:style>
          <a:lnRef idx="3">
            <a:schemeClr val="lt1"/>
          </a:lnRef>
          <a:fillRef idx="1">
            <a:schemeClr val="accent6"/>
          </a:fillRef>
          <a:effectRef idx="1">
            <a:schemeClr val="accent6"/>
          </a:effectRef>
          <a:fontRef idx="minor">
            <a:schemeClr val="lt1"/>
          </a:fontRef>
        </p:style>
        <p:txBody>
          <a:bodyPr>
            <a:normAutofit fontScale="92500" lnSpcReduction="10000"/>
          </a:bodyPr>
          <a:lstStyle/>
          <a:p>
            <a:pPr>
              <a:buFont typeface="Wingdings" pitchFamily="2" charset="2"/>
              <a:buChar char="Ø"/>
            </a:pPr>
            <a:r>
              <a:rPr lang="en-US" b="1" dirty="0" smtClean="0"/>
              <a:t> </a:t>
            </a:r>
            <a:r>
              <a:rPr lang="en-US" dirty="0" smtClean="0"/>
              <a:t>Posts are also known as articles and sometimes referred as   blogs or blog posts. These are used to popularize your blogs. </a:t>
            </a:r>
          </a:p>
          <a:p>
            <a:pPr>
              <a:buFont typeface="Wingdings" pitchFamily="2" charset="2"/>
              <a:buChar char="Ø"/>
            </a:pPr>
            <a:r>
              <a:rPr lang="en-US" b="1" dirty="0" smtClean="0"/>
              <a:t> </a:t>
            </a:r>
            <a:r>
              <a:rPr lang="en-US" b="1" dirty="0" smtClean="0">
                <a:solidFill>
                  <a:srgbClr val="FF0000"/>
                </a:solidFill>
              </a:rPr>
              <a:t>ADD Post</a:t>
            </a:r>
          </a:p>
          <a:p>
            <a:pPr marL="514350" indent="-514350">
              <a:buAutoNum type="arabicParenR"/>
            </a:pPr>
            <a:r>
              <a:rPr lang="en-US" dirty="0" smtClean="0"/>
              <a:t>Click on </a:t>
            </a:r>
            <a:r>
              <a:rPr lang="en-US" b="1" dirty="0" smtClean="0"/>
              <a:t>Posts -&gt;Add New </a:t>
            </a:r>
            <a:r>
              <a:rPr lang="en-US" dirty="0" smtClean="0"/>
              <a:t>in </a:t>
            </a:r>
            <a:r>
              <a:rPr lang="en-US" dirty="0" err="1" smtClean="0"/>
              <a:t>WordPress</a:t>
            </a:r>
            <a:r>
              <a:rPr lang="en-US" dirty="0" smtClean="0"/>
              <a:t> </a:t>
            </a:r>
          </a:p>
          <a:p>
            <a:pPr marL="514350" indent="-514350">
              <a:buAutoNum type="arabicParenR"/>
            </a:pPr>
            <a:r>
              <a:rPr lang="en-US" dirty="0" smtClean="0"/>
              <a:t>You will get the editor page of the Post. You can use the </a:t>
            </a:r>
            <a:r>
              <a:rPr lang="en-US" dirty="0" err="1" smtClean="0"/>
              <a:t>WordPress</a:t>
            </a:r>
            <a:r>
              <a:rPr lang="en-US" dirty="0" smtClean="0"/>
              <a:t> WYSIWYG editor to add the actual content of  your post. </a:t>
            </a:r>
          </a:p>
          <a:p>
            <a:pPr>
              <a:buNone/>
            </a:pPr>
            <a:r>
              <a:rPr lang="en-US" dirty="0" smtClean="0"/>
              <a:t>      Following are the fields on the editor page of the Add           Posts Page. </a:t>
            </a:r>
          </a:p>
          <a:p>
            <a:pPr>
              <a:buNone/>
            </a:pPr>
            <a:r>
              <a:rPr lang="en-US" b="1" dirty="0" smtClean="0"/>
              <a:t>     Post Title: </a:t>
            </a:r>
            <a:r>
              <a:rPr lang="en-US" dirty="0" smtClean="0"/>
              <a:t>Enter the title of the post</a:t>
            </a:r>
          </a:p>
          <a:p>
            <a:pPr>
              <a:buNone/>
            </a:pPr>
            <a:r>
              <a:rPr lang="en-US" b="1" dirty="0" smtClean="0"/>
              <a:t>     Post Content: </a:t>
            </a:r>
            <a:r>
              <a:rPr lang="en-US" dirty="0" smtClean="0"/>
              <a:t>Enter the content of your post. </a:t>
            </a:r>
          </a:p>
          <a:p>
            <a:pPr>
              <a:buNone/>
            </a:pPr>
            <a:r>
              <a:rPr lang="en-US" dirty="0" smtClean="0"/>
              <a:t>3)  Click on </a:t>
            </a:r>
            <a:r>
              <a:rPr lang="en-US" b="1" dirty="0" smtClean="0"/>
              <a:t>Publish </a:t>
            </a:r>
            <a:r>
              <a:rPr lang="en-US" dirty="0" smtClean="0"/>
              <a:t>button to publish your post </a:t>
            </a:r>
          </a:p>
          <a:p>
            <a:pPr marL="514350" indent="-51435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style>
          <a:lnRef idx="2">
            <a:schemeClr val="accent4"/>
          </a:lnRef>
          <a:fillRef idx="1">
            <a:schemeClr val="lt1"/>
          </a:fillRef>
          <a:effectRef idx="0">
            <a:schemeClr val="accent4"/>
          </a:effectRef>
          <a:fontRef idx="minor">
            <a:schemeClr val="dk1"/>
          </a:fontRef>
        </p:style>
        <p:txBody>
          <a:bodyPr/>
          <a:lstStyle/>
          <a:p>
            <a:pPr>
              <a:buFont typeface="Wingdings" pitchFamily="2" charset="2"/>
              <a:buChar char="Ø"/>
            </a:pPr>
            <a:r>
              <a:rPr lang="en-US" b="1" dirty="0" smtClean="0">
                <a:solidFill>
                  <a:srgbClr val="FF0000"/>
                </a:solidFill>
              </a:rPr>
              <a:t> EDIT Post</a:t>
            </a:r>
          </a:p>
          <a:p>
            <a:pPr marL="514350" indent="-514350">
              <a:buAutoNum type="arabicParenR"/>
            </a:pPr>
            <a:r>
              <a:rPr lang="en-US" dirty="0" smtClean="0"/>
              <a:t>Click on </a:t>
            </a:r>
            <a:r>
              <a:rPr lang="en-US" b="1" dirty="0" smtClean="0"/>
              <a:t>Posts -&gt; All Posts </a:t>
            </a:r>
            <a:r>
              <a:rPr lang="en-US" dirty="0" smtClean="0"/>
              <a:t>in </a:t>
            </a:r>
            <a:r>
              <a:rPr lang="en-US" dirty="0" err="1" smtClean="0"/>
              <a:t>WordPress</a:t>
            </a:r>
            <a:r>
              <a:rPr lang="en-US" dirty="0" smtClean="0"/>
              <a:t> </a:t>
            </a:r>
          </a:p>
          <a:p>
            <a:pPr marL="514350" indent="-514350">
              <a:buAutoNum type="arabicParenR"/>
            </a:pPr>
            <a:r>
              <a:rPr lang="en-US" dirty="0" smtClean="0"/>
              <a:t> You can view list of posts there.</a:t>
            </a:r>
          </a:p>
          <a:p>
            <a:pPr marL="514350" indent="-514350">
              <a:buAutoNum type="arabicParenR"/>
            </a:pPr>
            <a:r>
              <a:rPr lang="en-US" dirty="0" smtClean="0"/>
              <a:t> When the cursor hovers on the Post, few options get displayed below the Post name. Click on </a:t>
            </a:r>
            <a:r>
              <a:rPr lang="en-US" b="1" dirty="0" smtClean="0"/>
              <a:t>Edit </a:t>
            </a:r>
            <a:r>
              <a:rPr lang="en-US" dirty="0" smtClean="0"/>
              <a:t>option</a:t>
            </a:r>
            <a:r>
              <a:rPr lang="en-US" b="1" dirty="0" smtClean="0"/>
              <a:t> </a:t>
            </a:r>
          </a:p>
          <a:p>
            <a:pPr marL="514350" indent="-514350">
              <a:buAutoNum type="arabicParenR"/>
            </a:pPr>
            <a:r>
              <a:rPr lang="en-US" b="1" dirty="0" smtClean="0"/>
              <a:t> </a:t>
            </a:r>
            <a:r>
              <a:rPr lang="en-US" dirty="0" smtClean="0"/>
              <a:t>You can edit or change the content or title of the post as per your needs, and then click on </a:t>
            </a:r>
            <a:r>
              <a:rPr lang="en-US" b="1" dirty="0" smtClean="0"/>
              <a:t>Update button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style>
          <a:lnRef idx="0">
            <a:scrgbClr r="0" g="0" b="0"/>
          </a:lnRef>
          <a:fillRef idx="1002">
            <a:schemeClr val="dk2"/>
          </a:fillRef>
          <a:effectRef idx="0">
            <a:scrgbClr r="0" g="0" b="0"/>
          </a:effectRef>
          <a:fontRef idx="major"/>
        </p:style>
        <p:txBody>
          <a:bodyPr/>
          <a:lstStyle/>
          <a:p>
            <a:pPr>
              <a:buFont typeface="Wingdings" pitchFamily="2" charset="2"/>
              <a:buChar char="Ø"/>
            </a:pPr>
            <a:r>
              <a:rPr lang="en-US" dirty="0" smtClean="0"/>
              <a:t> </a:t>
            </a:r>
            <a:r>
              <a:rPr lang="en-US" b="1" dirty="0" smtClean="0">
                <a:solidFill>
                  <a:srgbClr val="FF0000"/>
                </a:solidFill>
              </a:rPr>
              <a:t>DELETE Post</a:t>
            </a:r>
          </a:p>
          <a:p>
            <a:pPr marL="514350" indent="-514350">
              <a:buAutoNum type="arabicParenR"/>
            </a:pPr>
            <a:r>
              <a:rPr lang="en-US" dirty="0" smtClean="0"/>
              <a:t>Click on </a:t>
            </a:r>
            <a:r>
              <a:rPr lang="en-US" b="1" dirty="0" smtClean="0"/>
              <a:t>Posts -- &gt; All Post</a:t>
            </a:r>
            <a:r>
              <a:rPr lang="en-US" dirty="0" smtClean="0"/>
              <a:t> in </a:t>
            </a:r>
            <a:r>
              <a:rPr lang="en-US" dirty="0" err="1" smtClean="0"/>
              <a:t>WordPress</a:t>
            </a:r>
            <a:endParaRPr lang="en-US" dirty="0" smtClean="0"/>
          </a:p>
          <a:p>
            <a:pPr marL="514350" indent="-514350">
              <a:buAutoNum type="arabicParenR"/>
            </a:pPr>
            <a:endParaRPr lang="en-US" dirty="0" smtClean="0"/>
          </a:p>
          <a:p>
            <a:pPr marL="514350" indent="-514350">
              <a:buAutoNum type="arabicParenR"/>
            </a:pPr>
            <a:r>
              <a:rPr lang="en-US" dirty="0" smtClean="0"/>
              <a:t>You can delete the post that you want from the list of posts. When the cursor hovers on the Post, then a few options get displayed below Post.</a:t>
            </a:r>
          </a:p>
          <a:p>
            <a:pPr marL="514350" indent="-514350">
              <a:buAutoNum type="arabicParenR"/>
            </a:pPr>
            <a:endParaRPr lang="en-US" dirty="0" smtClean="0"/>
          </a:p>
          <a:p>
            <a:pPr marL="514350" indent="-514350">
              <a:buAutoNum type="arabicParenR"/>
            </a:pPr>
            <a:r>
              <a:rPr lang="en-US" dirty="0" smtClean="0"/>
              <a:t>Click on </a:t>
            </a:r>
            <a:r>
              <a:rPr lang="en-US" b="1" dirty="0" smtClean="0"/>
              <a:t>Trash </a:t>
            </a:r>
            <a:r>
              <a:rPr lang="en-US" dirty="0" smtClean="0"/>
              <a:t>option to delete the post.  </a:t>
            </a:r>
          </a:p>
          <a:p>
            <a:pPr marL="514350" indent="-514350">
              <a:buAutoNum type="arabicParenR"/>
            </a:pPr>
            <a:endParaRPr lang="en-US" dirty="0" smtClean="0"/>
          </a:p>
          <a:p>
            <a:pPr marL="514350" indent="-514350">
              <a:buAutoNum type="arabicParenR"/>
            </a:pPr>
            <a:r>
              <a:rPr lang="en-US" dirty="0" smtClean="0"/>
              <a:t>You can view your post lists to confirm if the above post is deleted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buFont typeface="Wingdings" pitchFamily="2" charset="2"/>
              <a:buChar char="v"/>
            </a:pPr>
            <a:r>
              <a:rPr lang="en-US" dirty="0" smtClean="0"/>
              <a:t> </a:t>
            </a:r>
            <a:r>
              <a:rPr lang="en-US" sz="3600" dirty="0" smtClean="0"/>
              <a:t>How to add, edit and delete Page</a:t>
            </a:r>
            <a:endParaRPr lang="en-US" sz="3600" dirty="0"/>
          </a:p>
        </p:txBody>
      </p:sp>
      <p:sp>
        <p:nvSpPr>
          <p:cNvPr id="3" name="Content Placeholder 2"/>
          <p:cNvSpPr>
            <a:spLocks noGrp="1"/>
          </p:cNvSpPr>
          <p:nvPr>
            <p:ph idx="1"/>
          </p:nvPr>
        </p:nvSpPr>
        <p:spPr>
          <a:xfrm>
            <a:off x="457200" y="1295400"/>
            <a:ext cx="8229600" cy="53340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buFont typeface="Wingdings" pitchFamily="2" charset="2"/>
              <a:buChar char="Ø"/>
            </a:pPr>
            <a:r>
              <a:rPr lang="en-US" dirty="0" smtClean="0"/>
              <a:t>   </a:t>
            </a:r>
            <a:r>
              <a:rPr lang="en-US" b="1" dirty="0" smtClean="0">
                <a:solidFill>
                  <a:srgbClr val="FF0000"/>
                </a:solidFill>
              </a:rPr>
              <a:t>ADD Page</a:t>
            </a:r>
          </a:p>
          <a:p>
            <a:pPr marL="514350" indent="-514350">
              <a:buAutoNum type="arabicParenR"/>
            </a:pPr>
            <a:r>
              <a:rPr lang="en-US" dirty="0" smtClean="0"/>
              <a:t>Click on </a:t>
            </a:r>
            <a:r>
              <a:rPr lang="en-US" b="1" dirty="0" smtClean="0"/>
              <a:t>Pages --&gt; Add New </a:t>
            </a:r>
            <a:r>
              <a:rPr lang="en-US" dirty="0" smtClean="0"/>
              <a:t>in </a:t>
            </a:r>
            <a:r>
              <a:rPr lang="en-US" dirty="0" err="1" smtClean="0"/>
              <a:t>wordpress</a:t>
            </a:r>
            <a:endParaRPr lang="en-US" dirty="0" smtClean="0"/>
          </a:p>
          <a:p>
            <a:pPr marL="514350" indent="-514350">
              <a:buAutoNum type="arabicParenR"/>
            </a:pPr>
            <a:r>
              <a:rPr lang="en-US" dirty="0" smtClean="0"/>
              <a:t>You will get the editor page. The editor page has two tabs, Visual and Text. </a:t>
            </a:r>
          </a:p>
          <a:p>
            <a:pPr marL="514350" indent="-514350">
              <a:buNone/>
            </a:pPr>
            <a:r>
              <a:rPr lang="en-US" dirty="0" smtClean="0"/>
              <a:t>	 Following are the details of the fields on editor page of the Add New Page </a:t>
            </a:r>
          </a:p>
          <a:p>
            <a:pPr marL="514350" indent="-514350">
              <a:buNone/>
            </a:pPr>
            <a:r>
              <a:rPr lang="en-US" dirty="0" smtClean="0"/>
              <a:t>	</a:t>
            </a:r>
            <a:r>
              <a:rPr lang="en-US" b="1" dirty="0" smtClean="0"/>
              <a:t>Title :</a:t>
            </a:r>
            <a:r>
              <a:rPr lang="en-US" dirty="0" smtClean="0"/>
              <a:t> It is used to write the title of the article, which is later displayed on the page</a:t>
            </a:r>
          </a:p>
          <a:p>
            <a:pPr marL="514350" indent="-514350">
              <a:buNone/>
            </a:pPr>
            <a:r>
              <a:rPr lang="en-US" dirty="0" smtClean="0"/>
              <a:t>	</a:t>
            </a:r>
            <a:r>
              <a:rPr lang="en-US" b="1" dirty="0" smtClean="0"/>
              <a:t> WYSIWYG Editor : </a:t>
            </a:r>
            <a:r>
              <a:rPr lang="en-US" dirty="0" smtClean="0"/>
              <a:t>It is a WYSIWYG Editor, which is similar to a word processor interface where you can edit the contents of the article.</a:t>
            </a:r>
          </a:p>
          <a:p>
            <a:pPr marL="514350" indent="-514350">
              <a:buNone/>
            </a:pPr>
            <a:r>
              <a:rPr lang="en-US" dirty="0" smtClean="0"/>
              <a:t>3) Click on </a:t>
            </a:r>
            <a:r>
              <a:rPr lang="en-US" b="1" dirty="0" smtClean="0"/>
              <a:t>Publish</a:t>
            </a:r>
            <a:r>
              <a:rPr lang="en-US" dirty="0" smtClean="0"/>
              <a:t> button to publish the page on the website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style>
          <a:lnRef idx="0">
            <a:scrgbClr r="0" g="0" b="0"/>
          </a:lnRef>
          <a:fillRef idx="1001">
            <a:schemeClr val="lt2"/>
          </a:fillRef>
          <a:effectRef idx="0">
            <a:scrgbClr r="0" g="0" b="0"/>
          </a:effectRef>
          <a:fontRef idx="major"/>
        </p:style>
        <p:txBody>
          <a:bodyPr/>
          <a:lstStyle/>
          <a:p>
            <a:pPr>
              <a:buFont typeface="Wingdings" pitchFamily="2" charset="2"/>
              <a:buChar char="Ø"/>
            </a:pPr>
            <a:r>
              <a:rPr lang="en-US" b="1" dirty="0" smtClean="0">
                <a:solidFill>
                  <a:srgbClr val="FF0000"/>
                </a:solidFill>
              </a:rPr>
              <a:t> Edit Page</a:t>
            </a:r>
          </a:p>
          <a:p>
            <a:pPr marL="514350" indent="-514350">
              <a:buAutoNum type="arabicParenR"/>
            </a:pPr>
            <a:r>
              <a:rPr lang="en-US" dirty="0" smtClean="0"/>
              <a:t>Click on </a:t>
            </a:r>
            <a:r>
              <a:rPr lang="en-US" b="1" dirty="0" smtClean="0"/>
              <a:t>Pages --&gt; All Pages in </a:t>
            </a:r>
            <a:r>
              <a:rPr lang="en-US" b="1" dirty="0" err="1" smtClean="0"/>
              <a:t>WordPress</a:t>
            </a:r>
            <a:r>
              <a:rPr lang="en-US" b="1" dirty="0" smtClean="0"/>
              <a:t> </a:t>
            </a:r>
          </a:p>
          <a:p>
            <a:pPr marL="514350" indent="-514350">
              <a:buAutoNum type="arabicParenR"/>
            </a:pPr>
            <a:r>
              <a:rPr lang="en-US" b="1" dirty="0" smtClean="0">
                <a:solidFill>
                  <a:srgbClr val="FF0000"/>
                </a:solidFill>
              </a:rPr>
              <a:t> </a:t>
            </a:r>
            <a:r>
              <a:rPr lang="en-US" dirty="0" smtClean="0"/>
              <a:t>When the cursor hovers on the list of pages, then few options get displayed below Page list. There are two ways to edit the Post, i.e., </a:t>
            </a:r>
            <a:r>
              <a:rPr lang="en-US" b="1" dirty="0" smtClean="0"/>
              <a:t>Edit and Quick Edit.</a:t>
            </a:r>
          </a:p>
          <a:p>
            <a:pPr marL="514350" indent="-514350">
              <a:buAutoNum type="arabicParenR"/>
            </a:pPr>
            <a:r>
              <a:rPr lang="en-US" dirty="0" smtClean="0"/>
              <a:t>Click on </a:t>
            </a:r>
            <a:r>
              <a:rPr lang="en-US" b="1" dirty="0" smtClean="0"/>
              <a:t>Edit option </a:t>
            </a:r>
          </a:p>
          <a:p>
            <a:pPr marL="514350" indent="-514350">
              <a:buNone/>
            </a:pPr>
            <a:r>
              <a:rPr lang="en-US" b="1" dirty="0" smtClean="0"/>
              <a:t>	</a:t>
            </a:r>
            <a:r>
              <a:rPr lang="en-US" dirty="0" smtClean="0"/>
              <a:t>You can edit or change the content or title from the page as per your need, and then click on </a:t>
            </a:r>
            <a:r>
              <a:rPr lang="en-US" b="1" dirty="0" smtClean="0"/>
              <a:t>Update button  </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Ø"/>
            </a:pPr>
            <a:r>
              <a:rPr lang="en-US" b="1" dirty="0" smtClean="0">
                <a:solidFill>
                  <a:srgbClr val="FF0000"/>
                </a:solidFill>
              </a:rPr>
              <a:t> DELETE Page</a:t>
            </a:r>
          </a:p>
          <a:p>
            <a:pPr marL="514350" indent="-514350">
              <a:buAutoNum type="arabicParenR"/>
            </a:pPr>
            <a:r>
              <a:rPr lang="en-US" dirty="0" smtClean="0"/>
              <a:t>Click on </a:t>
            </a:r>
            <a:r>
              <a:rPr lang="en-US" b="1" dirty="0" smtClean="0"/>
              <a:t>Pages -&gt; All Pages in </a:t>
            </a:r>
            <a:r>
              <a:rPr lang="en-US" b="1" dirty="0" err="1" smtClean="0"/>
              <a:t>WordPress</a:t>
            </a:r>
            <a:r>
              <a:rPr lang="en-US" b="1" dirty="0" smtClean="0"/>
              <a:t>.</a:t>
            </a:r>
          </a:p>
          <a:p>
            <a:pPr marL="514350" indent="-514350">
              <a:buAutoNum type="arabicParenR"/>
            </a:pPr>
            <a:r>
              <a:rPr lang="en-US" dirty="0" smtClean="0"/>
              <a:t>You can delete Sample Page (Sample Page is created by default in </a:t>
            </a:r>
            <a:r>
              <a:rPr lang="en-US" dirty="0" err="1" smtClean="0"/>
              <a:t>WordPress</a:t>
            </a:r>
            <a:r>
              <a:rPr lang="en-US" dirty="0" smtClean="0"/>
              <a:t>). When the cursor hovers on the pages, then a few options gets displayed below the Sample Page. Click on </a:t>
            </a:r>
            <a:r>
              <a:rPr lang="en-US" b="1" dirty="0" smtClean="0"/>
              <a:t>Trash option to delete the post. </a:t>
            </a:r>
          </a:p>
          <a:p>
            <a:pPr marL="514350" indent="-514350">
              <a:buNone/>
            </a:pPr>
            <a:r>
              <a:rPr lang="en-US" b="1" dirty="0" smtClean="0"/>
              <a:t>	</a:t>
            </a:r>
            <a:r>
              <a:rPr lang="en-US" dirty="0" smtClean="0"/>
              <a:t>Or alternatively you can also delete your page directly while editing or adding page by clicking on the </a:t>
            </a:r>
            <a:r>
              <a:rPr lang="en-US" b="1" dirty="0" smtClean="0"/>
              <a:t>Move to Trash </a:t>
            </a:r>
            <a:r>
              <a:rPr lang="en-US" dirty="0" smtClean="0"/>
              <a:t>button </a:t>
            </a:r>
          </a:p>
          <a:p>
            <a:pPr marL="514350" indent="-514350">
              <a:buNone/>
            </a:pPr>
            <a:r>
              <a:rPr lang="en-US" b="1" dirty="0" smtClean="0"/>
              <a:t>3)   </a:t>
            </a:r>
            <a:r>
              <a:rPr lang="en-US" dirty="0" smtClean="0"/>
              <a:t>To confirm that you have deleted the page, view your page list. </a:t>
            </a:r>
            <a:r>
              <a:rPr lang="en-US" b="1" dirty="0" smtClean="0"/>
              <a:t> </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buFont typeface="Wingdings" pitchFamily="2" charset="2"/>
              <a:buChar char="v"/>
            </a:pPr>
            <a:r>
              <a:rPr lang="en-US" dirty="0" smtClean="0"/>
              <a:t>What is CMS?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pPr>
              <a:buFont typeface="Wingdings" pitchFamily="2" charset="2"/>
              <a:buChar char="ü"/>
            </a:pPr>
            <a:r>
              <a:rPr lang="en-US" dirty="0" smtClean="0"/>
              <a:t> CMS stands for Content Management System</a:t>
            </a:r>
          </a:p>
          <a:p>
            <a:pPr>
              <a:buFont typeface="Wingdings" pitchFamily="2" charset="2"/>
              <a:buChar char="ü"/>
            </a:pPr>
            <a:r>
              <a:rPr lang="en-US" dirty="0" smtClean="0"/>
              <a:t> A </a:t>
            </a:r>
            <a:r>
              <a:rPr lang="en-US" b="1" dirty="0" smtClean="0"/>
              <a:t>CMS</a:t>
            </a:r>
            <a:r>
              <a:rPr lang="en-US" dirty="0" smtClean="0"/>
              <a:t> is a software application or set of related programs that are used to create and manage digital </a:t>
            </a:r>
            <a:r>
              <a:rPr lang="en-US" b="1" dirty="0" smtClean="0"/>
              <a:t>content</a:t>
            </a:r>
            <a:r>
              <a:rPr lang="en-US" dirty="0" smtClean="0"/>
              <a:t>.</a:t>
            </a:r>
          </a:p>
          <a:p>
            <a:pPr>
              <a:buFont typeface="Wingdings" pitchFamily="2" charset="2"/>
              <a:buChar char="ü"/>
            </a:pPr>
            <a:r>
              <a:rPr lang="en-US" dirty="0" smtClean="0"/>
              <a:t>CMS is a software  tool that allows you to create, edit, and publish content</a:t>
            </a:r>
          </a:p>
          <a:p>
            <a:pPr>
              <a:buFont typeface="Wingdings" pitchFamily="2" charset="2"/>
              <a:buChar char="ü"/>
            </a:pPr>
            <a:r>
              <a:rPr lang="en-US" dirty="0" smtClean="0"/>
              <a:t>The goal of a CMS is to provide </a:t>
            </a:r>
            <a:r>
              <a:rPr lang="en-US" dirty="0" smtClean="0">
                <a:solidFill>
                  <a:srgbClr val="FF0000"/>
                </a:solidFill>
              </a:rPr>
              <a:t>user interface</a:t>
            </a:r>
            <a:r>
              <a:rPr lang="en-US" dirty="0" smtClean="0"/>
              <a:t> for building and modifying </a:t>
            </a:r>
            <a:r>
              <a:rPr lang="en-US" dirty="0" smtClean="0">
                <a:solidFill>
                  <a:srgbClr val="FF0000"/>
                </a:solidFill>
              </a:rPr>
              <a:t>webpage</a:t>
            </a:r>
            <a:r>
              <a:rPr lang="en-US" dirty="0" smtClean="0"/>
              <a:t> content.</a:t>
            </a:r>
          </a:p>
          <a:p>
            <a:pPr>
              <a:buFont typeface="Wingdings" pitchFamily="2" charset="2"/>
              <a:buChar char="ü"/>
            </a:pPr>
            <a:r>
              <a:rPr lang="en-US" dirty="0" smtClean="0"/>
              <a:t> The CMS is a software which stores all the data such as </a:t>
            </a:r>
            <a:r>
              <a:rPr lang="en-US" dirty="0" err="1" smtClean="0"/>
              <a:t>text,photos,music,documents</a:t>
            </a:r>
            <a:r>
              <a:rPr lang="en-US" dirty="0" smtClean="0"/>
              <a:t> etc.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style>
          <a:lnRef idx="2">
            <a:schemeClr val="accent4"/>
          </a:lnRef>
          <a:fillRef idx="1">
            <a:schemeClr val="lt1"/>
          </a:fillRef>
          <a:effectRef idx="0">
            <a:schemeClr val="accent4"/>
          </a:effectRef>
          <a:fontRef idx="minor">
            <a:schemeClr val="dk1"/>
          </a:fontRef>
        </p:style>
        <p:txBody>
          <a:bodyPr>
            <a:normAutofit fontScale="90000"/>
          </a:bodyPr>
          <a:lstStyle/>
          <a:p>
            <a:pPr>
              <a:buFont typeface="Wingdings" pitchFamily="2" charset="2"/>
              <a:buChar char="v"/>
            </a:pPr>
            <a:r>
              <a:rPr lang="en-US" dirty="0" smtClean="0"/>
              <a:t> </a:t>
            </a:r>
            <a:r>
              <a:rPr lang="en-US" sz="3600" dirty="0" smtClean="0"/>
              <a:t>How to add, edit and delete category</a:t>
            </a:r>
            <a:endParaRPr lang="en-US" sz="3600" dirty="0"/>
          </a:p>
        </p:txBody>
      </p:sp>
      <p:sp>
        <p:nvSpPr>
          <p:cNvPr id="3" name="Content Placeholder 2"/>
          <p:cNvSpPr>
            <a:spLocks noGrp="1"/>
          </p:cNvSpPr>
          <p:nvPr>
            <p:ph idx="1"/>
          </p:nvPr>
        </p:nvSpPr>
        <p:spPr>
          <a:xfrm>
            <a:off x="457200" y="1295400"/>
            <a:ext cx="8229600" cy="54102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Font typeface="Wingdings" pitchFamily="2" charset="2"/>
              <a:buChar char="ü"/>
            </a:pPr>
            <a:r>
              <a:rPr lang="en-US" b="1" dirty="0" smtClean="0">
                <a:solidFill>
                  <a:srgbClr val="FF0000"/>
                </a:solidFill>
              </a:rPr>
              <a:t> </a:t>
            </a:r>
            <a:r>
              <a:rPr lang="en-US" dirty="0" smtClean="0"/>
              <a:t>Category is used to indicate sections of your site and group related posts. It sorts the group content into different sections. It is a very convenient way to organize the posts. </a:t>
            </a:r>
            <a:r>
              <a:rPr lang="en-US" b="1" dirty="0" smtClean="0">
                <a:solidFill>
                  <a:srgbClr val="FF0000"/>
                </a:solidFill>
              </a:rPr>
              <a:t> </a:t>
            </a:r>
          </a:p>
          <a:p>
            <a:pPr>
              <a:buFont typeface="Wingdings" pitchFamily="2" charset="2"/>
              <a:buChar char="Ø"/>
            </a:pPr>
            <a:r>
              <a:rPr lang="en-US" b="1" dirty="0" smtClean="0">
                <a:solidFill>
                  <a:srgbClr val="FF0000"/>
                </a:solidFill>
              </a:rPr>
              <a:t>Add category</a:t>
            </a:r>
          </a:p>
          <a:p>
            <a:pPr marL="514350" indent="-514350">
              <a:buAutoNum type="arabicParenR"/>
            </a:pPr>
            <a:r>
              <a:rPr lang="en-US" dirty="0" smtClean="0"/>
              <a:t>Click on </a:t>
            </a:r>
            <a:r>
              <a:rPr lang="en-US" b="1" dirty="0" smtClean="0"/>
              <a:t>Posts -&gt; Categories </a:t>
            </a:r>
            <a:r>
              <a:rPr lang="en-US" dirty="0" smtClean="0"/>
              <a:t>option in </a:t>
            </a:r>
            <a:r>
              <a:rPr lang="en-US" dirty="0" err="1" smtClean="0"/>
              <a:t>WordPress</a:t>
            </a:r>
            <a:r>
              <a:rPr lang="en-US" b="1" dirty="0" smtClean="0"/>
              <a:t> </a:t>
            </a:r>
          </a:p>
          <a:p>
            <a:pPr marL="514350" indent="-514350">
              <a:buAutoNum type="arabicParenR"/>
            </a:pPr>
            <a:r>
              <a:rPr lang="en-US" b="1" dirty="0" smtClean="0">
                <a:solidFill>
                  <a:srgbClr val="FF0000"/>
                </a:solidFill>
              </a:rPr>
              <a:t> </a:t>
            </a:r>
            <a:r>
              <a:rPr lang="en-US" dirty="0" smtClean="0"/>
              <a:t>The Categories page is displayed</a:t>
            </a:r>
            <a:endParaRPr lang="en-US" dirty="0" smtClean="0">
              <a:solidFill>
                <a:srgbClr val="FF0000"/>
              </a:solidFill>
            </a:endParaRPr>
          </a:p>
          <a:p>
            <a:pPr>
              <a:buNone/>
            </a:pPr>
            <a:r>
              <a:rPr lang="en-US" dirty="0" smtClean="0"/>
              <a:t>        Following are the details of the fields on Categories. </a:t>
            </a:r>
          </a:p>
          <a:p>
            <a:r>
              <a:rPr lang="en-US" b="1" dirty="0" smtClean="0"/>
              <a:t>    Name: </a:t>
            </a:r>
            <a:r>
              <a:rPr lang="en-US" dirty="0" smtClean="0"/>
              <a:t>Enter the unique name of categories. </a:t>
            </a:r>
            <a:endParaRPr lang="en-US" b="1" dirty="0" smtClean="0"/>
          </a:p>
          <a:p>
            <a:r>
              <a:rPr lang="en-US" b="1" dirty="0" smtClean="0"/>
              <a:t>    Slug: </a:t>
            </a:r>
            <a:r>
              <a:rPr lang="en-US" dirty="0" smtClean="0"/>
              <a:t>A word chosen to describe your post. It is specified   in the tags URL. </a:t>
            </a:r>
            <a:endParaRPr lang="en-US" b="1" dirty="0" smtClean="0"/>
          </a:p>
          <a:p>
            <a:r>
              <a:rPr lang="en-US" b="1" dirty="0" smtClean="0"/>
              <a:t>    Parent: </a:t>
            </a:r>
            <a:r>
              <a:rPr lang="en-US" dirty="0" smtClean="0"/>
              <a:t>By selecting the parent category from dropdown, you can set the particular category as sub-category or can keep it as None. </a:t>
            </a:r>
          </a:p>
          <a:p>
            <a:r>
              <a:rPr lang="en-US" b="1" dirty="0" smtClean="0"/>
              <a:t>    Description: </a:t>
            </a:r>
            <a:r>
              <a:rPr lang="en-US" dirty="0" smtClean="0"/>
              <a:t>Add brief description of your category. It is optional. </a:t>
            </a:r>
          </a:p>
          <a:p>
            <a:pPr marL="514350" indent="-514350">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lstStyle/>
          <a:p>
            <a:pPr>
              <a:buNone/>
            </a:pPr>
            <a:r>
              <a:rPr lang="en-US" dirty="0" smtClean="0"/>
              <a:t>3) After filling all the information about Categories, click on </a:t>
            </a:r>
            <a:r>
              <a:rPr lang="en-US" b="1" dirty="0" smtClean="0"/>
              <a:t>Add New Category </a:t>
            </a:r>
            <a:r>
              <a:rPr lang="en-US" dirty="0" smtClean="0"/>
              <a:t>button</a:t>
            </a:r>
            <a:r>
              <a:rPr lang="en-US" b="1" dirty="0" smtClean="0"/>
              <a:t>. </a:t>
            </a:r>
          </a:p>
          <a:p>
            <a:pPr>
              <a:buNone/>
            </a:pPr>
            <a:r>
              <a:rPr lang="en-US" dirty="0" smtClean="0"/>
              <a:t>4)</a:t>
            </a:r>
            <a:r>
              <a:rPr lang="en-US" b="1" dirty="0" smtClean="0"/>
              <a:t> </a:t>
            </a:r>
            <a:r>
              <a:rPr lang="en-US" dirty="0" smtClean="0"/>
              <a:t>After clicking on Add New Category, the new created category will get displayed on the right side of the page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Font typeface="Wingdings" pitchFamily="2" charset="2"/>
              <a:buChar char="Ø"/>
            </a:pPr>
            <a:r>
              <a:rPr lang="en-US" b="1" dirty="0" smtClean="0">
                <a:solidFill>
                  <a:srgbClr val="FF0000"/>
                </a:solidFill>
              </a:rPr>
              <a:t> EDIT Category</a:t>
            </a:r>
          </a:p>
          <a:p>
            <a:pPr marL="514350" indent="-514350">
              <a:buAutoNum type="arabicParenR"/>
            </a:pPr>
            <a:r>
              <a:rPr lang="en-US" dirty="0" smtClean="0"/>
              <a:t>Click on </a:t>
            </a:r>
            <a:r>
              <a:rPr lang="en-US" b="1" dirty="0" smtClean="0"/>
              <a:t>Posts -&gt; Categories </a:t>
            </a:r>
            <a:r>
              <a:rPr lang="en-US" dirty="0" smtClean="0"/>
              <a:t>in </a:t>
            </a:r>
            <a:r>
              <a:rPr lang="en-US" dirty="0" err="1" smtClean="0"/>
              <a:t>WordPress</a:t>
            </a:r>
            <a:r>
              <a:rPr lang="en-US" dirty="0" smtClean="0"/>
              <a:t>. </a:t>
            </a:r>
          </a:p>
          <a:p>
            <a:pPr marL="514350" indent="-514350">
              <a:buAutoNum type="arabicParenR"/>
            </a:pPr>
            <a:r>
              <a:rPr lang="en-US" dirty="0" smtClean="0"/>
              <a:t> You can view list of categories. When the cursor hovers on the Categories, then a few options get displayed below the Category name. </a:t>
            </a:r>
          </a:p>
          <a:p>
            <a:pPr marL="514350" indent="-514350">
              <a:buNone/>
            </a:pPr>
            <a:r>
              <a:rPr lang="en-US" dirty="0" smtClean="0"/>
              <a:t>	Click on </a:t>
            </a:r>
            <a:r>
              <a:rPr lang="en-US" b="1" dirty="0" smtClean="0"/>
              <a:t>Edit </a:t>
            </a:r>
            <a:r>
              <a:rPr lang="en-US" dirty="0" smtClean="0"/>
              <a:t>option in Categories section. </a:t>
            </a:r>
          </a:p>
          <a:p>
            <a:pPr marL="514350" indent="-514350">
              <a:buNone/>
            </a:pPr>
            <a:r>
              <a:rPr lang="en-US" smtClean="0"/>
              <a:t>3)   You can edit any of the required field, and then click </a:t>
            </a:r>
            <a:r>
              <a:rPr lang="en-US" b="1" smtClean="0"/>
              <a:t>Update button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Font typeface="Wingdings" pitchFamily="2" charset="2"/>
              <a:buChar char="Ø"/>
            </a:pPr>
            <a:r>
              <a:rPr lang="en-US" b="1" dirty="0" smtClean="0">
                <a:solidFill>
                  <a:srgbClr val="FF0000"/>
                </a:solidFill>
              </a:rPr>
              <a:t> DELETE Category</a:t>
            </a:r>
          </a:p>
          <a:p>
            <a:pPr marL="514350" indent="-514350">
              <a:buAutoNum type="arabicParenR"/>
            </a:pPr>
            <a:r>
              <a:rPr lang="en-US" dirty="0" smtClean="0"/>
              <a:t>Click on </a:t>
            </a:r>
            <a:r>
              <a:rPr lang="en-US" b="1" dirty="0" smtClean="0"/>
              <a:t>Posts -&gt; Categories </a:t>
            </a:r>
            <a:r>
              <a:rPr lang="en-US" dirty="0" smtClean="0"/>
              <a:t>in </a:t>
            </a:r>
            <a:r>
              <a:rPr lang="en-US" dirty="0" err="1" smtClean="0"/>
              <a:t>WordPress</a:t>
            </a:r>
            <a:r>
              <a:rPr lang="en-US" dirty="0" smtClean="0"/>
              <a:t> </a:t>
            </a:r>
          </a:p>
          <a:p>
            <a:pPr marL="514350" indent="-514350">
              <a:buAutoNum type="arabicParenR"/>
            </a:pPr>
            <a:r>
              <a:rPr lang="en-US" dirty="0" smtClean="0"/>
              <a:t> You can delete Category1. When the cursor hovers on the Categories, a few options get displayed below the Category name. Click on </a:t>
            </a:r>
            <a:r>
              <a:rPr lang="en-US" b="1" dirty="0" smtClean="0"/>
              <a:t>Delete button </a:t>
            </a:r>
          </a:p>
          <a:p>
            <a:pPr marL="514350" indent="-514350">
              <a:buNone/>
            </a:pPr>
            <a:r>
              <a:rPr lang="en-US" b="1" dirty="0" smtClean="0"/>
              <a:t>	</a:t>
            </a:r>
            <a:r>
              <a:rPr lang="en-US" dirty="0" smtClean="0"/>
              <a:t>When you click on delete, you will get a pop message asking for confirmation to delete the particular category </a:t>
            </a:r>
          </a:p>
          <a:p>
            <a:pPr marL="514350" indent="-514350">
              <a:buNone/>
            </a:pPr>
            <a:r>
              <a:rPr lang="en-US" dirty="0" smtClean="0"/>
              <a:t>3)   You can click on </a:t>
            </a:r>
            <a:r>
              <a:rPr lang="en-US" b="1" dirty="0" smtClean="0"/>
              <a:t>OK </a:t>
            </a:r>
            <a:r>
              <a:rPr lang="en-US" dirty="0" smtClean="0"/>
              <a:t>button and delete the category permanently.</a:t>
            </a:r>
            <a:r>
              <a:rPr lang="en-US" b="1"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buFont typeface="Wingdings" pitchFamily="2" charset="2"/>
              <a:buChar char="v"/>
            </a:pPr>
            <a:r>
              <a:rPr lang="en-US" dirty="0" smtClean="0"/>
              <a:t> </a:t>
            </a:r>
            <a:r>
              <a:rPr lang="en-US" sz="3600" dirty="0" smtClean="0"/>
              <a:t>How to add, edit and delete Tags</a:t>
            </a:r>
            <a:endParaRPr lang="en-US" sz="3600" dirty="0"/>
          </a:p>
        </p:txBody>
      </p:sp>
      <p:sp>
        <p:nvSpPr>
          <p:cNvPr id="3" name="Content Placeholder 2"/>
          <p:cNvSpPr>
            <a:spLocks noGrp="1"/>
          </p:cNvSpPr>
          <p:nvPr>
            <p:ph idx="1"/>
          </p:nvPr>
        </p:nvSpPr>
        <p:spPr>
          <a:xfrm>
            <a:off x="457200" y="1447800"/>
            <a:ext cx="8229600" cy="5181600"/>
          </a:xfrm>
        </p:spPr>
        <p:txBody>
          <a:bodyPr>
            <a:normAutofit lnSpcReduction="10000"/>
          </a:bodyPr>
          <a:lstStyle/>
          <a:p>
            <a:pPr>
              <a:buFont typeface="Wingdings" pitchFamily="2" charset="2"/>
              <a:buChar char="ü"/>
            </a:pPr>
            <a:r>
              <a:rPr lang="en-US" dirty="0" smtClean="0"/>
              <a:t> Tag is a small information attached to the main content or post for the purpose of identification.</a:t>
            </a:r>
          </a:p>
          <a:p>
            <a:pPr>
              <a:buFont typeface="Wingdings" pitchFamily="2" charset="2"/>
              <a:buChar char="ü"/>
            </a:pPr>
            <a:r>
              <a:rPr lang="en-US" dirty="0" smtClean="0"/>
              <a:t> It tells the visitors what actually the post is about.</a:t>
            </a:r>
          </a:p>
          <a:p>
            <a:pPr>
              <a:buFont typeface="Wingdings" pitchFamily="2" charset="2"/>
              <a:buChar char="ü"/>
            </a:pPr>
            <a:r>
              <a:rPr lang="en-US" dirty="0" smtClean="0"/>
              <a:t> If the tag is mentioned properly then it helps to find the content very easily.</a:t>
            </a:r>
          </a:p>
          <a:p>
            <a:pPr>
              <a:buFont typeface="Wingdings" pitchFamily="2" charset="2"/>
              <a:buChar char="Ø"/>
            </a:pPr>
            <a:r>
              <a:rPr lang="en-US" dirty="0" smtClean="0"/>
              <a:t> </a:t>
            </a:r>
            <a:r>
              <a:rPr lang="en-US" b="1" dirty="0" smtClean="0">
                <a:solidFill>
                  <a:srgbClr val="FF0000"/>
                </a:solidFill>
              </a:rPr>
              <a:t>ADD Tag</a:t>
            </a:r>
          </a:p>
          <a:p>
            <a:pPr marL="514350" indent="-514350">
              <a:buAutoNum type="arabicParenR"/>
            </a:pPr>
            <a:r>
              <a:rPr lang="en-US" dirty="0" smtClean="0"/>
              <a:t>Click on </a:t>
            </a:r>
            <a:r>
              <a:rPr lang="en-US" b="1" dirty="0" smtClean="0"/>
              <a:t>Posts -&gt; Tags </a:t>
            </a:r>
            <a:r>
              <a:rPr lang="en-US" dirty="0" smtClean="0"/>
              <a:t>in </a:t>
            </a:r>
            <a:r>
              <a:rPr lang="en-US" dirty="0" err="1" smtClean="0"/>
              <a:t>WordPress</a:t>
            </a:r>
            <a:r>
              <a:rPr lang="en-US" dirty="0" smtClean="0"/>
              <a:t> </a:t>
            </a:r>
          </a:p>
          <a:p>
            <a:pPr marL="514350" indent="-514350">
              <a:buAutoNum type="arabicParenR"/>
            </a:pPr>
            <a:r>
              <a:rPr lang="en-US" dirty="0" smtClean="0"/>
              <a:t>The Tags page is displayed</a:t>
            </a:r>
          </a:p>
          <a:p>
            <a:r>
              <a:rPr lang="en-US" dirty="0" smtClean="0"/>
              <a:t>   Following are the details of the fields on Tags. </a:t>
            </a:r>
          </a:p>
          <a:p>
            <a:r>
              <a:rPr lang="en-US" b="1" dirty="0" smtClean="0"/>
              <a:t>   Name: </a:t>
            </a:r>
            <a:r>
              <a:rPr lang="en-US" dirty="0" smtClean="0"/>
              <a:t>Enter the name of tags. </a:t>
            </a:r>
          </a:p>
          <a:p>
            <a:r>
              <a:rPr lang="en-US" b="1" dirty="0" smtClean="0"/>
              <a:t>   Slug: </a:t>
            </a:r>
            <a:r>
              <a:rPr lang="en-US" dirty="0" smtClean="0"/>
              <a:t>A word chosen to describe your post. It is    specified in the tags URL. </a:t>
            </a:r>
          </a:p>
          <a:p>
            <a:endParaRPr lang="en-US" dirty="0" smtClean="0"/>
          </a:p>
          <a:p>
            <a:pPr marL="514350" indent="-514350">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r>
              <a:rPr lang="en-US" b="1" dirty="0" smtClean="0"/>
              <a:t>Description: </a:t>
            </a:r>
            <a:r>
              <a:rPr lang="en-US" dirty="0" smtClean="0"/>
              <a:t>Add brief description of your tag. It gets displayed when you hover on the tag. </a:t>
            </a:r>
          </a:p>
          <a:p>
            <a:pPr>
              <a:buNone/>
            </a:pPr>
            <a:r>
              <a:rPr lang="en-US" dirty="0" smtClean="0"/>
              <a:t>	 After filling all the information about Tags, click on </a:t>
            </a:r>
            <a:r>
              <a:rPr lang="en-US" b="1" dirty="0" smtClean="0"/>
              <a:t>Add New Tag</a:t>
            </a:r>
            <a:r>
              <a:rPr lang="en-US" dirty="0" smtClean="0"/>
              <a:t> button </a:t>
            </a:r>
          </a:p>
          <a:p>
            <a:pPr>
              <a:buNone/>
            </a:pPr>
            <a:r>
              <a:rPr lang="en-US" dirty="0" smtClean="0"/>
              <a:t>3) The new created tags will get displayed on the right side of the page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Ø"/>
            </a:pPr>
            <a:r>
              <a:rPr lang="en-US" b="1" dirty="0" smtClean="0">
                <a:solidFill>
                  <a:srgbClr val="FF0000"/>
                </a:solidFill>
              </a:rPr>
              <a:t>EDIT tag</a:t>
            </a:r>
          </a:p>
          <a:p>
            <a:pPr marL="514350" indent="-514350">
              <a:buAutoNum type="arabicParenR"/>
            </a:pPr>
            <a:r>
              <a:rPr lang="en-US" dirty="0" smtClean="0"/>
              <a:t>Click on </a:t>
            </a:r>
            <a:r>
              <a:rPr lang="en-US" b="1" dirty="0" smtClean="0"/>
              <a:t>Posts -&gt; Tags</a:t>
            </a:r>
            <a:r>
              <a:rPr lang="en-US" dirty="0" smtClean="0"/>
              <a:t> in </a:t>
            </a:r>
            <a:r>
              <a:rPr lang="en-US" dirty="0" err="1" smtClean="0"/>
              <a:t>WordPress</a:t>
            </a:r>
            <a:r>
              <a:rPr lang="en-US" dirty="0" smtClean="0"/>
              <a:t> </a:t>
            </a:r>
          </a:p>
          <a:p>
            <a:pPr marL="514350" indent="-514350">
              <a:buAutoNum type="arabicParenR"/>
            </a:pPr>
            <a:r>
              <a:rPr lang="en-US" dirty="0" smtClean="0"/>
              <a:t>You can view list of </a:t>
            </a:r>
            <a:r>
              <a:rPr lang="en-US" dirty="0" err="1" smtClean="0"/>
              <a:t>tags.When</a:t>
            </a:r>
            <a:r>
              <a:rPr lang="en-US" dirty="0" smtClean="0"/>
              <a:t> the cursor hovers on the Tags, then a few options get displayed below the Tag name. </a:t>
            </a:r>
          </a:p>
          <a:p>
            <a:pPr marL="514350" indent="-514350">
              <a:buNone/>
            </a:pPr>
            <a:r>
              <a:rPr lang="en-US" dirty="0" smtClean="0"/>
              <a:t>	Click on </a:t>
            </a:r>
            <a:r>
              <a:rPr lang="en-US" b="1" dirty="0" smtClean="0"/>
              <a:t>Edit</a:t>
            </a:r>
            <a:r>
              <a:rPr lang="en-US" dirty="0" smtClean="0"/>
              <a:t> option in Tags section</a:t>
            </a:r>
          </a:p>
          <a:p>
            <a:pPr marL="514350" indent="-514350">
              <a:buNone/>
            </a:pPr>
            <a:r>
              <a:rPr lang="en-US" dirty="0" smtClean="0"/>
              <a:t>3)   You can edit any of the required field, and then click on </a:t>
            </a:r>
            <a:r>
              <a:rPr lang="en-US" b="1" dirty="0" smtClean="0"/>
              <a:t>Update</a:t>
            </a:r>
            <a:r>
              <a:rPr lang="en-US" dirty="0" smtClean="0"/>
              <a:t> button</a:t>
            </a:r>
            <a:r>
              <a:rPr lang="en-US" b="1"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style>
          <a:lnRef idx="2">
            <a:schemeClr val="dk1"/>
          </a:lnRef>
          <a:fillRef idx="1">
            <a:schemeClr val="lt1"/>
          </a:fillRef>
          <a:effectRef idx="0">
            <a:schemeClr val="dk1"/>
          </a:effectRef>
          <a:fontRef idx="minor">
            <a:schemeClr val="dk1"/>
          </a:fontRef>
        </p:style>
        <p:txBody>
          <a:bodyPr/>
          <a:lstStyle/>
          <a:p>
            <a:pPr>
              <a:buFont typeface="Wingdings" pitchFamily="2" charset="2"/>
              <a:buChar char="Ø"/>
            </a:pPr>
            <a:r>
              <a:rPr lang="en-US" b="1" dirty="0" smtClean="0">
                <a:solidFill>
                  <a:srgbClr val="FF0000"/>
                </a:solidFill>
              </a:rPr>
              <a:t> DELETE Tag</a:t>
            </a:r>
          </a:p>
          <a:p>
            <a:pPr marL="514350" indent="-514350">
              <a:buAutoNum type="arabicParenR"/>
            </a:pPr>
            <a:r>
              <a:rPr lang="en-US" dirty="0" smtClean="0"/>
              <a:t>Click on </a:t>
            </a:r>
            <a:r>
              <a:rPr lang="en-US" b="1" dirty="0" smtClean="0"/>
              <a:t>Posts -&gt; Tags </a:t>
            </a:r>
            <a:r>
              <a:rPr lang="en-US" dirty="0" smtClean="0"/>
              <a:t>in </a:t>
            </a:r>
            <a:r>
              <a:rPr lang="en-US" dirty="0" err="1" smtClean="0"/>
              <a:t>WordPress</a:t>
            </a:r>
            <a:r>
              <a:rPr lang="en-US" dirty="0" smtClean="0"/>
              <a:t>. </a:t>
            </a:r>
            <a:r>
              <a:rPr lang="en-US" b="1" dirty="0" smtClean="0"/>
              <a:t> </a:t>
            </a:r>
          </a:p>
          <a:p>
            <a:pPr marL="514350" indent="-514350">
              <a:buAutoNum type="arabicParenR"/>
            </a:pPr>
            <a:r>
              <a:rPr lang="en-US" b="1" dirty="0" smtClean="0">
                <a:solidFill>
                  <a:srgbClr val="FF0000"/>
                </a:solidFill>
              </a:rPr>
              <a:t> </a:t>
            </a:r>
            <a:r>
              <a:rPr lang="en-US" dirty="0" smtClean="0"/>
              <a:t>You can delete tag whatever you want from the list of tags.</a:t>
            </a:r>
          </a:p>
          <a:p>
            <a:pPr marL="514350" indent="-514350">
              <a:buNone/>
            </a:pPr>
            <a:r>
              <a:rPr lang="en-US" dirty="0" smtClean="0">
                <a:solidFill>
                  <a:srgbClr val="FF0000"/>
                </a:solidFill>
              </a:rPr>
              <a:t>	</a:t>
            </a:r>
            <a:r>
              <a:rPr lang="en-US" dirty="0" smtClean="0"/>
              <a:t>When the cursor hovers on the Tags, then a few options get displayed below the Tags name. </a:t>
            </a:r>
          </a:p>
          <a:p>
            <a:pPr marL="514350" indent="-514350">
              <a:buAutoNum type="arabicParenR" startAt="3"/>
            </a:pPr>
            <a:r>
              <a:rPr lang="en-US" dirty="0" smtClean="0"/>
              <a:t>Click on </a:t>
            </a:r>
            <a:r>
              <a:rPr lang="en-US" b="1" dirty="0" smtClean="0"/>
              <a:t>Delete </a:t>
            </a:r>
            <a:r>
              <a:rPr lang="en-US" dirty="0" smtClean="0"/>
              <a:t>in tags section </a:t>
            </a:r>
          </a:p>
          <a:p>
            <a:pPr marL="514350" indent="-514350">
              <a:buNone/>
            </a:pPr>
            <a:r>
              <a:rPr lang="en-US" dirty="0" smtClean="0">
                <a:solidFill>
                  <a:srgbClr val="FF0000"/>
                </a:solidFill>
              </a:rPr>
              <a:t>	</a:t>
            </a:r>
            <a:r>
              <a:rPr lang="en-US" dirty="0" smtClean="0"/>
              <a:t> When you click on delete, you will get a pop message asking for confirmation to delete. </a:t>
            </a:r>
          </a:p>
          <a:p>
            <a:pPr marL="514350" indent="-514350">
              <a:buNone/>
            </a:pPr>
            <a:r>
              <a:rPr lang="en-US" dirty="0" smtClean="0">
                <a:solidFill>
                  <a:srgbClr val="FF0000"/>
                </a:solidFill>
              </a:rPr>
              <a:t>	</a:t>
            </a:r>
            <a:r>
              <a:rPr lang="en-US" dirty="0" smtClean="0"/>
              <a:t> You can click on </a:t>
            </a:r>
            <a:r>
              <a:rPr lang="en-US" b="1" dirty="0" smtClean="0"/>
              <a:t>OK </a:t>
            </a:r>
            <a:r>
              <a:rPr lang="en-US" dirty="0" smtClean="0"/>
              <a:t>button and delete the tag permanently.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style>
          <a:lnRef idx="1">
            <a:schemeClr val="accent2"/>
          </a:lnRef>
          <a:fillRef idx="2">
            <a:schemeClr val="accent2"/>
          </a:fillRef>
          <a:effectRef idx="1">
            <a:schemeClr val="accent2"/>
          </a:effectRef>
          <a:fontRef idx="minor">
            <a:schemeClr val="dk1"/>
          </a:fontRef>
        </p:style>
        <p:txBody>
          <a:bodyPr>
            <a:normAutofit fontScale="90000"/>
          </a:bodyPr>
          <a:lstStyle/>
          <a:p>
            <a:pPr>
              <a:buFont typeface="Wingdings" pitchFamily="2" charset="2"/>
              <a:buChar char="v"/>
            </a:pPr>
            <a:r>
              <a:rPr lang="en-US" dirty="0" smtClean="0"/>
              <a:t> User Roles and Capabilities</a:t>
            </a:r>
            <a:endParaRPr lang="en-US" dirty="0"/>
          </a:p>
        </p:txBody>
      </p:sp>
      <p:sp>
        <p:nvSpPr>
          <p:cNvPr id="3" name="Content Placeholder 2"/>
          <p:cNvSpPr>
            <a:spLocks noGrp="1"/>
          </p:cNvSpPr>
          <p:nvPr>
            <p:ph idx="1"/>
          </p:nvPr>
        </p:nvSpPr>
        <p:spPr>
          <a:xfrm>
            <a:off x="457200" y="1295400"/>
            <a:ext cx="8229600" cy="5410200"/>
          </a:xfrm>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Administrator: </a:t>
            </a:r>
            <a:r>
              <a:rPr lang="en-US" dirty="0" smtClean="0"/>
              <a:t>The Administrator has all the rights. An Admin can do anything and everything on the </a:t>
            </a:r>
            <a:r>
              <a:rPr lang="en-US" dirty="0" err="1" smtClean="0"/>
              <a:t>WordPress</a:t>
            </a:r>
            <a:r>
              <a:rPr lang="en-US" dirty="0" smtClean="0"/>
              <a:t> site such as creating more </a:t>
            </a:r>
            <a:r>
              <a:rPr lang="en-US" dirty="0" err="1" smtClean="0"/>
              <a:t>admins</a:t>
            </a:r>
            <a:r>
              <a:rPr lang="en-US" dirty="0" smtClean="0"/>
              <a:t>, inviting more users and also removing them. </a:t>
            </a:r>
          </a:p>
          <a:p>
            <a:r>
              <a:rPr lang="en-US" b="1" dirty="0" smtClean="0"/>
              <a:t>Editor: </a:t>
            </a:r>
            <a:r>
              <a:rPr lang="en-US" dirty="0" smtClean="0"/>
              <a:t>The Editor has access to all the posts, pages, comments, categories, tags, and links. They can create, publish, edit or delete any posts or pages. </a:t>
            </a:r>
          </a:p>
          <a:p>
            <a:r>
              <a:rPr lang="en-US" b="1" dirty="0" smtClean="0"/>
              <a:t>Author: </a:t>
            </a:r>
            <a:r>
              <a:rPr lang="en-US" dirty="0" smtClean="0"/>
              <a:t>The Author can only write posts, upload pictures, edit, and publish their own posts. </a:t>
            </a:r>
          </a:p>
          <a:p>
            <a:r>
              <a:rPr lang="en-US" b="1" dirty="0" smtClean="0"/>
              <a:t>Follower: </a:t>
            </a:r>
            <a:r>
              <a:rPr lang="en-US" dirty="0" smtClean="0"/>
              <a:t>The Follower can only read and comment on the posts. Followers are the ones who have signed in to your account to receive updates.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r>
              <a:rPr lang="en-US" b="1" dirty="0" smtClean="0"/>
              <a:t>Contributor: </a:t>
            </a:r>
            <a:r>
              <a:rPr lang="en-US" dirty="0" smtClean="0"/>
              <a:t>The Contributor can only write and edit their posts until published. They can create their own posts and pages but cannot publish them. They cannot upload images or files but can see your site's status. When they want to publish any post, it must be first notified personally to the administrator for review. When the post is approved, the contributor cannot make any changes once published. </a:t>
            </a:r>
          </a:p>
          <a:p>
            <a:endParaRPr lang="en-US" dirty="0" smtClean="0"/>
          </a:p>
          <a:p>
            <a:r>
              <a:rPr lang="en-US" b="1" dirty="0" smtClean="0"/>
              <a:t>Viewer: </a:t>
            </a:r>
            <a:r>
              <a:rPr lang="en-US" dirty="0" smtClean="0"/>
              <a:t>Viewers can only view your posts; they cannot edit but can only comment on the posts.</a:t>
            </a:r>
            <a:r>
              <a:rPr lang="en-US" b="1"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Font typeface="Wingdings" pitchFamily="2" charset="2"/>
              <a:buChar char="ü"/>
            </a:pPr>
            <a:r>
              <a:rPr lang="en-US" dirty="0" smtClean="0"/>
              <a:t> </a:t>
            </a:r>
            <a:r>
              <a:rPr lang="en-US" dirty="0" err="1" smtClean="0"/>
              <a:t>Wordpress</a:t>
            </a:r>
            <a:r>
              <a:rPr lang="en-US" dirty="0" smtClean="0"/>
              <a:t> , </a:t>
            </a:r>
            <a:r>
              <a:rPr lang="en-US" dirty="0" err="1" smtClean="0"/>
              <a:t>Joomla</a:t>
            </a:r>
            <a:r>
              <a:rPr lang="en-US" dirty="0" smtClean="0"/>
              <a:t> , </a:t>
            </a:r>
            <a:r>
              <a:rPr lang="en-US" dirty="0" err="1" smtClean="0"/>
              <a:t>Drupal</a:t>
            </a:r>
            <a:r>
              <a:rPr lang="en-US" dirty="0" smtClean="0"/>
              <a:t> , </a:t>
            </a:r>
            <a:r>
              <a:rPr lang="en-US" dirty="0" err="1" smtClean="0"/>
              <a:t>Magento</a:t>
            </a:r>
            <a:r>
              <a:rPr lang="en-US" dirty="0" smtClean="0"/>
              <a:t> is an example of CMS </a:t>
            </a:r>
          </a:p>
          <a:p>
            <a:pPr>
              <a:buFont typeface="Wingdings" pitchFamily="2" charset="2"/>
              <a:buChar char="ü"/>
            </a:pPr>
            <a:r>
              <a:rPr lang="en-US" dirty="0" smtClean="0"/>
              <a:t>An example of a CMS application is a Web Application that provides the following administration, control panel or website management functionalities: </a:t>
            </a:r>
          </a:p>
          <a:p>
            <a:pPr>
              <a:buFont typeface="Arial" pitchFamily="34" charset="0"/>
              <a:buChar char="•"/>
            </a:pPr>
            <a:r>
              <a:rPr lang="en-US" dirty="0" smtClean="0"/>
              <a:t>Create, Edit, Publish web pages </a:t>
            </a:r>
          </a:p>
          <a:p>
            <a:pPr>
              <a:buFont typeface="Arial" pitchFamily="34" charset="0"/>
              <a:buChar char="•"/>
            </a:pPr>
            <a:r>
              <a:rPr lang="en-US" dirty="0" smtClean="0"/>
              <a:t>Create, Edit, Publish  articles </a:t>
            </a:r>
          </a:p>
          <a:p>
            <a:pPr>
              <a:buFont typeface="Arial" pitchFamily="34" charset="0"/>
              <a:buChar char="•"/>
            </a:pPr>
            <a:r>
              <a:rPr lang="en-US" dirty="0" smtClean="0"/>
              <a:t>Create, Edit, Publish press releases </a:t>
            </a:r>
          </a:p>
          <a:p>
            <a:pPr>
              <a:buFont typeface="Arial" pitchFamily="34" charset="0"/>
              <a:buChar char="•"/>
            </a:pPr>
            <a:r>
              <a:rPr lang="en-US" dirty="0" smtClean="0"/>
              <a:t>Create, Edit, Publish  blogs </a:t>
            </a:r>
          </a:p>
          <a:p>
            <a:pPr>
              <a:buFont typeface="Arial" pitchFamily="34" charset="0"/>
              <a:buChar char="•"/>
            </a:pPr>
            <a:r>
              <a:rPr lang="en-US" dirty="0" smtClean="0"/>
              <a:t>Add / Edit events into an Event Calendar </a:t>
            </a:r>
          </a:p>
          <a:p>
            <a:pPr>
              <a:buFont typeface="Arial" pitchFamily="34" charset="0"/>
              <a:buChar char="•"/>
            </a:pPr>
            <a:r>
              <a:rPr lang="en-US" dirty="0" smtClean="0"/>
              <a:t>Enter, Edit, or View orders and print packing slips </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buFont typeface="Wingdings" pitchFamily="2" charset="2"/>
              <a:buChar char="v"/>
            </a:pPr>
            <a:r>
              <a:rPr lang="en-US" dirty="0" smtClean="0"/>
              <a:t> How to add media file</a:t>
            </a:r>
            <a:endParaRPr lang="en-US" dirty="0"/>
          </a:p>
        </p:txBody>
      </p:sp>
      <p:sp>
        <p:nvSpPr>
          <p:cNvPr id="3" name="Content Placeholder 2"/>
          <p:cNvSpPr>
            <a:spLocks noGrp="1"/>
          </p:cNvSpPr>
          <p:nvPr>
            <p:ph idx="1"/>
          </p:nvPr>
        </p:nvSpPr>
        <p:spPr>
          <a:xfrm>
            <a:off x="457200" y="1447800"/>
            <a:ext cx="8229600" cy="5181600"/>
          </a:xfrm>
        </p:spPr>
        <p:txBody>
          <a:bodyPr/>
          <a:lstStyle/>
          <a:p>
            <a:pPr marL="514350" indent="-514350">
              <a:buAutoNum type="arabicParenR"/>
            </a:pPr>
            <a:r>
              <a:rPr lang="en-US" dirty="0" smtClean="0"/>
              <a:t>Click on </a:t>
            </a:r>
            <a:r>
              <a:rPr lang="en-US" b="1" dirty="0" smtClean="0"/>
              <a:t>Media -- &gt; Add New </a:t>
            </a:r>
            <a:r>
              <a:rPr lang="en-US" dirty="0" smtClean="0"/>
              <a:t>in </a:t>
            </a:r>
            <a:r>
              <a:rPr lang="en-US" dirty="0" err="1" smtClean="0"/>
              <a:t>WordPress</a:t>
            </a:r>
            <a:r>
              <a:rPr lang="en-US" dirty="0" smtClean="0"/>
              <a:t>. </a:t>
            </a:r>
          </a:p>
          <a:p>
            <a:pPr marL="514350" indent="-514350">
              <a:buAutoNum type="arabicParenR"/>
            </a:pPr>
            <a:r>
              <a:rPr lang="en-US" dirty="0" smtClean="0"/>
              <a:t> Then, click on </a:t>
            </a:r>
            <a:r>
              <a:rPr lang="en-US" b="1" dirty="0" smtClean="0"/>
              <a:t>Select Files </a:t>
            </a:r>
            <a:r>
              <a:rPr lang="en-US" dirty="0" smtClean="0"/>
              <a:t>option to select the files from your local storage </a:t>
            </a:r>
          </a:p>
          <a:p>
            <a:pPr marL="514350" indent="-514350">
              <a:buAutoNum type="arabicParenR"/>
            </a:pPr>
            <a:r>
              <a:rPr lang="en-US" dirty="0" smtClean="0"/>
              <a:t> Add Media files such as images and audios by selecting them and click </a:t>
            </a:r>
            <a:r>
              <a:rPr lang="en-US" b="1" dirty="0" smtClean="0"/>
              <a:t>open </a:t>
            </a:r>
            <a:r>
              <a:rPr lang="en-US" dirty="0" smtClean="0"/>
              <a:t>button.</a:t>
            </a:r>
          </a:p>
          <a:p>
            <a:pPr marL="514350" indent="-514350">
              <a:buAutoNum type="arabicParenR"/>
            </a:pPr>
            <a:r>
              <a:rPr lang="en-US" b="1" dirty="0" smtClean="0"/>
              <a:t> </a:t>
            </a:r>
            <a:r>
              <a:rPr lang="en-US" dirty="0" smtClean="0"/>
              <a:t>You can view the list of media files added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buFont typeface="Wingdings" pitchFamily="2" charset="2"/>
              <a:buChar char="v"/>
            </a:pPr>
            <a:r>
              <a:rPr lang="en-US" dirty="0" smtClean="0"/>
              <a:t> How to attach Media to post</a:t>
            </a:r>
            <a:endParaRPr lang="en-US" dirty="0"/>
          </a:p>
        </p:txBody>
      </p:sp>
      <p:sp>
        <p:nvSpPr>
          <p:cNvPr id="3" name="Content Placeholder 2"/>
          <p:cNvSpPr>
            <a:spLocks noGrp="1"/>
          </p:cNvSpPr>
          <p:nvPr>
            <p:ph idx="1"/>
          </p:nvPr>
        </p:nvSpPr>
        <p:spPr>
          <a:xfrm>
            <a:off x="457200" y="1371600"/>
            <a:ext cx="8229600" cy="5334000"/>
          </a:xfrm>
        </p:spPr>
        <p:txBody>
          <a:bodyPr/>
          <a:lstStyle/>
          <a:p>
            <a:pPr>
              <a:buFont typeface="Wingdings" pitchFamily="2" charset="2"/>
              <a:buChar char="ü"/>
            </a:pPr>
            <a:r>
              <a:rPr lang="en-US" dirty="0" smtClean="0"/>
              <a:t> Media files can be inserted to your Pages or Posts from libraries, from local storage or from URLs. </a:t>
            </a:r>
          </a:p>
          <a:p>
            <a:pPr marL="514350" indent="-514350">
              <a:buAutoNum type="arabicParenR"/>
            </a:pPr>
            <a:r>
              <a:rPr lang="en-US" dirty="0" smtClean="0"/>
              <a:t>Click on </a:t>
            </a:r>
            <a:r>
              <a:rPr lang="en-US" b="1" dirty="0" smtClean="0"/>
              <a:t>Posts --&gt; Add New</a:t>
            </a:r>
            <a:r>
              <a:rPr lang="en-US" dirty="0" smtClean="0"/>
              <a:t> in </a:t>
            </a:r>
            <a:r>
              <a:rPr lang="en-US" dirty="0" err="1" smtClean="0"/>
              <a:t>WordPress</a:t>
            </a:r>
            <a:endParaRPr lang="en-US" dirty="0" smtClean="0"/>
          </a:p>
          <a:p>
            <a:pPr marL="514350" indent="-514350">
              <a:buAutoNum type="arabicParenR"/>
            </a:pPr>
            <a:r>
              <a:rPr lang="en-US" dirty="0" smtClean="0"/>
              <a:t> Click on </a:t>
            </a:r>
            <a:r>
              <a:rPr lang="en-US" b="1" dirty="0" smtClean="0"/>
              <a:t>Add Media </a:t>
            </a:r>
          </a:p>
          <a:p>
            <a:pPr marL="514350" indent="-514350">
              <a:buAutoNum type="arabicParenR"/>
            </a:pPr>
            <a:r>
              <a:rPr lang="en-US" b="1" dirty="0" smtClean="0"/>
              <a:t> </a:t>
            </a:r>
            <a:r>
              <a:rPr lang="en-US" dirty="0" smtClean="0"/>
              <a:t>You can select the files from the </a:t>
            </a:r>
            <a:r>
              <a:rPr lang="en-US" b="1" dirty="0" smtClean="0"/>
              <a:t>Media Library tab </a:t>
            </a:r>
          </a:p>
          <a:p>
            <a:pPr marL="514350" indent="-514350">
              <a:buNone/>
            </a:pPr>
            <a:r>
              <a:rPr lang="en-US" b="1" dirty="0" smtClean="0"/>
              <a:t>	</a:t>
            </a:r>
            <a:r>
              <a:rPr lang="en-US" dirty="0" smtClean="0"/>
              <a:t>Click on </a:t>
            </a:r>
            <a:r>
              <a:rPr lang="en-US" b="1" dirty="0" smtClean="0"/>
              <a:t>Insert into Post </a:t>
            </a:r>
            <a:r>
              <a:rPr lang="en-US" dirty="0" smtClean="0"/>
              <a:t>button, the image will be inserted into the post. </a:t>
            </a:r>
          </a:p>
          <a:p>
            <a:pPr marL="514350" indent="-514350">
              <a:buNone/>
            </a:pPr>
            <a:r>
              <a:rPr lang="en-US" dirty="0" smtClean="0"/>
              <a:t>	You can also insert an image directly from your system by clicking on </a:t>
            </a:r>
            <a:r>
              <a:rPr lang="en-US" b="1" dirty="0" smtClean="0"/>
              <a:t>Upload Files </a:t>
            </a:r>
            <a:r>
              <a:rPr lang="en-US" dirty="0" smtClean="0"/>
              <a:t>tab. Click on </a:t>
            </a:r>
            <a:r>
              <a:rPr lang="en-US" b="1" dirty="0" smtClean="0"/>
              <a:t>Insert into Post </a:t>
            </a:r>
            <a:r>
              <a:rPr lang="en-US" dirty="0" smtClean="0"/>
              <a:t>button</a:t>
            </a:r>
            <a:r>
              <a:rPr lang="en-US" b="1" dirty="0" smtClean="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style>
          <a:lnRef idx="0">
            <a:schemeClr val="accent4"/>
          </a:lnRef>
          <a:fillRef idx="3">
            <a:schemeClr val="accent4"/>
          </a:fillRef>
          <a:effectRef idx="3">
            <a:schemeClr val="accent4"/>
          </a:effectRef>
          <a:fontRef idx="minor">
            <a:schemeClr val="lt1"/>
          </a:fontRef>
        </p:style>
        <p:txBody>
          <a:bodyPr>
            <a:normAutofit fontScale="90000"/>
          </a:bodyPr>
          <a:lstStyle/>
          <a:p>
            <a:pPr>
              <a:buFont typeface="Wingdings" pitchFamily="2" charset="2"/>
              <a:buChar char="v"/>
            </a:pPr>
            <a:r>
              <a:rPr lang="en-US" dirty="0" smtClean="0"/>
              <a:t> Database Structure</a:t>
            </a:r>
            <a:endParaRPr lang="en-US" dirty="0"/>
          </a:p>
        </p:txBody>
      </p:sp>
      <p:sp>
        <p:nvSpPr>
          <p:cNvPr id="3" name="Content Placeholder 2"/>
          <p:cNvSpPr>
            <a:spLocks noGrp="1"/>
          </p:cNvSpPr>
          <p:nvPr>
            <p:ph idx="1"/>
          </p:nvPr>
        </p:nvSpPr>
        <p:spPr>
          <a:xfrm>
            <a:off x="457200" y="1295400"/>
            <a:ext cx="8229600" cy="5410200"/>
          </a:xfrm>
        </p:spPr>
        <p:style>
          <a:lnRef idx="0">
            <a:scrgbClr r="0" g="0" b="0"/>
          </a:lnRef>
          <a:fillRef idx="1003">
            <a:schemeClr val="lt2"/>
          </a:fillRef>
          <a:effectRef idx="0">
            <a:scrgbClr r="0" g="0" b="0"/>
          </a:effectRef>
          <a:fontRef idx="major"/>
        </p:style>
        <p:txBody>
          <a:bodyPr>
            <a:normAutofit/>
          </a:bodyPr>
          <a:lstStyle/>
          <a:p>
            <a:pPr>
              <a:buFont typeface="Wingdings" pitchFamily="2" charset="2"/>
              <a:buChar char="ü"/>
            </a:pPr>
            <a:r>
              <a:rPr lang="en-US" dirty="0" smtClean="0"/>
              <a:t> Default installation of </a:t>
            </a:r>
            <a:r>
              <a:rPr lang="en-US" dirty="0" err="1" smtClean="0"/>
              <a:t>WordPress</a:t>
            </a:r>
            <a:r>
              <a:rPr lang="en-US" dirty="0" smtClean="0"/>
              <a:t> comes with eleven tables. These are the following tables.</a:t>
            </a:r>
          </a:p>
          <a:p>
            <a:pPr marL="514350" indent="-514350">
              <a:buAutoNum type="arabicParenR"/>
            </a:pPr>
            <a:r>
              <a:rPr lang="en-US" b="1" dirty="0" err="1" smtClean="0"/>
              <a:t>wp_commentmeta</a:t>
            </a:r>
            <a:r>
              <a:rPr lang="en-US" b="1" dirty="0" smtClean="0"/>
              <a:t> : </a:t>
            </a:r>
            <a:r>
              <a:rPr lang="en-US" dirty="0" smtClean="0"/>
              <a:t>Each comment features information called the meta data and it is stored in the </a:t>
            </a:r>
            <a:r>
              <a:rPr lang="en-US" dirty="0" err="1" smtClean="0"/>
              <a:t>wp_commentmeta</a:t>
            </a:r>
            <a:r>
              <a:rPr lang="en-US" dirty="0" smtClean="0"/>
              <a:t>.</a:t>
            </a:r>
          </a:p>
          <a:p>
            <a:pPr marL="514350" indent="-514350">
              <a:buAutoNum type="arabicParenR"/>
            </a:pPr>
            <a:r>
              <a:rPr lang="en-US" b="1" dirty="0" smtClean="0"/>
              <a:t> </a:t>
            </a:r>
            <a:r>
              <a:rPr lang="en-US" b="1" dirty="0" err="1" smtClean="0"/>
              <a:t>wp_comments</a:t>
            </a:r>
            <a:r>
              <a:rPr lang="en-US" b="1" dirty="0" smtClean="0"/>
              <a:t> : </a:t>
            </a:r>
            <a:r>
              <a:rPr lang="en-US" dirty="0" smtClean="0"/>
              <a:t>The comments within </a:t>
            </a:r>
            <a:r>
              <a:rPr lang="en-US" dirty="0" err="1" smtClean="0"/>
              <a:t>WordPress</a:t>
            </a:r>
            <a:r>
              <a:rPr lang="en-US" dirty="0" smtClean="0"/>
              <a:t> are stored in the </a:t>
            </a:r>
            <a:r>
              <a:rPr lang="en-US" dirty="0" err="1" smtClean="0"/>
              <a:t>wp_comments</a:t>
            </a:r>
            <a:r>
              <a:rPr lang="en-US" dirty="0" smtClean="0"/>
              <a:t> table.</a:t>
            </a:r>
          </a:p>
          <a:p>
            <a:pPr marL="514350" indent="-514350">
              <a:buAutoNum type="arabicParenR"/>
            </a:pPr>
            <a:r>
              <a:rPr lang="en-US" b="1" dirty="0" smtClean="0"/>
              <a:t> </a:t>
            </a:r>
            <a:r>
              <a:rPr lang="en-US" b="1" dirty="0" err="1" smtClean="0"/>
              <a:t>wp_links</a:t>
            </a:r>
            <a:r>
              <a:rPr lang="en-US" b="1" dirty="0" smtClean="0"/>
              <a:t> : </a:t>
            </a:r>
            <a:r>
              <a:rPr lang="en-US" dirty="0" smtClean="0"/>
              <a:t>The </a:t>
            </a:r>
            <a:r>
              <a:rPr lang="en-US" dirty="0" err="1" smtClean="0"/>
              <a:t>wp_links</a:t>
            </a:r>
            <a:r>
              <a:rPr lang="en-US" dirty="0" smtClean="0"/>
              <a:t> holds information related to the links entered into the Links feature of </a:t>
            </a:r>
            <a:r>
              <a:rPr lang="en-US" dirty="0" err="1" smtClean="0"/>
              <a:t>WordPress</a:t>
            </a:r>
            <a:endParaRPr lang="en-US" dirty="0" smtClean="0"/>
          </a:p>
          <a:p>
            <a:pPr marL="514350" indent="-514350">
              <a:buAutoNum type="arabicParenR"/>
            </a:pPr>
            <a:r>
              <a:rPr lang="en-US" b="1" dirty="0" smtClean="0"/>
              <a:t> </a:t>
            </a:r>
            <a:r>
              <a:rPr lang="en-US" b="1" dirty="0" err="1" smtClean="0"/>
              <a:t>wp_options</a:t>
            </a:r>
            <a:r>
              <a:rPr lang="en-US" b="1" dirty="0" smtClean="0"/>
              <a:t> : </a:t>
            </a:r>
            <a:r>
              <a:rPr lang="en-US" dirty="0" smtClean="0"/>
              <a:t>The Options set under the Administration &gt; Settings panel are stored in the </a:t>
            </a:r>
            <a:r>
              <a:rPr lang="en-US" dirty="0" err="1" smtClean="0"/>
              <a:t>wp_options</a:t>
            </a:r>
            <a:r>
              <a:rPr lang="en-US" dirty="0" smtClean="0"/>
              <a:t> table</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style>
          <a:lnRef idx="3">
            <a:schemeClr val="lt1"/>
          </a:lnRef>
          <a:fillRef idx="1">
            <a:schemeClr val="accent5"/>
          </a:fillRef>
          <a:effectRef idx="1">
            <a:schemeClr val="accent5"/>
          </a:effectRef>
          <a:fontRef idx="minor">
            <a:schemeClr val="lt1"/>
          </a:fontRef>
        </p:style>
        <p:txBody>
          <a:bodyPr/>
          <a:lstStyle/>
          <a:p>
            <a:pPr>
              <a:buNone/>
            </a:pPr>
            <a:r>
              <a:rPr lang="en-US" b="1" dirty="0" smtClean="0"/>
              <a:t>5) </a:t>
            </a:r>
            <a:r>
              <a:rPr lang="en-US" b="1" dirty="0" err="1" smtClean="0"/>
              <a:t>wp_postmeta</a:t>
            </a:r>
            <a:r>
              <a:rPr lang="en-US" b="1" dirty="0" smtClean="0"/>
              <a:t> : </a:t>
            </a:r>
            <a:r>
              <a:rPr lang="en-US" dirty="0" smtClean="0"/>
              <a:t>Each post features information called the meta data and it is stored in the </a:t>
            </a:r>
            <a:r>
              <a:rPr lang="en-US" dirty="0" err="1" smtClean="0"/>
              <a:t>wp_postmeta</a:t>
            </a:r>
            <a:r>
              <a:rPr lang="en-US" dirty="0" smtClean="0"/>
              <a:t>.</a:t>
            </a:r>
          </a:p>
          <a:p>
            <a:pPr>
              <a:buNone/>
            </a:pPr>
            <a:r>
              <a:rPr lang="en-US" dirty="0" smtClean="0"/>
              <a:t>6) </a:t>
            </a:r>
            <a:r>
              <a:rPr lang="en-US" b="1" dirty="0" err="1" smtClean="0"/>
              <a:t>wp_posts</a:t>
            </a:r>
            <a:r>
              <a:rPr lang="en-US" b="1" dirty="0" smtClean="0"/>
              <a:t> : </a:t>
            </a:r>
            <a:r>
              <a:rPr lang="en-US" dirty="0" smtClean="0"/>
              <a:t>The core of the </a:t>
            </a:r>
            <a:r>
              <a:rPr lang="en-US" dirty="0" err="1" smtClean="0"/>
              <a:t>WordPress</a:t>
            </a:r>
            <a:r>
              <a:rPr lang="en-US" dirty="0" smtClean="0"/>
              <a:t> data is the posts. It is stored in the </a:t>
            </a:r>
            <a:r>
              <a:rPr lang="en-US" dirty="0" err="1" smtClean="0"/>
              <a:t>wp_posts</a:t>
            </a:r>
            <a:r>
              <a:rPr lang="en-US" dirty="0" smtClean="0"/>
              <a:t> table.</a:t>
            </a:r>
          </a:p>
          <a:p>
            <a:pPr>
              <a:buNone/>
            </a:pPr>
            <a:r>
              <a:rPr lang="en-US" b="1" dirty="0" smtClean="0"/>
              <a:t>7) </a:t>
            </a:r>
            <a:r>
              <a:rPr lang="en-US" b="1" dirty="0" err="1" smtClean="0"/>
              <a:t>wp_terms</a:t>
            </a:r>
            <a:r>
              <a:rPr lang="en-US" b="1" dirty="0" smtClean="0"/>
              <a:t> : </a:t>
            </a:r>
            <a:r>
              <a:rPr lang="en-US" dirty="0" smtClean="0"/>
              <a:t>The categories for both posts and links and the tags for posts are found within the </a:t>
            </a:r>
            <a:r>
              <a:rPr lang="en-US" dirty="0" err="1" smtClean="0"/>
              <a:t>wp_terms</a:t>
            </a:r>
            <a:r>
              <a:rPr lang="en-US" dirty="0" smtClean="0"/>
              <a:t> table.</a:t>
            </a:r>
          </a:p>
          <a:p>
            <a:pPr>
              <a:buNone/>
            </a:pPr>
            <a:r>
              <a:rPr lang="en-US" b="1" dirty="0" smtClean="0"/>
              <a:t>8) </a:t>
            </a:r>
            <a:r>
              <a:rPr lang="en-US" b="1" dirty="0" err="1" smtClean="0"/>
              <a:t>wp_term_relationships</a:t>
            </a:r>
            <a:r>
              <a:rPr lang="en-US" b="1" dirty="0" smtClean="0"/>
              <a:t> : </a:t>
            </a:r>
            <a:r>
              <a:rPr lang="en-US" dirty="0" smtClean="0"/>
              <a:t>Posts are associated with categories and tags from the </a:t>
            </a:r>
            <a:r>
              <a:rPr lang="en-US" dirty="0" err="1" smtClean="0"/>
              <a:t>wp_terms</a:t>
            </a:r>
            <a:r>
              <a:rPr lang="en-US" dirty="0" smtClean="0"/>
              <a:t> table and this association is maintained in the </a:t>
            </a:r>
            <a:r>
              <a:rPr lang="en-US" dirty="0" err="1" smtClean="0"/>
              <a:t>wp_term_relationships</a:t>
            </a:r>
            <a:r>
              <a:rPr lang="en-US" dirty="0" smtClean="0"/>
              <a:t> table.</a:t>
            </a:r>
          </a:p>
          <a:p>
            <a:pPr>
              <a:buNone/>
            </a:pPr>
            <a:r>
              <a:rPr lang="en-US" b="1" dirty="0" smtClean="0"/>
              <a:t>9) </a:t>
            </a:r>
            <a:r>
              <a:rPr lang="en-US" b="1" dirty="0" err="1" smtClean="0"/>
              <a:t>wp_users</a:t>
            </a:r>
            <a:r>
              <a:rPr lang="en-US" b="1" dirty="0" smtClean="0"/>
              <a:t> : </a:t>
            </a:r>
            <a:r>
              <a:rPr lang="en-US" dirty="0" smtClean="0"/>
              <a:t>The list of users is maintained in table </a:t>
            </a:r>
            <a:r>
              <a:rPr lang="en-US" dirty="0" err="1" smtClean="0"/>
              <a:t>wp_users</a:t>
            </a:r>
            <a:r>
              <a:rPr lang="en-US" dirty="0" smtClean="0"/>
              <a:t>.</a:t>
            </a:r>
          </a:p>
          <a:p>
            <a:pPr>
              <a:buNone/>
            </a:pPr>
            <a:endParaRPr lang="en-US" dirty="0" smtClean="0"/>
          </a:p>
          <a:p>
            <a:pPr>
              <a:buNone/>
            </a:pP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style>
          <a:lnRef idx="3">
            <a:schemeClr val="lt1"/>
          </a:lnRef>
          <a:fillRef idx="1">
            <a:schemeClr val="accent5"/>
          </a:fillRef>
          <a:effectRef idx="1">
            <a:schemeClr val="accent5"/>
          </a:effectRef>
          <a:fontRef idx="minor">
            <a:schemeClr val="lt1"/>
          </a:fontRef>
        </p:style>
        <p:txBody>
          <a:bodyPr/>
          <a:lstStyle/>
          <a:p>
            <a:pPr>
              <a:buNone/>
            </a:pPr>
            <a:r>
              <a:rPr lang="en-US" b="1" dirty="0" smtClean="0"/>
              <a:t>10) </a:t>
            </a:r>
            <a:r>
              <a:rPr lang="en-US" b="1" dirty="0" err="1" smtClean="0"/>
              <a:t>wp_usermeta</a:t>
            </a:r>
            <a:r>
              <a:rPr lang="en-US" b="1" dirty="0" smtClean="0"/>
              <a:t> : </a:t>
            </a:r>
            <a:r>
              <a:rPr lang="en-US" dirty="0" smtClean="0"/>
              <a:t>Each user features information called the meta data and it is stored in </a:t>
            </a:r>
            <a:r>
              <a:rPr lang="en-US" dirty="0" err="1" smtClean="0"/>
              <a:t>wp_usermeta</a:t>
            </a:r>
            <a:r>
              <a:rPr lang="en-US" dirty="0" smtClean="0"/>
              <a:t>.</a:t>
            </a:r>
          </a:p>
          <a:p>
            <a:pPr>
              <a:buNone/>
            </a:pPr>
            <a:endParaRPr lang="en-US" dirty="0" smtClean="0"/>
          </a:p>
          <a:p>
            <a:pPr>
              <a:buNone/>
            </a:pPr>
            <a:r>
              <a:rPr lang="en-US" b="1" dirty="0" smtClean="0"/>
              <a:t>11) </a:t>
            </a:r>
            <a:r>
              <a:rPr lang="en-US" b="1" dirty="0" err="1" smtClean="0"/>
              <a:t>wp_term_taxonomy</a:t>
            </a:r>
            <a:r>
              <a:rPr lang="en-US" b="1" dirty="0" smtClean="0"/>
              <a:t> : </a:t>
            </a:r>
            <a:r>
              <a:rPr lang="en-US" dirty="0" smtClean="0"/>
              <a:t>This table describes the taxonomy (category, link, or tag) for the entries in the </a:t>
            </a:r>
            <a:r>
              <a:rPr lang="en-US" dirty="0" err="1" smtClean="0"/>
              <a:t>wp_terms</a:t>
            </a:r>
            <a:r>
              <a:rPr lang="en-US" dirty="0" smtClean="0"/>
              <a:t> table.</a:t>
            </a:r>
          </a:p>
          <a:p>
            <a:pPr>
              <a:buNone/>
            </a:pPr>
            <a:endParaRPr lang="en-US"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buFont typeface="Wingdings" pitchFamily="2" charset="2"/>
              <a:buChar char="v"/>
            </a:pPr>
            <a:r>
              <a:rPr lang="en-US" dirty="0" smtClean="0"/>
              <a:t> Setting</a:t>
            </a:r>
            <a:endParaRPr lang="en-US" dirty="0"/>
          </a:p>
        </p:txBody>
      </p:sp>
      <p:sp>
        <p:nvSpPr>
          <p:cNvPr id="3" name="Content Placeholder 2"/>
          <p:cNvSpPr>
            <a:spLocks noGrp="1"/>
          </p:cNvSpPr>
          <p:nvPr>
            <p:ph idx="1"/>
          </p:nvPr>
        </p:nvSpPr>
        <p:spPr>
          <a:xfrm>
            <a:off x="457200" y="1219200"/>
            <a:ext cx="8229600" cy="5410200"/>
          </a:xfrm>
        </p:spPr>
        <p:txBody>
          <a:bodyPr>
            <a:noAutofit/>
          </a:bodyPr>
          <a:lstStyle/>
          <a:p>
            <a:pPr marL="514350" indent="-514350">
              <a:buFont typeface="Wingdings" pitchFamily="2" charset="2"/>
              <a:buChar char="v"/>
            </a:pPr>
            <a:r>
              <a:rPr lang="en-US" sz="2400" b="1" dirty="0" smtClean="0">
                <a:solidFill>
                  <a:srgbClr val="FF0000"/>
                </a:solidFill>
              </a:rPr>
              <a:t>General</a:t>
            </a:r>
          </a:p>
          <a:p>
            <a:pPr marL="514350" indent="-514350">
              <a:buAutoNum type="arabicParenR"/>
            </a:pPr>
            <a:r>
              <a:rPr lang="en-US" sz="2400" dirty="0" smtClean="0"/>
              <a:t>Click on </a:t>
            </a:r>
            <a:r>
              <a:rPr lang="en-US" sz="2400" b="1" dirty="0" smtClean="0"/>
              <a:t>Settings -&gt; General option </a:t>
            </a:r>
            <a:r>
              <a:rPr lang="en-US" sz="2400" dirty="0" smtClean="0"/>
              <a:t>in </a:t>
            </a:r>
            <a:r>
              <a:rPr lang="en-US" sz="2400" dirty="0" err="1" smtClean="0"/>
              <a:t>WordPress</a:t>
            </a:r>
            <a:r>
              <a:rPr lang="en-US" sz="2400" dirty="0" smtClean="0"/>
              <a:t>.</a:t>
            </a:r>
          </a:p>
          <a:p>
            <a:pPr marL="514350" indent="-514350">
              <a:buAutoNum type="arabicParenR"/>
            </a:pPr>
            <a:r>
              <a:rPr lang="en-US" sz="2400" dirty="0" smtClean="0"/>
              <a:t>The General Setting page is displayed </a:t>
            </a:r>
          </a:p>
          <a:p>
            <a:pPr>
              <a:buNone/>
            </a:pPr>
            <a:r>
              <a:rPr lang="en-US" sz="2400" dirty="0" smtClean="0"/>
              <a:t>		Following are the details of the fields on general settings page. </a:t>
            </a:r>
          </a:p>
          <a:p>
            <a:pPr>
              <a:buFont typeface="Wingdings" pitchFamily="2" charset="2"/>
              <a:buChar char="ü"/>
            </a:pPr>
            <a:r>
              <a:rPr lang="en-US" sz="2400" b="1" dirty="0" smtClean="0"/>
              <a:t>  Site Title: </a:t>
            </a:r>
            <a:r>
              <a:rPr lang="en-US" sz="2400" dirty="0" smtClean="0"/>
              <a:t>It displays the name of the site in the template header.</a:t>
            </a:r>
            <a:r>
              <a:rPr lang="en-US" sz="2400" b="1" dirty="0" smtClean="0"/>
              <a:t>  </a:t>
            </a:r>
            <a:endParaRPr lang="en-US" sz="2400" dirty="0" smtClean="0"/>
          </a:p>
          <a:p>
            <a:pPr>
              <a:buFont typeface="Wingdings" pitchFamily="2" charset="2"/>
              <a:buChar char="ü"/>
            </a:pPr>
            <a:r>
              <a:rPr lang="en-US" sz="2400" dirty="0" smtClean="0"/>
              <a:t>  </a:t>
            </a:r>
            <a:r>
              <a:rPr lang="en-US" sz="2400" b="1" dirty="0" smtClean="0"/>
              <a:t>Tagline: </a:t>
            </a:r>
            <a:r>
              <a:rPr lang="en-US" sz="2400" dirty="0" smtClean="0"/>
              <a:t>Displays a short sentence about your site</a:t>
            </a:r>
          </a:p>
          <a:p>
            <a:pPr>
              <a:buFont typeface="Wingdings" pitchFamily="2" charset="2"/>
              <a:buChar char="ü"/>
            </a:pPr>
            <a:r>
              <a:rPr lang="en-US" sz="2400" b="1" dirty="0" smtClean="0"/>
              <a:t>  </a:t>
            </a:r>
            <a:r>
              <a:rPr lang="en-US" sz="2400" b="1" dirty="0" err="1" smtClean="0"/>
              <a:t>WordPress</a:t>
            </a:r>
            <a:r>
              <a:rPr lang="en-US" sz="2400" b="1" dirty="0" smtClean="0"/>
              <a:t> Address (URL): </a:t>
            </a:r>
            <a:r>
              <a:rPr lang="en-US" sz="2400" dirty="0" smtClean="0"/>
              <a:t>It is the URL of </a:t>
            </a:r>
            <a:r>
              <a:rPr lang="en-US" sz="2400" dirty="0" err="1" smtClean="0"/>
              <a:t>WordPress</a:t>
            </a:r>
            <a:r>
              <a:rPr lang="en-US" sz="2400" dirty="0" smtClean="0"/>
              <a:t> directory where your all core application files are present.</a:t>
            </a:r>
          </a:p>
          <a:p>
            <a:pPr>
              <a:buFont typeface="Wingdings" pitchFamily="2" charset="2"/>
              <a:buChar char="ü"/>
            </a:pPr>
            <a:r>
              <a:rPr lang="en-US" sz="2400" b="1" dirty="0" smtClean="0"/>
              <a:t>  Site Address (URL):</a:t>
            </a:r>
            <a:r>
              <a:rPr lang="en-US" sz="2400" dirty="0" smtClean="0"/>
              <a:t> Enter the site URL which you want your site to display on the browser. </a:t>
            </a:r>
          </a:p>
          <a:p>
            <a:pPr>
              <a:buNone/>
            </a:pPr>
            <a:endParaRPr lang="en-US" sz="2400" dirty="0" smtClean="0"/>
          </a:p>
          <a:p>
            <a:pPr>
              <a:buFont typeface="Wingdings" pitchFamily="2" charset="2"/>
              <a:buChar char="ü"/>
            </a:pPr>
            <a:endParaRPr lang="en-US" sz="2400" dirty="0" smtClean="0"/>
          </a:p>
          <a:p>
            <a:pPr>
              <a:buFont typeface="Wingdings" pitchFamily="2" charset="2"/>
              <a:buChar char="ü"/>
            </a:pPr>
            <a:endParaRPr lang="en-US" sz="2400" b="1" dirty="0" smtClean="0"/>
          </a:p>
          <a:p>
            <a:pPr marL="514350" indent="-514350">
              <a:buNone/>
            </a:pPr>
            <a:r>
              <a:rPr lang="en-US" sz="2400" b="1" dirty="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ü"/>
            </a:pPr>
            <a:r>
              <a:rPr lang="en-US" dirty="0" smtClean="0"/>
              <a:t> </a:t>
            </a:r>
            <a:r>
              <a:rPr lang="en-US" b="1" dirty="0" smtClean="0"/>
              <a:t>Date Format: </a:t>
            </a:r>
            <a:r>
              <a:rPr lang="en-US" dirty="0" smtClean="0"/>
              <a:t>Sets the date format as you need to display on the site</a:t>
            </a:r>
            <a:r>
              <a:rPr lang="en-US" b="1" dirty="0" smtClean="0"/>
              <a:t> </a:t>
            </a:r>
          </a:p>
          <a:p>
            <a:pPr>
              <a:buFont typeface="Wingdings" pitchFamily="2" charset="2"/>
              <a:buChar char="ü"/>
            </a:pPr>
            <a:r>
              <a:rPr lang="en-US" b="1" dirty="0" smtClean="0"/>
              <a:t>Time Format: </a:t>
            </a:r>
            <a:r>
              <a:rPr lang="en-US" dirty="0" smtClean="0"/>
              <a:t>Sets the time format as you need to display on the site. </a:t>
            </a:r>
          </a:p>
          <a:p>
            <a:pPr>
              <a:buFont typeface="Wingdings" pitchFamily="2" charset="2"/>
              <a:buChar char="ü"/>
            </a:pPr>
            <a:r>
              <a:rPr lang="en-US" b="1" dirty="0" smtClean="0"/>
              <a:t> Week Starts On: </a:t>
            </a:r>
            <a:r>
              <a:rPr lang="en-US" dirty="0" smtClean="0"/>
              <a:t>Select the week day which you prefer to start for </a:t>
            </a:r>
            <a:r>
              <a:rPr lang="en-US" dirty="0" err="1" smtClean="0"/>
              <a:t>WordPress</a:t>
            </a:r>
            <a:r>
              <a:rPr lang="en-US" dirty="0" smtClean="0"/>
              <a:t> calendar. By default it is set as Monday. </a:t>
            </a:r>
          </a:p>
          <a:p>
            <a:pPr>
              <a:buNone/>
            </a:pPr>
            <a:endParaRPr lang="en-US" dirty="0" smtClean="0"/>
          </a:p>
          <a:p>
            <a:pPr>
              <a:buNone/>
            </a:pPr>
            <a:r>
              <a:rPr lang="en-US" dirty="0" smtClean="0"/>
              <a:t>3) After filling all the information about general settings, click on </a:t>
            </a:r>
            <a:r>
              <a:rPr lang="en-US" b="1" dirty="0" smtClean="0"/>
              <a:t>Save Changes </a:t>
            </a:r>
            <a:r>
              <a:rPr lang="en-US" dirty="0" smtClean="0"/>
              <a:t>button. It saves all your general setting information. </a:t>
            </a:r>
          </a:p>
          <a:p>
            <a:pPr>
              <a:buFont typeface="Wingdings" pitchFamily="2" charset="2"/>
              <a:buChar char="ü"/>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Autofit/>
          </a:bodyPr>
          <a:lstStyle/>
          <a:p>
            <a:pPr>
              <a:buFont typeface="Wingdings" pitchFamily="2" charset="2"/>
              <a:buChar char="v"/>
            </a:pPr>
            <a:r>
              <a:rPr lang="en-US" sz="2400" b="1" dirty="0" smtClean="0">
                <a:solidFill>
                  <a:srgbClr val="FF0000"/>
                </a:solidFill>
              </a:rPr>
              <a:t> WRITING</a:t>
            </a:r>
          </a:p>
          <a:p>
            <a:pPr marL="514350" indent="-514350">
              <a:buAutoNum type="arabicParenR"/>
            </a:pPr>
            <a:r>
              <a:rPr lang="en-US" sz="2400" dirty="0" smtClean="0"/>
              <a:t>To change writing settings, go to </a:t>
            </a:r>
            <a:r>
              <a:rPr lang="en-US" sz="2400" b="1" dirty="0" smtClean="0"/>
              <a:t>Settings -&gt; Writing </a:t>
            </a:r>
            <a:r>
              <a:rPr lang="en-US" sz="2400" dirty="0" smtClean="0"/>
              <a:t>option</a:t>
            </a:r>
            <a:r>
              <a:rPr lang="en-US" sz="2400" b="1" dirty="0" smtClean="0"/>
              <a:t>.</a:t>
            </a:r>
          </a:p>
          <a:p>
            <a:pPr marL="514350" indent="-514350">
              <a:buAutoNum type="arabicParenR"/>
            </a:pPr>
            <a:r>
              <a:rPr lang="en-US" sz="2400" dirty="0" smtClean="0"/>
              <a:t>The Writing Setting page is displayed </a:t>
            </a:r>
          </a:p>
          <a:p>
            <a:r>
              <a:rPr lang="en-US" sz="2400" b="1" dirty="0" smtClean="0"/>
              <a:t>Formatting: </a:t>
            </a:r>
            <a:r>
              <a:rPr lang="en-US" sz="2400" dirty="0" smtClean="0"/>
              <a:t>This field defines two sub options for better user experience. </a:t>
            </a:r>
          </a:p>
          <a:p>
            <a:r>
              <a:rPr lang="en-US" sz="2400" dirty="0" smtClean="0"/>
              <a:t> The first option Convert emoticons like :-) and :-P to graphics on display will turn text-based emoticons into graphic-based emoticons. </a:t>
            </a:r>
          </a:p>
          <a:p>
            <a:r>
              <a:rPr lang="en-US" sz="2400" dirty="0" smtClean="0"/>
              <a:t>The second option </a:t>
            </a:r>
            <a:r>
              <a:rPr lang="en-US" sz="2400" dirty="0" err="1" smtClean="0"/>
              <a:t>WordPress</a:t>
            </a:r>
            <a:r>
              <a:rPr lang="en-US" sz="2400" dirty="0" smtClean="0"/>
              <a:t> should correct invalidly nested XHTML automatically corrects the invalid XHTML placed within the posts or pages. </a:t>
            </a:r>
          </a:p>
          <a:p>
            <a:r>
              <a:rPr lang="en-US" sz="2400" b="1" dirty="0" smtClean="0"/>
              <a:t>Default Post Category: </a:t>
            </a:r>
            <a:r>
              <a:rPr lang="en-US" sz="2400" dirty="0" smtClean="0"/>
              <a:t>It is a category to be applied to a post and you can leave it as Uncategorized. </a:t>
            </a:r>
          </a:p>
          <a:p>
            <a:pPr>
              <a:buNone/>
            </a:pPr>
            <a:endParaRPr lang="en-US" sz="2400" dirty="0" smtClean="0"/>
          </a:p>
          <a:p>
            <a:pPr marL="514350" indent="-514350">
              <a:buNone/>
            </a:pPr>
            <a:r>
              <a:rPr lang="en-US" sz="2400" b="1" dirty="0" smtClean="0"/>
              <a:t> </a:t>
            </a:r>
            <a:endParaRPr lang="en-US" sz="2400" b="1"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a:bodyPr>
          <a:lstStyle/>
          <a:p>
            <a:r>
              <a:rPr lang="en-US" sz="2800" b="1" dirty="0" smtClean="0"/>
              <a:t>Default Post Format: </a:t>
            </a:r>
            <a:r>
              <a:rPr lang="en-US" sz="2800" dirty="0" smtClean="0"/>
              <a:t>It is used by themes to select post format to be applied to a post  </a:t>
            </a:r>
          </a:p>
          <a:p>
            <a:r>
              <a:rPr lang="en-US" sz="2800" b="1" dirty="0" smtClean="0"/>
              <a:t>Post via e-mail: </a:t>
            </a:r>
            <a:r>
              <a:rPr lang="en-US" sz="2800" dirty="0" smtClean="0"/>
              <a:t>This option uses e-mail address to create posts and publishes posts on your blog through e-mail. </a:t>
            </a:r>
          </a:p>
          <a:p>
            <a:r>
              <a:rPr lang="en-US" sz="2800" b="1" dirty="0" smtClean="0"/>
              <a:t>Mail Server: </a:t>
            </a:r>
            <a:r>
              <a:rPr lang="en-US" sz="2800" dirty="0" smtClean="0"/>
              <a:t>It allows reading the e-mails that you send to </a:t>
            </a:r>
            <a:r>
              <a:rPr lang="en-US" sz="2800" dirty="0" err="1" smtClean="0"/>
              <a:t>WordPress</a:t>
            </a:r>
            <a:r>
              <a:rPr lang="en-US" sz="2800" dirty="0" smtClean="0"/>
              <a:t> and stores them for retrieval . </a:t>
            </a:r>
          </a:p>
          <a:p>
            <a:r>
              <a:rPr lang="en-US" sz="2800" b="1" dirty="0" smtClean="0"/>
              <a:t>Login Name: </a:t>
            </a:r>
            <a:r>
              <a:rPr lang="en-US" sz="2800" dirty="0" smtClean="0"/>
              <a:t>To create posts, </a:t>
            </a:r>
            <a:r>
              <a:rPr lang="en-US" sz="2800" dirty="0" err="1" smtClean="0"/>
              <a:t>WordPress</a:t>
            </a:r>
            <a:r>
              <a:rPr lang="en-US" sz="2800" dirty="0" smtClean="0"/>
              <a:t> will need its own e-mail account. The Login Name will use this e-mail address and should be kept as a secret as spammers will post links redirecting to their own websites </a:t>
            </a:r>
          </a:p>
          <a:p>
            <a:pPr>
              <a:buNone/>
            </a:pPr>
            <a:endParaRPr lang="en-US" sz="2800" dirty="0" smtClean="0"/>
          </a:p>
          <a:p>
            <a:endParaRPr lang="en-US" sz="2800" dirty="0" smtClean="0"/>
          </a:p>
          <a:p>
            <a:pPr>
              <a:buNone/>
            </a:pPr>
            <a:endParaRPr lang="en-US" sz="2800"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r>
              <a:rPr lang="en-US" b="1" dirty="0" smtClean="0"/>
              <a:t>Password: </a:t>
            </a:r>
            <a:r>
              <a:rPr lang="en-US" dirty="0" smtClean="0"/>
              <a:t>Set password for the above e-mail address  </a:t>
            </a:r>
          </a:p>
          <a:p>
            <a:r>
              <a:rPr lang="en-US" b="1" dirty="0" smtClean="0"/>
              <a:t>Default Mail Category: </a:t>
            </a:r>
            <a:r>
              <a:rPr lang="en-US" dirty="0" smtClean="0"/>
              <a:t>It allows selecting custom category for all the posts that are published via Post by e-mail feature  </a:t>
            </a:r>
          </a:p>
          <a:p>
            <a:r>
              <a:rPr lang="en-US" b="1" dirty="0" smtClean="0"/>
              <a:t>Update Services: </a:t>
            </a:r>
            <a:r>
              <a:rPr lang="en-US" dirty="0" smtClean="0"/>
              <a:t>When you publish a new post, </a:t>
            </a:r>
            <a:r>
              <a:rPr lang="en-US" dirty="0" err="1" smtClean="0"/>
              <a:t>WordPress</a:t>
            </a:r>
            <a:r>
              <a:rPr lang="en-US" dirty="0" smtClean="0"/>
              <a:t> will automatically notify the site update services in the box. </a:t>
            </a:r>
          </a:p>
          <a:p>
            <a:pPr>
              <a:buNone/>
            </a:pPr>
            <a:r>
              <a:rPr lang="en-US" dirty="0" smtClean="0"/>
              <a:t>3) After filling all the above information, click on </a:t>
            </a:r>
            <a:r>
              <a:rPr lang="en-US" b="1" dirty="0" smtClean="0"/>
              <a:t>Save Changes </a:t>
            </a:r>
            <a:r>
              <a:rPr lang="en-US" dirty="0" smtClean="0"/>
              <a:t>button to save your information. </a:t>
            </a:r>
          </a:p>
          <a:p>
            <a:pPr>
              <a:buNone/>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buFont typeface="Wingdings" pitchFamily="2" charset="2"/>
              <a:buChar char="v"/>
            </a:pPr>
            <a:r>
              <a:rPr lang="en-US" dirty="0" smtClean="0"/>
              <a:t>Introduction of </a:t>
            </a:r>
            <a:r>
              <a:rPr lang="en-US" dirty="0" err="1" smtClean="0"/>
              <a:t>Wordpress</a:t>
            </a:r>
            <a:endParaRPr lang="en-US" dirty="0"/>
          </a:p>
        </p:txBody>
      </p:sp>
      <p:sp>
        <p:nvSpPr>
          <p:cNvPr id="3" name="Content Placeholder 2"/>
          <p:cNvSpPr>
            <a:spLocks noGrp="1"/>
          </p:cNvSpPr>
          <p:nvPr>
            <p:ph idx="1"/>
          </p:nvPr>
        </p:nvSpPr>
        <p:spPr>
          <a:xfrm>
            <a:off x="457200" y="1447800"/>
            <a:ext cx="8229600" cy="5181600"/>
          </a:xfrm>
        </p:spPr>
        <p:txBody>
          <a:bodyPr/>
          <a:lstStyle/>
          <a:p>
            <a:pPr>
              <a:buFont typeface="Wingdings" pitchFamily="2" charset="2"/>
              <a:buChar char="ü"/>
            </a:pPr>
            <a:r>
              <a:rPr lang="en-US" dirty="0" smtClean="0"/>
              <a:t> </a:t>
            </a:r>
            <a:r>
              <a:rPr lang="en-US" b="1" dirty="0" err="1" smtClean="0"/>
              <a:t>WordPress</a:t>
            </a:r>
            <a:r>
              <a:rPr lang="en-US" dirty="0" smtClean="0"/>
              <a:t> is a </a:t>
            </a:r>
            <a:r>
              <a:rPr lang="en-US" dirty="0" smtClean="0">
                <a:solidFill>
                  <a:srgbClr val="FF0000"/>
                </a:solidFill>
              </a:rPr>
              <a:t>free and open-source </a:t>
            </a:r>
            <a:r>
              <a:rPr lang="en-US" dirty="0" smtClean="0"/>
              <a:t>content management system (CMS) based on </a:t>
            </a:r>
            <a:r>
              <a:rPr lang="en-US" dirty="0" smtClean="0">
                <a:solidFill>
                  <a:srgbClr val="FF0000"/>
                </a:solidFill>
              </a:rPr>
              <a:t>PHP</a:t>
            </a:r>
            <a:r>
              <a:rPr lang="en-US" dirty="0" smtClean="0"/>
              <a:t> and </a:t>
            </a:r>
            <a:r>
              <a:rPr lang="en-US" dirty="0" err="1" smtClean="0">
                <a:solidFill>
                  <a:srgbClr val="FF0000"/>
                </a:solidFill>
              </a:rPr>
              <a:t>MySQL</a:t>
            </a:r>
            <a:endParaRPr lang="en-US" dirty="0" smtClean="0">
              <a:solidFill>
                <a:srgbClr val="FF0000"/>
              </a:solidFill>
            </a:endParaRPr>
          </a:p>
          <a:p>
            <a:pPr>
              <a:buNone/>
            </a:pPr>
            <a:endParaRPr lang="en-US" dirty="0" smtClean="0">
              <a:solidFill>
                <a:srgbClr val="FF0000"/>
              </a:solidFill>
            </a:endParaRPr>
          </a:p>
          <a:p>
            <a:pPr>
              <a:buFont typeface="Wingdings" pitchFamily="2" charset="2"/>
              <a:buChar char="ü"/>
            </a:pPr>
            <a:r>
              <a:rPr lang="en-US" dirty="0" smtClean="0">
                <a:solidFill>
                  <a:srgbClr val="FF0000"/>
                </a:solidFill>
              </a:rPr>
              <a:t> </a:t>
            </a:r>
            <a:r>
              <a:rPr lang="en-US" dirty="0" err="1" smtClean="0"/>
              <a:t>WordPress</a:t>
            </a:r>
            <a:r>
              <a:rPr lang="en-US" dirty="0" smtClean="0"/>
              <a:t> was released on May 27, 2003, by its founders, </a:t>
            </a:r>
            <a:r>
              <a:rPr lang="en-US" dirty="0" smtClean="0">
                <a:solidFill>
                  <a:srgbClr val="92D050"/>
                </a:solidFill>
              </a:rPr>
              <a:t>Matt </a:t>
            </a:r>
            <a:r>
              <a:rPr lang="en-US" dirty="0" err="1" smtClean="0">
                <a:solidFill>
                  <a:srgbClr val="92D050"/>
                </a:solidFill>
              </a:rPr>
              <a:t>Mullenweg</a:t>
            </a:r>
            <a:r>
              <a:rPr lang="en-US" dirty="0" smtClean="0"/>
              <a:t> and </a:t>
            </a:r>
            <a:r>
              <a:rPr lang="en-US" dirty="0" smtClean="0">
                <a:solidFill>
                  <a:srgbClr val="92D050"/>
                </a:solidFill>
              </a:rPr>
              <a:t>Mike Little</a:t>
            </a:r>
          </a:p>
          <a:p>
            <a:pPr>
              <a:buNone/>
            </a:pPr>
            <a:endParaRPr lang="en-US" dirty="0" smtClean="0">
              <a:solidFill>
                <a:srgbClr val="92D050"/>
              </a:solidFill>
            </a:endParaRPr>
          </a:p>
          <a:p>
            <a:r>
              <a:rPr lang="en-US" dirty="0" smtClean="0">
                <a:solidFill>
                  <a:srgbClr val="92D050"/>
                </a:solidFill>
              </a:rPr>
              <a:t> </a:t>
            </a:r>
            <a:r>
              <a:rPr lang="en-US" dirty="0" err="1" smtClean="0"/>
              <a:t>Wordpress</a:t>
            </a:r>
            <a:r>
              <a:rPr lang="en-US" dirty="0" smtClean="0"/>
              <a:t> is the most popular blogging system on the web and allows updating, customizing and managing the website from its back-end CMS and components.</a:t>
            </a:r>
          </a:p>
          <a:p>
            <a:endParaRPr lang="en-US" dirty="0" smtClean="0"/>
          </a:p>
          <a:p>
            <a:pPr>
              <a:buFont typeface="Wingdings" pitchFamily="2" charset="2"/>
              <a:buChar char="ü"/>
            </a:pPr>
            <a:endParaRPr lang="en-US" dirty="0" smtClean="0">
              <a:solidFill>
                <a:srgbClr val="92D050"/>
              </a:solidFill>
            </a:endParaRPr>
          </a:p>
          <a:p>
            <a:pPr>
              <a:buFont typeface="Wingdings" pitchFamily="2" charset="2"/>
              <a:buChar char="ü"/>
            </a:pPr>
            <a:endParaRPr lang="en-US"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Autofit/>
          </a:bodyPr>
          <a:lstStyle/>
          <a:p>
            <a:pPr>
              <a:buFont typeface="Wingdings" pitchFamily="2" charset="2"/>
              <a:buChar char="v"/>
            </a:pPr>
            <a:r>
              <a:rPr lang="en-US" sz="2000" b="1" dirty="0" smtClean="0">
                <a:solidFill>
                  <a:srgbClr val="FF0000"/>
                </a:solidFill>
              </a:rPr>
              <a:t>  READING</a:t>
            </a:r>
          </a:p>
          <a:p>
            <a:pPr>
              <a:buFont typeface="Wingdings" pitchFamily="2" charset="2"/>
              <a:buChar char="ü"/>
            </a:pPr>
            <a:r>
              <a:rPr lang="en-US" sz="2000" dirty="0" smtClean="0">
                <a:solidFill>
                  <a:srgbClr val="FF0000"/>
                </a:solidFill>
              </a:rPr>
              <a:t> </a:t>
            </a:r>
            <a:r>
              <a:rPr lang="en-US" sz="2000" dirty="0" smtClean="0"/>
              <a:t>Reading Setting is used to set the content related to the front page. You can set the number of post to be displayed on the main page. </a:t>
            </a:r>
          </a:p>
          <a:p>
            <a:pPr>
              <a:buNone/>
            </a:pPr>
            <a:r>
              <a:rPr lang="en-US" sz="2000" dirty="0" smtClean="0"/>
              <a:t>1) Click on </a:t>
            </a:r>
            <a:r>
              <a:rPr lang="en-US" sz="2000" b="1" dirty="0" smtClean="0"/>
              <a:t>Settings -&gt; Reading </a:t>
            </a:r>
            <a:r>
              <a:rPr lang="en-US" sz="2000" dirty="0" smtClean="0"/>
              <a:t>option in </a:t>
            </a:r>
            <a:r>
              <a:rPr lang="en-US" sz="2000" dirty="0" err="1" smtClean="0"/>
              <a:t>WordPress</a:t>
            </a:r>
            <a:endParaRPr lang="en-US" sz="2000" dirty="0" smtClean="0"/>
          </a:p>
          <a:p>
            <a:pPr>
              <a:buNone/>
            </a:pPr>
            <a:r>
              <a:rPr lang="en-US" sz="2000" dirty="0" smtClean="0"/>
              <a:t>2) The Reading Settings page is displayed </a:t>
            </a:r>
          </a:p>
          <a:p>
            <a:pPr>
              <a:buNone/>
            </a:pPr>
            <a:r>
              <a:rPr lang="en-US" sz="2000" dirty="0" smtClean="0"/>
              <a:t>	  Following are the details of the fields on reading settings.  </a:t>
            </a:r>
          </a:p>
          <a:p>
            <a:r>
              <a:rPr lang="en-US" sz="2000" b="1" dirty="0" smtClean="0"/>
              <a:t>Front page displays: </a:t>
            </a:r>
            <a:r>
              <a:rPr lang="en-US" sz="2000" dirty="0" smtClean="0"/>
              <a:t>This section is used to display the front page in any of the following format: </a:t>
            </a:r>
          </a:p>
          <a:p>
            <a:pPr>
              <a:buFont typeface="Wingdings" pitchFamily="2" charset="2"/>
              <a:buChar char="ü"/>
            </a:pPr>
            <a:r>
              <a:rPr lang="en-US" sz="2000" dirty="0" smtClean="0"/>
              <a:t> </a:t>
            </a:r>
            <a:r>
              <a:rPr lang="en-US" sz="2000" b="1" dirty="0" smtClean="0"/>
              <a:t>Your latest posts: </a:t>
            </a:r>
            <a:r>
              <a:rPr lang="en-US" sz="2000" dirty="0" smtClean="0"/>
              <a:t>It displays latest posts on the front page. </a:t>
            </a:r>
          </a:p>
          <a:p>
            <a:pPr>
              <a:buFont typeface="Wingdings" pitchFamily="2" charset="2"/>
              <a:buChar char="ü"/>
            </a:pPr>
            <a:r>
              <a:rPr lang="en-US" sz="2000" dirty="0" smtClean="0"/>
              <a:t> </a:t>
            </a:r>
            <a:r>
              <a:rPr lang="en-US" sz="2000" b="1" dirty="0" smtClean="0"/>
              <a:t>A static page: </a:t>
            </a:r>
            <a:r>
              <a:rPr lang="en-US" sz="2000" dirty="0" smtClean="0"/>
              <a:t>It displays the static pages on the front page</a:t>
            </a:r>
          </a:p>
          <a:p>
            <a:r>
              <a:rPr lang="en-US" sz="2000" b="1" dirty="0" smtClean="0"/>
              <a:t>Blog pages show at most: </a:t>
            </a:r>
            <a:r>
              <a:rPr lang="en-US" sz="2000" dirty="0" smtClean="0"/>
              <a:t>The number of posts to be displayed per page or site. By default, it is set as 10 </a:t>
            </a:r>
          </a:p>
          <a:p>
            <a:r>
              <a:rPr lang="en-US" sz="2000" b="1" dirty="0" smtClean="0"/>
              <a:t>Syndication feeds show the most recent: </a:t>
            </a:r>
            <a:r>
              <a:rPr lang="en-US" sz="2000" dirty="0" smtClean="0"/>
              <a:t>The user can view the number of posts when they download one of the site feeds. By default, it is set as 10. </a:t>
            </a:r>
          </a:p>
          <a:p>
            <a:pPr>
              <a:buFont typeface="Courier New" pitchFamily="49" charset="0"/>
              <a:buChar char="o"/>
            </a:pPr>
            <a:endParaRPr lang="en-US" sz="2000" dirty="0" smtClean="0"/>
          </a:p>
          <a:p>
            <a:pPr>
              <a:buNone/>
            </a:pPr>
            <a:r>
              <a:rPr lang="en-US" sz="2000" dirty="0" smtClean="0"/>
              <a:t>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r>
              <a:rPr lang="en-US" b="1" dirty="0" smtClean="0"/>
              <a:t>For each article in a feed, show: </a:t>
            </a:r>
            <a:r>
              <a:rPr lang="en-US" dirty="0" smtClean="0"/>
              <a:t>This section is used to display the post by selecting any of the following formats: </a:t>
            </a:r>
          </a:p>
          <a:p>
            <a:pPr>
              <a:buFont typeface="Wingdings" pitchFamily="2" charset="2"/>
              <a:buChar char="ü"/>
            </a:pPr>
            <a:r>
              <a:rPr lang="en-US" dirty="0" smtClean="0"/>
              <a:t> </a:t>
            </a:r>
            <a:r>
              <a:rPr lang="en-US" b="1" dirty="0" smtClean="0"/>
              <a:t>Full Text: </a:t>
            </a:r>
            <a:r>
              <a:rPr lang="en-US" dirty="0" smtClean="0"/>
              <a:t>It displays the complete post. It is set as default.</a:t>
            </a:r>
            <a:r>
              <a:rPr lang="en-US" b="1" dirty="0" smtClean="0"/>
              <a:t> </a:t>
            </a:r>
          </a:p>
          <a:p>
            <a:pPr>
              <a:buFont typeface="Wingdings" pitchFamily="2" charset="2"/>
              <a:buChar char="ü"/>
            </a:pPr>
            <a:r>
              <a:rPr lang="en-US" b="1" dirty="0" smtClean="0"/>
              <a:t>Summary: </a:t>
            </a:r>
            <a:r>
              <a:rPr lang="en-US" dirty="0" smtClean="0"/>
              <a:t>It displays the summary of the post. </a:t>
            </a:r>
          </a:p>
          <a:p>
            <a:pPr>
              <a:buNone/>
            </a:pPr>
            <a:r>
              <a:rPr lang="en-US" b="1" dirty="0" smtClean="0"/>
              <a:t>3) </a:t>
            </a:r>
            <a:r>
              <a:rPr lang="en-US" dirty="0" smtClean="0"/>
              <a:t>After filling all the information, click on </a:t>
            </a:r>
            <a:r>
              <a:rPr lang="en-US" b="1" dirty="0" smtClean="0"/>
              <a:t>Save Changes </a:t>
            </a:r>
            <a:r>
              <a:rPr lang="en-US" dirty="0" smtClean="0"/>
              <a:t>button to save your Reading Setting information. </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92500" lnSpcReduction="20000"/>
          </a:bodyPr>
          <a:lstStyle/>
          <a:p>
            <a:pPr>
              <a:buFont typeface="Wingdings" pitchFamily="2" charset="2"/>
              <a:buChar char="v"/>
            </a:pPr>
            <a:r>
              <a:rPr lang="en-US" dirty="0" smtClean="0"/>
              <a:t> </a:t>
            </a:r>
            <a:r>
              <a:rPr lang="en-US" b="1" dirty="0" smtClean="0">
                <a:solidFill>
                  <a:srgbClr val="FF0000"/>
                </a:solidFill>
              </a:rPr>
              <a:t>DISCUSSION </a:t>
            </a:r>
          </a:p>
          <a:p>
            <a:pPr>
              <a:buFont typeface="Wingdings" pitchFamily="2" charset="2"/>
              <a:buChar char="ü"/>
            </a:pPr>
            <a:r>
              <a:rPr lang="en-US" dirty="0" smtClean="0">
                <a:solidFill>
                  <a:srgbClr val="FF0000"/>
                </a:solidFill>
              </a:rPr>
              <a:t> </a:t>
            </a:r>
            <a:r>
              <a:rPr lang="en-US" dirty="0" err="1" smtClean="0"/>
              <a:t>WordPress</a:t>
            </a:r>
            <a:r>
              <a:rPr lang="en-US" dirty="0" smtClean="0"/>
              <a:t> discussion setting can be defined as the interaction between the blogger and the visitors </a:t>
            </a:r>
          </a:p>
          <a:p>
            <a:pPr marL="514350" indent="-514350">
              <a:buAutoNum type="arabicParenR"/>
            </a:pPr>
            <a:r>
              <a:rPr lang="en-US" dirty="0" smtClean="0"/>
              <a:t>Click on </a:t>
            </a:r>
            <a:r>
              <a:rPr lang="en-US" b="1" dirty="0" smtClean="0"/>
              <a:t>Settings -&gt; Discussion </a:t>
            </a:r>
            <a:r>
              <a:rPr lang="en-US" dirty="0" smtClean="0"/>
              <a:t>option in </a:t>
            </a:r>
            <a:r>
              <a:rPr lang="en-US" dirty="0" err="1" smtClean="0"/>
              <a:t>WordPress</a:t>
            </a:r>
            <a:r>
              <a:rPr lang="en-US" dirty="0" smtClean="0"/>
              <a:t> </a:t>
            </a:r>
          </a:p>
          <a:p>
            <a:pPr marL="514350" indent="-514350">
              <a:buAutoNum type="arabicParenR"/>
            </a:pPr>
            <a:r>
              <a:rPr lang="en-US" dirty="0" smtClean="0">
                <a:solidFill>
                  <a:srgbClr val="FF0000"/>
                </a:solidFill>
              </a:rPr>
              <a:t> </a:t>
            </a:r>
            <a:r>
              <a:rPr lang="en-US" dirty="0" smtClean="0"/>
              <a:t>The Discussion Settings page is displayed</a:t>
            </a:r>
            <a:r>
              <a:rPr lang="en-US" dirty="0" smtClean="0">
                <a:solidFill>
                  <a:srgbClr val="FF0000"/>
                </a:solidFill>
              </a:rPr>
              <a:t>	</a:t>
            </a:r>
          </a:p>
          <a:p>
            <a:pPr marL="514350" indent="-514350">
              <a:buNone/>
            </a:pPr>
            <a:endParaRPr lang="en-US" dirty="0" smtClean="0"/>
          </a:p>
          <a:p>
            <a:r>
              <a:rPr lang="en-US" b="1" dirty="0" smtClean="0"/>
              <a:t>Default article settings: </a:t>
            </a:r>
            <a:r>
              <a:rPr lang="en-US" dirty="0" smtClean="0"/>
              <a:t>These settings are default to the new pages you create or new posts. This contains three more settings. They are: </a:t>
            </a:r>
          </a:p>
          <a:p>
            <a:pPr>
              <a:buFont typeface="Wingdings" pitchFamily="2" charset="2"/>
              <a:buChar char="ü"/>
            </a:pPr>
            <a:r>
              <a:rPr lang="en-US" b="1" dirty="0" smtClean="0"/>
              <a:t>Attempt to notify any blogs linked to from the article: </a:t>
            </a:r>
            <a:r>
              <a:rPr lang="en-US" dirty="0" smtClean="0"/>
              <a:t>When you publish articles then it sends a notification to other blogs. </a:t>
            </a:r>
          </a:p>
          <a:p>
            <a:pPr>
              <a:buFont typeface="Wingdings" pitchFamily="2" charset="2"/>
              <a:buChar char="ü"/>
            </a:pPr>
            <a:r>
              <a:rPr lang="en-US" b="1" dirty="0" smtClean="0"/>
              <a:t>Allow link notifications from other blogs: </a:t>
            </a:r>
            <a:r>
              <a:rPr lang="en-US" dirty="0" smtClean="0"/>
              <a:t>Accepts pings from other blogs. </a:t>
            </a:r>
          </a:p>
          <a:p>
            <a:pPr>
              <a:buFont typeface="Wingdings" pitchFamily="2" charset="2"/>
              <a:buChar char="ü"/>
            </a:pPr>
            <a:r>
              <a:rPr lang="en-US" b="1" dirty="0" smtClean="0"/>
              <a:t>Allow people to post comments on new articles: </a:t>
            </a:r>
            <a:r>
              <a:rPr lang="en-US" dirty="0" smtClean="0"/>
              <a:t>You can allow or disallow other people to comment on your article using this setting. </a:t>
            </a:r>
          </a:p>
          <a:p>
            <a:pPr marL="514350" indent="-514350">
              <a:buNone/>
            </a:pPr>
            <a:endParaRPr lang="en-US" dirty="0" smtClean="0">
              <a:solidFill>
                <a:srgbClr val="FF0000"/>
              </a:solidFill>
            </a:endParaRPr>
          </a:p>
          <a:p>
            <a:endParaRPr lang="en-US" dirty="0" smtClean="0"/>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r>
              <a:rPr lang="en-US" b="1" dirty="0" smtClean="0"/>
              <a:t>Other Comment Settings: </a:t>
            </a:r>
            <a:r>
              <a:rPr lang="en-US" dirty="0" smtClean="0"/>
              <a:t>This setting has the following options: </a:t>
            </a:r>
          </a:p>
          <a:p>
            <a:pPr>
              <a:buFont typeface="Wingdings" pitchFamily="2" charset="2"/>
              <a:buChar char="ü"/>
            </a:pPr>
            <a:r>
              <a:rPr lang="en-US" dirty="0" smtClean="0"/>
              <a:t>Comment author must fill out name and e-mail </a:t>
            </a:r>
          </a:p>
          <a:p>
            <a:pPr>
              <a:buFont typeface="Wingdings" pitchFamily="2" charset="2"/>
              <a:buChar char="ü"/>
            </a:pPr>
            <a:r>
              <a:rPr lang="en-US" dirty="0" smtClean="0"/>
              <a:t>Users must be registered and logged in to comment</a:t>
            </a:r>
          </a:p>
          <a:p>
            <a:pPr>
              <a:buFont typeface="Wingdings" pitchFamily="2" charset="2"/>
              <a:buChar char="ü"/>
            </a:pPr>
            <a:r>
              <a:rPr lang="en-US" dirty="0" smtClean="0"/>
              <a:t>Automatically close comments on articles older than days </a:t>
            </a:r>
          </a:p>
          <a:p>
            <a:pPr>
              <a:buFont typeface="Wingdings" pitchFamily="2" charset="2"/>
              <a:buChar char="ü"/>
            </a:pPr>
            <a:r>
              <a:rPr lang="en-US" dirty="0" smtClean="0"/>
              <a:t>Enable threaded (nested) comments </a:t>
            </a:r>
          </a:p>
          <a:p>
            <a:pPr>
              <a:buFont typeface="Wingdings" pitchFamily="2" charset="2"/>
              <a:buChar char="ü"/>
            </a:pPr>
            <a:r>
              <a:rPr lang="en-US" dirty="0" smtClean="0"/>
              <a:t>Break comments into pages with top level comments per page and the page displayed by default </a:t>
            </a:r>
          </a:p>
          <a:p>
            <a:pPr>
              <a:buFont typeface="Wingdings" pitchFamily="2" charset="2"/>
              <a:buChar char="ü"/>
            </a:pPr>
            <a:r>
              <a:rPr lang="en-US" dirty="0" smtClean="0"/>
              <a:t>Comments should be displayed with the comments at the top of each page </a:t>
            </a:r>
          </a:p>
          <a:p>
            <a:pPr>
              <a:buNone/>
            </a:pPr>
            <a:endParaRPr lang="en-US" dirty="0" smtClean="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a:bodyPr>
          <a:lstStyle/>
          <a:p>
            <a:r>
              <a:rPr lang="en-US" b="1" dirty="0" smtClean="0"/>
              <a:t>Email me whenever: </a:t>
            </a:r>
            <a:r>
              <a:rPr lang="en-US" dirty="0" smtClean="0"/>
              <a:t>This setting contains two options, namely: </a:t>
            </a:r>
          </a:p>
          <a:p>
            <a:pPr>
              <a:buFont typeface="Wingdings" pitchFamily="2" charset="2"/>
              <a:buChar char="ü"/>
            </a:pPr>
            <a:r>
              <a:rPr lang="en-US" dirty="0" smtClean="0"/>
              <a:t>Anyone posts a comment</a:t>
            </a:r>
            <a:r>
              <a:rPr lang="en-US" b="1" dirty="0" smtClean="0"/>
              <a:t> </a:t>
            </a:r>
          </a:p>
          <a:p>
            <a:pPr>
              <a:buFont typeface="Wingdings" pitchFamily="2" charset="2"/>
              <a:buChar char="ü"/>
            </a:pPr>
            <a:r>
              <a:rPr lang="en-US" dirty="0" smtClean="0"/>
              <a:t>A comment is held for moderation</a:t>
            </a:r>
          </a:p>
          <a:p>
            <a:r>
              <a:rPr lang="en-US" b="1" dirty="0" smtClean="0"/>
              <a:t>Before a comment appears: </a:t>
            </a:r>
            <a:r>
              <a:rPr lang="en-US" dirty="0" smtClean="0"/>
              <a:t>This setting allows how your posts are controlled. There are two more settings as followed: </a:t>
            </a:r>
          </a:p>
          <a:p>
            <a:pPr>
              <a:buFont typeface="Wingdings" pitchFamily="2" charset="2"/>
              <a:buChar char="ü"/>
            </a:pPr>
            <a:r>
              <a:rPr lang="en-US" dirty="0" smtClean="0"/>
              <a:t>Comment must be manually approved</a:t>
            </a:r>
          </a:p>
          <a:p>
            <a:pPr>
              <a:buFont typeface="Wingdings" pitchFamily="2" charset="2"/>
              <a:buChar char="ü"/>
            </a:pPr>
            <a:r>
              <a:rPr lang="en-US" dirty="0" smtClean="0"/>
              <a:t>Comment author must have a previously approved comment </a:t>
            </a:r>
          </a:p>
          <a:p>
            <a:r>
              <a:rPr lang="en-US" b="1" dirty="0" smtClean="0"/>
              <a:t>Comment Moderation: </a:t>
            </a:r>
            <a:r>
              <a:rPr lang="en-US" dirty="0" smtClean="0"/>
              <a:t>Contain only a specific number of links that are allowed into a comment </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r>
              <a:rPr lang="en-US" b="1" dirty="0" smtClean="0"/>
              <a:t>Comment Blacklist: </a:t>
            </a:r>
            <a:r>
              <a:rPr lang="en-US" dirty="0" smtClean="0"/>
              <a:t>You can input your own spam words which you do not want your visitors to enter into the comments, URL, e-mail etc.</a:t>
            </a:r>
          </a:p>
          <a:p>
            <a:r>
              <a:rPr lang="en-US" b="1" dirty="0" smtClean="0"/>
              <a:t>Avatars: </a:t>
            </a:r>
            <a:r>
              <a:rPr lang="en-US" dirty="0" smtClean="0"/>
              <a:t>Avatar is a small image that displays at the top-right-hand corner of the dashboard screen beside your name </a:t>
            </a:r>
          </a:p>
          <a:p>
            <a:pPr>
              <a:buNone/>
            </a:pPr>
            <a:r>
              <a:rPr lang="en-US" b="1" dirty="0" smtClean="0"/>
              <a:t>3)</a:t>
            </a:r>
            <a:r>
              <a:rPr lang="en-US" dirty="0" smtClean="0"/>
              <a:t> Click on </a:t>
            </a:r>
            <a:r>
              <a:rPr lang="en-US" b="1" dirty="0" smtClean="0"/>
              <a:t>Save Changes </a:t>
            </a:r>
            <a:r>
              <a:rPr lang="en-US" dirty="0" smtClean="0"/>
              <a:t>button to save the changes.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lnSpcReduction="10000"/>
          </a:bodyPr>
          <a:lstStyle/>
          <a:p>
            <a:pPr>
              <a:buFont typeface="Wingdings" pitchFamily="2" charset="2"/>
              <a:buChar char="v"/>
            </a:pPr>
            <a:r>
              <a:rPr lang="en-US" dirty="0" smtClean="0"/>
              <a:t> </a:t>
            </a:r>
            <a:r>
              <a:rPr lang="en-US" b="1" dirty="0" smtClean="0">
                <a:solidFill>
                  <a:srgbClr val="FF0000"/>
                </a:solidFill>
              </a:rPr>
              <a:t>MEDIA</a:t>
            </a:r>
          </a:p>
          <a:p>
            <a:pPr>
              <a:buFont typeface="Wingdings" pitchFamily="2" charset="2"/>
              <a:buChar char="ü"/>
            </a:pPr>
            <a:r>
              <a:rPr lang="en-US" dirty="0" smtClean="0"/>
              <a:t> It is used to set the height and width of the images which you're going to use on your website. </a:t>
            </a:r>
          </a:p>
          <a:p>
            <a:pPr marL="514350" indent="-514350">
              <a:buAutoNum type="arabicParenR"/>
            </a:pPr>
            <a:r>
              <a:rPr lang="en-US" dirty="0" smtClean="0"/>
              <a:t>Click on </a:t>
            </a:r>
            <a:r>
              <a:rPr lang="en-US" b="1" dirty="0" smtClean="0"/>
              <a:t>Settings-&gt;Media </a:t>
            </a:r>
            <a:r>
              <a:rPr lang="en-US" dirty="0" smtClean="0"/>
              <a:t>option in </a:t>
            </a:r>
            <a:r>
              <a:rPr lang="en-US" dirty="0" err="1" smtClean="0"/>
              <a:t>WordPress</a:t>
            </a:r>
            <a:r>
              <a:rPr lang="en-US" dirty="0" smtClean="0"/>
              <a:t>. </a:t>
            </a:r>
          </a:p>
          <a:p>
            <a:pPr marL="514350" indent="-514350">
              <a:buAutoNum type="arabicParenR"/>
            </a:pPr>
            <a:r>
              <a:rPr lang="en-US" dirty="0" smtClean="0"/>
              <a:t>The Media Settings page is displayed.</a:t>
            </a:r>
          </a:p>
          <a:p>
            <a:r>
              <a:rPr lang="en-US" dirty="0" smtClean="0"/>
              <a:t>    Following are the details of the fields on Media settings:</a:t>
            </a:r>
          </a:p>
          <a:p>
            <a:pPr>
              <a:buFont typeface="Wingdings" pitchFamily="2" charset="2"/>
              <a:buChar char="ü"/>
            </a:pPr>
            <a:r>
              <a:rPr lang="en-US" b="1" dirty="0" smtClean="0"/>
              <a:t>    Thumbnail size: </a:t>
            </a:r>
            <a:r>
              <a:rPr lang="en-US" dirty="0" smtClean="0"/>
              <a:t>Set the size of the thumbnail. </a:t>
            </a:r>
          </a:p>
          <a:p>
            <a:pPr>
              <a:buFont typeface="Wingdings" pitchFamily="2" charset="2"/>
              <a:buChar char="ü"/>
            </a:pPr>
            <a:r>
              <a:rPr lang="en-US" b="1" dirty="0" smtClean="0"/>
              <a:t>    Medium size: </a:t>
            </a:r>
            <a:r>
              <a:rPr lang="en-US" dirty="0" smtClean="0"/>
              <a:t>Set the height and width of medium size images. </a:t>
            </a:r>
          </a:p>
          <a:p>
            <a:pPr>
              <a:buFont typeface="Wingdings" pitchFamily="2" charset="2"/>
              <a:buChar char="ü"/>
            </a:pPr>
            <a:r>
              <a:rPr lang="en-US" b="1" dirty="0" smtClean="0"/>
              <a:t>    Large size: </a:t>
            </a:r>
            <a:r>
              <a:rPr lang="en-US" dirty="0" smtClean="0"/>
              <a:t>Set width and height of larger images. </a:t>
            </a:r>
          </a:p>
          <a:p>
            <a:pPr>
              <a:buFont typeface="Wingdings" pitchFamily="2" charset="2"/>
              <a:buChar char="ü"/>
            </a:pPr>
            <a:r>
              <a:rPr lang="en-US" b="1" dirty="0" smtClean="0"/>
              <a:t>    Uploading files: </a:t>
            </a:r>
            <a:r>
              <a:rPr lang="en-US" dirty="0" smtClean="0"/>
              <a:t>After checking this checkbox, the uploaded image will be arranged into year and month based folder </a:t>
            </a:r>
          </a:p>
          <a:p>
            <a:pPr marL="514350" indent="-514350">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dirty="0" smtClean="0"/>
              <a:t>3) After setting the dimension in pixels, click on </a:t>
            </a:r>
            <a:r>
              <a:rPr lang="en-US" b="1" dirty="0" smtClean="0"/>
              <a:t>Save Changes </a:t>
            </a:r>
            <a:r>
              <a:rPr lang="en-US" dirty="0" smtClean="0"/>
              <a:t>button. It saves your media setting information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v"/>
            </a:pPr>
            <a:r>
              <a:rPr lang="en-US" dirty="0" smtClean="0"/>
              <a:t> </a:t>
            </a:r>
            <a:r>
              <a:rPr lang="en-US" b="1" dirty="0" smtClean="0">
                <a:solidFill>
                  <a:srgbClr val="FF0000"/>
                </a:solidFill>
              </a:rPr>
              <a:t>PERMALINKS</a:t>
            </a:r>
          </a:p>
          <a:p>
            <a:pPr>
              <a:buFont typeface="Wingdings" pitchFamily="2" charset="2"/>
              <a:buChar char="ü"/>
            </a:pPr>
            <a:r>
              <a:rPr lang="en-US" dirty="0" smtClean="0">
                <a:solidFill>
                  <a:srgbClr val="FF0000"/>
                </a:solidFill>
              </a:rPr>
              <a:t> </a:t>
            </a:r>
            <a:r>
              <a:rPr lang="en-US" dirty="0" smtClean="0"/>
              <a:t>Permalink is a permanent link to a particular blog post or category. It allows setting the default permalink structure. </a:t>
            </a:r>
          </a:p>
          <a:p>
            <a:pPr>
              <a:buFont typeface="Wingdings" pitchFamily="2" charset="2"/>
              <a:buChar char="ü"/>
            </a:pPr>
            <a:r>
              <a:rPr lang="en-US" dirty="0" smtClean="0">
                <a:solidFill>
                  <a:srgbClr val="FF0000"/>
                </a:solidFill>
              </a:rPr>
              <a:t> </a:t>
            </a:r>
            <a:r>
              <a:rPr lang="en-US" dirty="0" smtClean="0"/>
              <a:t>These settings are used to add permalinks to your posts in </a:t>
            </a:r>
            <a:r>
              <a:rPr lang="en-US" dirty="0" err="1" smtClean="0"/>
              <a:t>WordPress</a:t>
            </a:r>
            <a:r>
              <a:rPr lang="en-US" dirty="0" smtClean="0"/>
              <a:t>. </a:t>
            </a:r>
          </a:p>
          <a:p>
            <a:pPr marL="514350" indent="-514350">
              <a:buAutoNum type="arabicParenR"/>
            </a:pPr>
            <a:r>
              <a:rPr lang="en-US" dirty="0" smtClean="0"/>
              <a:t>Click on </a:t>
            </a:r>
            <a:r>
              <a:rPr lang="en-US" b="1" dirty="0" smtClean="0"/>
              <a:t>Settings-&gt; Permalinks</a:t>
            </a:r>
            <a:r>
              <a:rPr lang="en-US" dirty="0" smtClean="0"/>
              <a:t> option from the left navigation menu </a:t>
            </a:r>
          </a:p>
          <a:p>
            <a:pPr marL="514350" indent="-514350">
              <a:buAutoNum type="arabicParenR"/>
            </a:pPr>
            <a:r>
              <a:rPr lang="en-US" dirty="0" smtClean="0">
                <a:solidFill>
                  <a:srgbClr val="FF0000"/>
                </a:solidFill>
              </a:rPr>
              <a:t> </a:t>
            </a:r>
            <a:r>
              <a:rPr lang="en-US" dirty="0" smtClean="0"/>
              <a:t>When you click on Permalinks, permalinks page appears on the screen </a:t>
            </a:r>
          </a:p>
          <a:p>
            <a:pPr marL="514350" indent="-514350">
              <a:buNone/>
            </a:pPr>
            <a:endParaRPr lang="en-US" dirty="0" smtClean="0">
              <a:solidFill>
                <a:srgbClr val="FF0000"/>
              </a:solidFill>
            </a:endParaRP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lnSpcReduction="10000"/>
          </a:bodyPr>
          <a:lstStyle/>
          <a:p>
            <a:r>
              <a:rPr lang="en-US" b="1" dirty="0" smtClean="0"/>
              <a:t>Common settings: </a:t>
            </a:r>
            <a:endParaRPr lang="en-US" dirty="0" smtClean="0"/>
          </a:p>
          <a:p>
            <a:r>
              <a:rPr lang="en-US" b="1" dirty="0" smtClean="0"/>
              <a:t>Default: </a:t>
            </a:r>
            <a:r>
              <a:rPr lang="en-US" dirty="0" smtClean="0"/>
              <a:t>It sets the default URL structure in </a:t>
            </a:r>
            <a:r>
              <a:rPr lang="en-US" dirty="0" err="1" smtClean="0"/>
              <a:t>WordPress</a:t>
            </a:r>
            <a:r>
              <a:rPr lang="en-US" dirty="0" smtClean="0"/>
              <a:t> </a:t>
            </a:r>
          </a:p>
          <a:p>
            <a:r>
              <a:rPr lang="en-US" b="1" dirty="0" smtClean="0"/>
              <a:t>Day and name: </a:t>
            </a:r>
            <a:r>
              <a:rPr lang="en-US" dirty="0" smtClean="0"/>
              <a:t>It sets URL structure according to the date and name in your posts.  </a:t>
            </a:r>
          </a:p>
          <a:p>
            <a:r>
              <a:rPr lang="en-US" b="1" dirty="0" smtClean="0"/>
              <a:t>Month and name: </a:t>
            </a:r>
            <a:r>
              <a:rPr lang="en-US" dirty="0" smtClean="0"/>
              <a:t>It sets the URL structure according to the month and name in your post.  </a:t>
            </a:r>
          </a:p>
          <a:p>
            <a:r>
              <a:rPr lang="en-US" b="1" dirty="0" smtClean="0"/>
              <a:t>Numeric: </a:t>
            </a:r>
            <a:r>
              <a:rPr lang="en-US" dirty="0" smtClean="0"/>
              <a:t>It sets numbers in the URL structure in your post.</a:t>
            </a:r>
            <a:r>
              <a:rPr lang="en-US" b="1" dirty="0" smtClean="0"/>
              <a:t>  </a:t>
            </a:r>
            <a:endParaRPr lang="en-US" dirty="0" smtClean="0"/>
          </a:p>
          <a:p>
            <a:r>
              <a:rPr lang="en-US" b="1" dirty="0" smtClean="0"/>
              <a:t>Post name: </a:t>
            </a:r>
            <a:r>
              <a:rPr lang="en-US" dirty="0" smtClean="0"/>
              <a:t>It sets post name in the URL structure in your post.  </a:t>
            </a:r>
          </a:p>
          <a:p>
            <a:r>
              <a:rPr lang="en-US" b="1" dirty="0" smtClean="0"/>
              <a:t>Custom Structure: </a:t>
            </a:r>
            <a:r>
              <a:rPr lang="en-US" dirty="0" smtClean="0"/>
              <a:t>It sets the URL structure of your choice by writing the desired name in the given text box. </a:t>
            </a:r>
          </a:p>
          <a:p>
            <a:endParaRPr lang="en-US" dirty="0" smtClean="0"/>
          </a:p>
          <a:p>
            <a:endParaRPr lang="en-US" b="1" dirty="0" smtClean="0"/>
          </a:p>
          <a:p>
            <a:endParaRPr lang="en-US" dirty="0" smtClean="0"/>
          </a:p>
          <a:p>
            <a:endParaRPr lang="en-US" dirty="0" smtClean="0"/>
          </a:p>
          <a:p>
            <a:pPr>
              <a:buFont typeface="Courier New" pitchFamily="49" charset="0"/>
              <a:buChar char="o"/>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buFont typeface="Wingdings" pitchFamily="2" charset="2"/>
              <a:buChar char="v"/>
            </a:pPr>
            <a:r>
              <a:rPr lang="en-US" dirty="0" smtClean="0"/>
              <a:t> Features of </a:t>
            </a:r>
            <a:r>
              <a:rPr lang="en-US" dirty="0" err="1" smtClean="0"/>
              <a:t>Wordpress</a:t>
            </a:r>
            <a:endParaRPr lang="en-US" dirty="0"/>
          </a:p>
        </p:txBody>
      </p:sp>
      <p:sp>
        <p:nvSpPr>
          <p:cNvPr id="3" name="Content Placeholder 2"/>
          <p:cNvSpPr>
            <a:spLocks noGrp="1"/>
          </p:cNvSpPr>
          <p:nvPr>
            <p:ph idx="1"/>
          </p:nvPr>
        </p:nvSpPr>
        <p:spPr>
          <a:xfrm>
            <a:off x="457200" y="1371600"/>
            <a:ext cx="8229600" cy="5257800"/>
          </a:xfrm>
        </p:spPr>
        <p:txBody>
          <a:bodyPr/>
          <a:lstStyle/>
          <a:p>
            <a:r>
              <a:rPr lang="en-US" b="1" dirty="0" smtClean="0"/>
              <a:t> User Management: </a:t>
            </a:r>
            <a:r>
              <a:rPr lang="en-US" dirty="0" smtClean="0"/>
              <a:t>It allows managing the user information such as changing</a:t>
            </a:r>
            <a:r>
              <a:rPr lang="en-US" b="1" dirty="0" smtClean="0"/>
              <a:t> </a:t>
            </a:r>
            <a:r>
              <a:rPr lang="en-US" dirty="0" smtClean="0"/>
              <a:t>the role of the users to (subscriber, contributor, author, editor or administrator), create or delete the user, change the password and user information. </a:t>
            </a:r>
          </a:p>
          <a:p>
            <a:r>
              <a:rPr lang="en-US" b="1" dirty="0" smtClean="0"/>
              <a:t>Media Management: </a:t>
            </a:r>
            <a:r>
              <a:rPr lang="en-US" dirty="0" smtClean="0"/>
              <a:t>It is the tool for managing the media files and folder, in which you can easily upload, organize and manage the media files on your website.</a:t>
            </a:r>
            <a:r>
              <a:rPr lang="en-US" b="1" dirty="0" smtClean="0"/>
              <a:t> </a:t>
            </a:r>
            <a:endParaRPr lang="en-US" dirty="0" smtClean="0"/>
          </a:p>
          <a:p>
            <a:r>
              <a:rPr lang="en-US" b="1" dirty="0" smtClean="0"/>
              <a:t>Theme System: </a:t>
            </a:r>
            <a:r>
              <a:rPr lang="en-US" dirty="0" smtClean="0"/>
              <a:t>It allows modifying the site view and functionality. It includes images, </a:t>
            </a:r>
            <a:r>
              <a:rPr lang="en-US" dirty="0" err="1" smtClean="0"/>
              <a:t>stylesheet</a:t>
            </a:r>
            <a:r>
              <a:rPr lang="en-US" dirty="0" smtClean="0"/>
              <a:t>, template files and custom pages. </a:t>
            </a:r>
            <a:endParaRPr lang="en-US" b="1" dirty="0" smtClean="0"/>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dirty="0" smtClean="0"/>
              <a:t>3) Once you are done with changes, click on </a:t>
            </a:r>
            <a:r>
              <a:rPr lang="en-US" b="1" dirty="0" smtClean="0"/>
              <a:t>Save Changes</a:t>
            </a:r>
            <a:r>
              <a:rPr lang="en-US" dirty="0" smtClean="0"/>
              <a:t> button to save the permalink settings.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019800"/>
          </a:xfrm>
        </p:spPr>
        <p:txBody>
          <a:bodyPr>
            <a:normAutofit fontScale="92500" lnSpcReduction="10000"/>
          </a:bodyPr>
          <a:lstStyle/>
          <a:p>
            <a:pPr>
              <a:buFont typeface="Wingdings" pitchFamily="2" charset="2"/>
              <a:buChar char="v"/>
            </a:pPr>
            <a:r>
              <a:rPr lang="en-US" dirty="0" smtClean="0"/>
              <a:t> </a:t>
            </a:r>
            <a:r>
              <a:rPr lang="en-US" b="1" dirty="0" err="1" smtClean="0"/>
              <a:t>Wordpress</a:t>
            </a:r>
            <a:r>
              <a:rPr lang="en-US" b="1" dirty="0" smtClean="0"/>
              <a:t> Directory &amp; file structure.</a:t>
            </a:r>
          </a:p>
          <a:p>
            <a:pPr>
              <a:buFont typeface="Wingdings" pitchFamily="2" charset="2"/>
              <a:buChar char="ü"/>
            </a:pPr>
            <a:r>
              <a:rPr lang="en-US" b="1" dirty="0" smtClean="0"/>
              <a:t> </a:t>
            </a:r>
            <a:r>
              <a:rPr lang="en-US" dirty="0" smtClean="0"/>
              <a:t>The directory structure is the organization of files into a hierarchy of folders. It describes how files are arranged for an application.</a:t>
            </a:r>
          </a:p>
          <a:p>
            <a:r>
              <a:rPr lang="en-US" b="1" dirty="0" smtClean="0"/>
              <a:t> </a:t>
            </a:r>
            <a:r>
              <a:rPr lang="en-US" dirty="0" smtClean="0"/>
              <a:t>The core </a:t>
            </a:r>
            <a:r>
              <a:rPr lang="en-US" dirty="0" err="1" smtClean="0"/>
              <a:t>WordPress</a:t>
            </a:r>
            <a:r>
              <a:rPr lang="en-US" dirty="0" smtClean="0"/>
              <a:t> files and directories are listed below.</a:t>
            </a:r>
          </a:p>
          <a:p>
            <a:r>
              <a:rPr lang="en-US" dirty="0" err="1" smtClean="0"/>
              <a:t>wp</a:t>
            </a:r>
            <a:r>
              <a:rPr lang="en-US" dirty="0" smtClean="0"/>
              <a:t>-admin</a:t>
            </a:r>
          </a:p>
          <a:p>
            <a:r>
              <a:rPr lang="en-US" dirty="0" err="1" smtClean="0"/>
              <a:t>wp</a:t>
            </a:r>
            <a:r>
              <a:rPr lang="en-US" dirty="0" smtClean="0"/>
              <a:t>-content</a:t>
            </a:r>
          </a:p>
          <a:p>
            <a:r>
              <a:rPr lang="en-US" dirty="0" err="1" smtClean="0"/>
              <a:t>wp</a:t>
            </a:r>
            <a:r>
              <a:rPr lang="en-US" dirty="0" smtClean="0"/>
              <a:t>-includes</a:t>
            </a:r>
          </a:p>
          <a:p>
            <a:r>
              <a:rPr lang="en-US" dirty="0" smtClean="0"/>
              <a:t>index.php</a:t>
            </a:r>
          </a:p>
          <a:p>
            <a:r>
              <a:rPr lang="en-US" dirty="0" smtClean="0"/>
              <a:t>license.txt</a:t>
            </a:r>
          </a:p>
          <a:p>
            <a:r>
              <a:rPr lang="en-US" dirty="0" smtClean="0"/>
              <a:t>readme.html</a:t>
            </a:r>
          </a:p>
          <a:p>
            <a:r>
              <a:rPr lang="en-US" dirty="0" smtClean="0"/>
              <a:t>wp-blog-header.php</a:t>
            </a:r>
          </a:p>
          <a:p>
            <a:r>
              <a:rPr lang="en-US" dirty="0" smtClean="0"/>
              <a:t> .</a:t>
            </a:r>
            <a:r>
              <a:rPr lang="en-US" dirty="0" err="1" smtClean="0"/>
              <a:t>htaccess</a:t>
            </a:r>
            <a:endParaRPr lang="en-US" dirty="0" smtClean="0"/>
          </a:p>
          <a:p>
            <a:r>
              <a:rPr lang="en-US" dirty="0" smtClean="0"/>
              <a:t>wp-config.php</a:t>
            </a:r>
          </a:p>
          <a:p>
            <a:r>
              <a:rPr lang="en-US" dirty="0" smtClean="0"/>
              <a:t>robots.txt</a:t>
            </a:r>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92500" lnSpcReduction="10000"/>
          </a:bodyPr>
          <a:lstStyle/>
          <a:p>
            <a:pPr>
              <a:buFont typeface="Wingdings" pitchFamily="2" charset="2"/>
              <a:buChar char="Ø"/>
            </a:pPr>
            <a:r>
              <a:rPr lang="en-US" dirty="0" smtClean="0"/>
              <a:t> </a:t>
            </a:r>
            <a:r>
              <a:rPr lang="en-US" b="1" dirty="0" err="1" smtClean="0"/>
              <a:t>wp</a:t>
            </a:r>
            <a:r>
              <a:rPr lang="en-US" b="1" dirty="0" smtClean="0"/>
              <a:t>-admin : </a:t>
            </a:r>
            <a:r>
              <a:rPr lang="en-US" dirty="0" smtClean="0"/>
              <a:t>The admin tools are powered by this folder. The main file inside this directory is the admin.php. It enables the connection to the database, displays the </a:t>
            </a:r>
            <a:r>
              <a:rPr lang="en-US" dirty="0" err="1" smtClean="0"/>
              <a:t>WordPress</a:t>
            </a:r>
            <a:r>
              <a:rPr lang="en-US" dirty="0" smtClean="0"/>
              <a:t> dashboard.</a:t>
            </a:r>
          </a:p>
          <a:p>
            <a:pPr>
              <a:buFont typeface="Wingdings" pitchFamily="2" charset="2"/>
              <a:buChar char="Ø"/>
            </a:pPr>
            <a:r>
              <a:rPr lang="en-US" dirty="0" smtClean="0"/>
              <a:t> </a:t>
            </a:r>
            <a:r>
              <a:rPr lang="en-US" b="1" dirty="0" err="1" smtClean="0"/>
              <a:t>wp</a:t>
            </a:r>
            <a:r>
              <a:rPr lang="en-US" b="1" dirty="0" smtClean="0"/>
              <a:t>-content :</a:t>
            </a:r>
            <a:r>
              <a:rPr lang="en-US" dirty="0" smtClean="0"/>
              <a:t>The Themes and </a:t>
            </a:r>
            <a:r>
              <a:rPr lang="en-US" dirty="0" err="1" smtClean="0"/>
              <a:t>Plugins</a:t>
            </a:r>
            <a:r>
              <a:rPr lang="en-US" dirty="0" smtClean="0"/>
              <a:t> are familiar to every </a:t>
            </a:r>
            <a:r>
              <a:rPr lang="en-US" dirty="0" err="1" smtClean="0"/>
              <a:t>WordPress</a:t>
            </a:r>
            <a:r>
              <a:rPr lang="en-US" dirty="0" smtClean="0"/>
              <a:t> user. These are stored inside this directory.</a:t>
            </a:r>
          </a:p>
          <a:p>
            <a:r>
              <a:rPr lang="en-US" b="1" dirty="0" err="1" smtClean="0"/>
              <a:t>Plugin</a:t>
            </a:r>
            <a:r>
              <a:rPr lang="en-US" b="1" dirty="0" smtClean="0"/>
              <a:t> : </a:t>
            </a:r>
            <a:r>
              <a:rPr lang="en-US" dirty="0" smtClean="0"/>
              <a:t>The </a:t>
            </a:r>
            <a:r>
              <a:rPr lang="en-US" dirty="0" err="1" smtClean="0"/>
              <a:t>plugins</a:t>
            </a:r>
            <a:r>
              <a:rPr lang="en-US" dirty="0" smtClean="0"/>
              <a:t> are used to add more functionality to the </a:t>
            </a:r>
            <a:r>
              <a:rPr lang="en-US" dirty="0" err="1" smtClean="0"/>
              <a:t>WordPress</a:t>
            </a:r>
            <a:r>
              <a:rPr lang="en-US" dirty="0" smtClean="0"/>
              <a:t> site</a:t>
            </a:r>
          </a:p>
          <a:p>
            <a:r>
              <a:rPr lang="en-US" dirty="0" smtClean="0"/>
              <a:t> </a:t>
            </a:r>
            <a:r>
              <a:rPr lang="en-US" b="1" dirty="0" smtClean="0"/>
              <a:t>Themes : </a:t>
            </a:r>
            <a:r>
              <a:rPr lang="en-US" dirty="0" smtClean="0"/>
              <a:t>The </a:t>
            </a:r>
            <a:r>
              <a:rPr lang="en-US" dirty="0" err="1" smtClean="0"/>
              <a:t>WordPress</a:t>
            </a:r>
            <a:r>
              <a:rPr lang="en-US" dirty="0" smtClean="0"/>
              <a:t> themes provide the graphical interface to the website</a:t>
            </a:r>
          </a:p>
          <a:p>
            <a:pPr>
              <a:buFont typeface="Wingdings" pitchFamily="2" charset="2"/>
              <a:buChar char="Ø"/>
            </a:pPr>
            <a:r>
              <a:rPr lang="en-US" dirty="0" smtClean="0"/>
              <a:t> </a:t>
            </a:r>
            <a:r>
              <a:rPr lang="en-US" b="1" dirty="0" err="1" smtClean="0"/>
              <a:t>wp</a:t>
            </a:r>
            <a:r>
              <a:rPr lang="en-US" b="1" dirty="0" smtClean="0"/>
              <a:t>-includes : </a:t>
            </a:r>
            <a:r>
              <a:rPr lang="en-US" dirty="0" smtClean="0"/>
              <a:t>The </a:t>
            </a:r>
            <a:r>
              <a:rPr lang="en-US" dirty="0" err="1" smtClean="0"/>
              <a:t>wp</a:t>
            </a:r>
            <a:r>
              <a:rPr lang="en-US" dirty="0" smtClean="0"/>
              <a:t>-includes is the final top-level folder. The </a:t>
            </a:r>
            <a:r>
              <a:rPr lang="en-US" dirty="0" err="1" smtClean="0"/>
              <a:t>wp</a:t>
            </a:r>
            <a:r>
              <a:rPr lang="en-US" dirty="0" smtClean="0"/>
              <a:t>-admin includes all the files necessary to power said admin functions, </a:t>
            </a:r>
            <a:r>
              <a:rPr lang="en-US" dirty="0" err="1" smtClean="0"/>
              <a:t>wp</a:t>
            </a:r>
            <a:r>
              <a:rPr lang="en-US" dirty="0" smtClean="0"/>
              <a:t>-content stores all your themes and </a:t>
            </a:r>
            <a:r>
              <a:rPr lang="en-US" dirty="0" err="1" smtClean="0"/>
              <a:t>plugins</a:t>
            </a:r>
            <a:r>
              <a:rPr lang="en-US" dirty="0" smtClean="0"/>
              <a:t>, and </a:t>
            </a:r>
            <a:r>
              <a:rPr lang="en-US" dirty="0" err="1" smtClean="0"/>
              <a:t>wp</a:t>
            </a:r>
            <a:r>
              <a:rPr lang="en-US" dirty="0" smtClean="0"/>
              <a:t>-includes is what enables the site to run.</a:t>
            </a:r>
          </a:p>
          <a:p>
            <a:endParaRPr lang="en-US" dirty="0" smtClean="0"/>
          </a:p>
          <a:p>
            <a:pPr>
              <a:buNone/>
            </a:pPr>
            <a:endParaRPr lang="en-US" dirty="0" smtClean="0"/>
          </a:p>
          <a:p>
            <a:endParaRPr lang="en-US" dirty="0" smtClean="0"/>
          </a:p>
          <a:p>
            <a:pPr>
              <a:buFont typeface="Wingdings" pitchFamily="2" charset="2"/>
              <a:buChar char="Ø"/>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Ø"/>
            </a:pPr>
            <a:r>
              <a:rPr lang="en-US" dirty="0" smtClean="0"/>
              <a:t> </a:t>
            </a:r>
            <a:r>
              <a:rPr lang="en-US" b="1" dirty="0" smtClean="0"/>
              <a:t>index.php : </a:t>
            </a:r>
            <a:r>
              <a:rPr lang="en-US" dirty="0" smtClean="0"/>
              <a:t>The index file loads and initializes all your </a:t>
            </a:r>
            <a:r>
              <a:rPr lang="en-US" dirty="0" err="1" smtClean="0"/>
              <a:t>WordPress</a:t>
            </a:r>
            <a:r>
              <a:rPr lang="en-US" dirty="0" smtClean="0"/>
              <a:t> files when a page is requested by a user.</a:t>
            </a:r>
          </a:p>
          <a:p>
            <a:pPr>
              <a:buFont typeface="Wingdings" pitchFamily="2" charset="2"/>
              <a:buChar char="Ø"/>
            </a:pPr>
            <a:r>
              <a:rPr lang="en-US" b="1" dirty="0" smtClean="0"/>
              <a:t> license.txt : </a:t>
            </a:r>
            <a:r>
              <a:rPr lang="en-US" dirty="0" smtClean="0"/>
              <a:t>This is </a:t>
            </a:r>
            <a:r>
              <a:rPr lang="en-US" dirty="0" err="1" smtClean="0"/>
              <a:t>WordPress</a:t>
            </a:r>
            <a:r>
              <a:rPr lang="en-US" dirty="0" smtClean="0"/>
              <a:t> license file. The </a:t>
            </a:r>
            <a:r>
              <a:rPr lang="en-US" dirty="0" err="1" smtClean="0"/>
              <a:t>WordPress</a:t>
            </a:r>
            <a:r>
              <a:rPr lang="en-US" dirty="0" smtClean="0"/>
              <a:t> is a free software and is licensed under the GNU General Public License as published by the Free Software Foundation</a:t>
            </a:r>
          </a:p>
          <a:p>
            <a:pPr>
              <a:buFont typeface="Wingdings" pitchFamily="2" charset="2"/>
              <a:buChar char="Ø"/>
            </a:pPr>
            <a:r>
              <a:rPr lang="en-US" b="1" dirty="0" smtClean="0"/>
              <a:t> readme.html : </a:t>
            </a:r>
            <a:r>
              <a:rPr lang="en-US" dirty="0" smtClean="0"/>
              <a:t>This core file contains the instructions to the user as its name indicates.</a:t>
            </a:r>
          </a:p>
          <a:p>
            <a:pPr>
              <a:buFont typeface="Wingdings" pitchFamily="2" charset="2"/>
              <a:buChar char="Ø"/>
            </a:pPr>
            <a:r>
              <a:rPr lang="en-US" b="1" dirty="0" smtClean="0"/>
              <a:t> wp-blog-header.php : </a:t>
            </a:r>
            <a:r>
              <a:rPr lang="en-US" dirty="0" smtClean="0"/>
              <a:t>This folder contains the http headers.</a:t>
            </a:r>
          </a:p>
          <a:p>
            <a:pPr>
              <a:buFont typeface="Wingdings" pitchFamily="2" charset="2"/>
              <a:buChar char="Ø"/>
            </a:pPr>
            <a:r>
              <a:rPr lang="en-US" b="1" dirty="0" smtClean="0"/>
              <a:t>  .</a:t>
            </a:r>
            <a:r>
              <a:rPr lang="en-US" b="1" dirty="0" err="1" smtClean="0"/>
              <a:t>htaccess</a:t>
            </a:r>
            <a:r>
              <a:rPr lang="en-US" b="1" dirty="0" smtClean="0"/>
              <a:t> : </a:t>
            </a:r>
            <a:r>
              <a:rPr lang="en-US" dirty="0" smtClean="0"/>
              <a:t>A server configuration file, </a:t>
            </a:r>
            <a:r>
              <a:rPr lang="en-US" dirty="0" err="1" smtClean="0"/>
              <a:t>WordPress</a:t>
            </a:r>
            <a:r>
              <a:rPr lang="en-US" dirty="0" smtClean="0"/>
              <a:t> uses it to manage redirects.</a:t>
            </a:r>
            <a:endParaRPr lang="en-US" b="1"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Ø"/>
            </a:pPr>
            <a:r>
              <a:rPr lang="en-US" b="1" dirty="0" smtClean="0"/>
              <a:t> wp-config.php : </a:t>
            </a:r>
            <a:r>
              <a:rPr lang="en-US" dirty="0" smtClean="0"/>
              <a:t>It is one of the core </a:t>
            </a:r>
            <a:r>
              <a:rPr lang="en-US" dirty="0" err="1" smtClean="0"/>
              <a:t>WordPress</a:t>
            </a:r>
            <a:r>
              <a:rPr lang="en-US" dirty="0" smtClean="0"/>
              <a:t> files which contains information about the database, including the name, host (typically </a:t>
            </a:r>
            <a:r>
              <a:rPr lang="en-US" dirty="0" err="1" smtClean="0"/>
              <a:t>localhost</a:t>
            </a:r>
            <a:r>
              <a:rPr lang="en-US" dirty="0" smtClean="0"/>
              <a:t>), username, and password.</a:t>
            </a:r>
          </a:p>
          <a:p>
            <a:pPr>
              <a:buFont typeface="Wingdings" pitchFamily="2" charset="2"/>
              <a:buChar char="Ø"/>
            </a:pPr>
            <a:r>
              <a:rPr lang="en-US" b="1" dirty="0" smtClean="0"/>
              <a:t> robots.txt : </a:t>
            </a:r>
            <a:r>
              <a:rPr lang="en-US" dirty="0" smtClean="0"/>
              <a:t> Contains instructions for search engines crawlers</a:t>
            </a:r>
          </a:p>
          <a:p>
            <a:pPr>
              <a:buFont typeface="Wingdings" pitchFamily="2" charset="2"/>
              <a:buChar char="Ø"/>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Font typeface="Wingdings" pitchFamily="2" charset="2"/>
              <a:buChar char="v"/>
            </a:pPr>
            <a:r>
              <a:rPr lang="en-US" dirty="0" smtClean="0">
                <a:solidFill>
                  <a:srgbClr val="FF0000"/>
                </a:solidFill>
              </a:rPr>
              <a:t> UPDATING WORDPRESS</a:t>
            </a:r>
          </a:p>
          <a:p>
            <a:pPr>
              <a:buFont typeface="Wingdings" pitchFamily="2" charset="2"/>
              <a:buChar char="ü"/>
            </a:pPr>
            <a:r>
              <a:rPr lang="en-US" dirty="0" smtClean="0">
                <a:solidFill>
                  <a:srgbClr val="FF0000"/>
                </a:solidFill>
              </a:rPr>
              <a:t> </a:t>
            </a:r>
            <a:r>
              <a:rPr lang="en-US" sz="2400" dirty="0" smtClean="0"/>
              <a:t>There are two ways to update </a:t>
            </a:r>
            <a:r>
              <a:rPr lang="en-US" sz="2400" dirty="0" err="1" smtClean="0"/>
              <a:t>wordpress</a:t>
            </a:r>
            <a:r>
              <a:rPr lang="en-US" sz="2400" dirty="0" smtClean="0"/>
              <a:t>.</a:t>
            </a:r>
          </a:p>
          <a:p>
            <a:pPr marL="514350" indent="-514350">
              <a:buAutoNum type="arabicParenR"/>
            </a:pPr>
            <a:r>
              <a:rPr lang="en-US" sz="2400" b="1" dirty="0" smtClean="0"/>
              <a:t>One-Click update</a:t>
            </a:r>
          </a:p>
          <a:p>
            <a:pPr marL="514350" indent="-514350">
              <a:buFont typeface="Wingdings" pitchFamily="2" charset="2"/>
              <a:buChar char="Ø"/>
            </a:pPr>
            <a:r>
              <a:rPr lang="en-US" sz="2400" dirty="0" smtClean="0"/>
              <a:t> To update </a:t>
            </a:r>
            <a:r>
              <a:rPr lang="en-US" sz="2400" dirty="0" err="1" smtClean="0"/>
              <a:t>WordPress</a:t>
            </a:r>
            <a:r>
              <a:rPr lang="en-US" sz="2400" dirty="0" smtClean="0"/>
              <a:t> in one click, go in the ‘Updates’ entry of the ‘Dashboard’ menu. If you don’t have the latest available version of </a:t>
            </a:r>
            <a:r>
              <a:rPr lang="en-US" sz="2400" dirty="0" err="1" smtClean="0"/>
              <a:t>WordPress</a:t>
            </a:r>
            <a:r>
              <a:rPr lang="en-US" sz="2400" dirty="0" smtClean="0"/>
              <a:t>, you will see the message ‘An updated version of </a:t>
            </a:r>
            <a:r>
              <a:rPr lang="en-US" sz="2400" dirty="0" err="1" smtClean="0"/>
              <a:t>WordPress</a:t>
            </a:r>
            <a:r>
              <a:rPr lang="en-US" sz="2400" dirty="0" smtClean="0"/>
              <a:t> is available’ before two buttons.</a:t>
            </a:r>
          </a:p>
          <a:p>
            <a:pPr marL="514350" indent="-514350">
              <a:buFont typeface="Wingdings" pitchFamily="2" charset="2"/>
              <a:buChar char="Ø"/>
            </a:pPr>
            <a:r>
              <a:rPr lang="en-US" sz="2400" dirty="0" smtClean="0"/>
              <a:t> If you click on the ‘Update Now’ button, </a:t>
            </a:r>
            <a:r>
              <a:rPr lang="en-US" sz="2400" dirty="0" err="1" smtClean="0"/>
              <a:t>WordPress</a:t>
            </a:r>
            <a:r>
              <a:rPr lang="en-US" sz="2400" dirty="0" smtClean="0"/>
              <a:t> will lead you to another page which will inform you of the progress: automatically, it will download the latest version, deactivate your </a:t>
            </a:r>
            <a:r>
              <a:rPr lang="en-US" sz="2400" dirty="0" err="1" smtClean="0"/>
              <a:t>plugins</a:t>
            </a:r>
            <a:r>
              <a:rPr lang="en-US" sz="2400" dirty="0" smtClean="0"/>
              <a:t>, replace the right files and reactivate your </a:t>
            </a:r>
            <a:r>
              <a:rPr lang="en-US" sz="2400" dirty="0" err="1" smtClean="0"/>
              <a:t>plugins</a:t>
            </a:r>
            <a:r>
              <a:rPr lang="en-US" sz="2400" dirty="0" smtClean="0"/>
              <a:t>. All you have to do is wait just a few seconds or minutes.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p_update_one_click.png"/>
          <p:cNvPicPr>
            <a:picLocks noGrp="1" noChangeAspect="1"/>
          </p:cNvPicPr>
          <p:nvPr>
            <p:ph idx="1"/>
          </p:nvPr>
        </p:nvPicPr>
        <p:blipFill>
          <a:blip r:embed="rId2" cstate="print"/>
          <a:stretch>
            <a:fillRect/>
          </a:stretch>
        </p:blipFill>
        <p:spPr>
          <a:xfrm>
            <a:off x="457200" y="1219200"/>
            <a:ext cx="8229600" cy="5105400"/>
          </a:xfr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None/>
            </a:pPr>
            <a:r>
              <a:rPr lang="en-US" dirty="0" smtClean="0"/>
              <a:t>2) </a:t>
            </a:r>
            <a:r>
              <a:rPr lang="en-US" b="1" dirty="0" smtClean="0"/>
              <a:t>Manual Update</a:t>
            </a:r>
          </a:p>
          <a:p>
            <a:pPr>
              <a:buFont typeface="Wingdings" pitchFamily="2" charset="2"/>
              <a:buChar char="Ø"/>
            </a:pPr>
            <a:r>
              <a:rPr lang="en-US" dirty="0" smtClean="0"/>
              <a:t> Download the latest version of </a:t>
            </a:r>
            <a:r>
              <a:rPr lang="en-US" dirty="0" err="1" smtClean="0"/>
              <a:t>WordPress</a:t>
            </a:r>
            <a:r>
              <a:rPr lang="en-US" dirty="0" smtClean="0"/>
              <a:t>.</a:t>
            </a:r>
          </a:p>
          <a:p>
            <a:pPr>
              <a:buFont typeface="Wingdings" pitchFamily="2" charset="2"/>
              <a:buChar char="Ø"/>
            </a:pPr>
            <a:r>
              <a:rPr lang="en-US" dirty="0" smtClean="0"/>
              <a:t> To be sure that a </a:t>
            </a:r>
            <a:r>
              <a:rPr lang="en-US" dirty="0" err="1" smtClean="0"/>
              <a:t>plugin</a:t>
            </a:r>
            <a:r>
              <a:rPr lang="en-US" dirty="0" smtClean="0"/>
              <a:t> won’t cause a bug during the update, deactivate all the </a:t>
            </a:r>
            <a:r>
              <a:rPr lang="en-US" dirty="0" err="1" smtClean="0"/>
              <a:t>plugins</a:t>
            </a:r>
            <a:r>
              <a:rPr lang="en-US" dirty="0" smtClean="0"/>
              <a:t> you use. You can do this quickly thanks to the option ‘Deactivate’ in the drop down list that you can use after selecting all of your </a:t>
            </a:r>
            <a:r>
              <a:rPr lang="en-US" dirty="0" err="1" smtClean="0"/>
              <a:t>plugins</a:t>
            </a:r>
            <a:r>
              <a:rPr lang="en-US" dirty="0" smtClean="0"/>
              <a:t>.</a:t>
            </a:r>
          </a:p>
          <a:p>
            <a:pPr>
              <a:buFont typeface="Wingdings" pitchFamily="2" charset="2"/>
              <a:buChar char="Ø"/>
            </a:pPr>
            <a:r>
              <a:rPr lang="en-US" dirty="0" smtClean="0"/>
              <a:t>In your current installation, delete the </a:t>
            </a:r>
            <a:r>
              <a:rPr lang="en-US" dirty="0" err="1" smtClean="0"/>
              <a:t>wp</a:t>
            </a:r>
            <a:r>
              <a:rPr lang="en-US" dirty="0" smtClean="0"/>
              <a:t>-includes and </a:t>
            </a:r>
            <a:r>
              <a:rPr lang="en-US" dirty="0" err="1" smtClean="0"/>
              <a:t>wp</a:t>
            </a:r>
            <a:r>
              <a:rPr lang="en-US" dirty="0" smtClean="0"/>
              <a:t>-admin folders. Then upload the new ones.</a:t>
            </a:r>
          </a:p>
          <a:p>
            <a:pPr>
              <a:buFont typeface="Wingdings" pitchFamily="2" charset="2"/>
              <a:buChar char="Ø"/>
            </a:pPr>
            <a:r>
              <a:rPr lang="en-US" dirty="0" smtClean="0"/>
              <a:t> Upload the content of the new </a:t>
            </a:r>
            <a:r>
              <a:rPr lang="en-US" dirty="0" err="1" smtClean="0"/>
              <a:t>wp</a:t>
            </a:r>
            <a:r>
              <a:rPr lang="en-US" dirty="0" smtClean="0"/>
              <a:t>-content folder into the old one. Overwriting the existing files, you will update the old official themes and </a:t>
            </a:r>
            <a:r>
              <a:rPr lang="en-US" dirty="0" err="1" smtClean="0"/>
              <a:t>plugins</a:t>
            </a:r>
            <a:r>
              <a:rPr lang="en-US" dirty="0" smtClean="0"/>
              <a:t>.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Font typeface="Wingdings" pitchFamily="2" charset="2"/>
              <a:buChar char="Ø"/>
            </a:pPr>
            <a:r>
              <a:rPr lang="en-US" dirty="0" smtClean="0"/>
              <a:t> Do the same with the files in the root directory: replace them all with the new ones by uploading all of them.</a:t>
            </a:r>
          </a:p>
          <a:p>
            <a:pPr>
              <a:buFont typeface="Wingdings" pitchFamily="2" charset="2"/>
              <a:buChar char="Ø"/>
            </a:pPr>
            <a:r>
              <a:rPr lang="en-US" dirty="0" smtClean="0"/>
              <a:t> Your database may also need to be updated if required.</a:t>
            </a:r>
          </a:p>
          <a:p>
            <a:pPr>
              <a:buFont typeface="Wingdings" pitchFamily="2" charset="2"/>
              <a:buChar char="Ø"/>
            </a:pPr>
            <a:r>
              <a:rPr lang="en-US" dirty="0" smtClean="0"/>
              <a:t> The update itself is finished. All you have to do now is reactivate the </a:t>
            </a:r>
            <a:r>
              <a:rPr lang="en-US" dirty="0" err="1" smtClean="0"/>
              <a:t>plugins</a:t>
            </a:r>
            <a:r>
              <a:rPr lang="en-US" dirty="0" smtClean="0"/>
              <a:t> you use.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buFont typeface="Wingdings" pitchFamily="2" charset="2"/>
              <a:buChar char="v"/>
            </a:pPr>
            <a:r>
              <a:rPr lang="en-US" dirty="0" smtClean="0"/>
              <a:t> Gutenberg Introduction</a:t>
            </a:r>
            <a:endParaRPr lang="en-US" dirty="0"/>
          </a:p>
        </p:txBody>
      </p:sp>
      <p:sp>
        <p:nvSpPr>
          <p:cNvPr id="3" name="Content Placeholder 2"/>
          <p:cNvSpPr>
            <a:spLocks noGrp="1"/>
          </p:cNvSpPr>
          <p:nvPr>
            <p:ph idx="1"/>
          </p:nvPr>
        </p:nvSpPr>
        <p:spPr>
          <a:xfrm>
            <a:off x="457200" y="1447800"/>
            <a:ext cx="8229600" cy="5181600"/>
          </a:xfrm>
        </p:spPr>
        <p:txBody>
          <a:bodyPr/>
          <a:lstStyle/>
          <a:p>
            <a:pPr>
              <a:buFont typeface="Wingdings" pitchFamily="2" charset="2"/>
              <a:buChar char="ü"/>
            </a:pPr>
            <a:r>
              <a:rPr lang="en-US" dirty="0" smtClean="0"/>
              <a:t> Gutenberg is a brand new editor for the </a:t>
            </a:r>
            <a:r>
              <a:rPr lang="en-US" dirty="0" err="1" smtClean="0"/>
              <a:t>WordPress</a:t>
            </a:r>
            <a:r>
              <a:rPr lang="en-US" dirty="0" smtClean="0"/>
              <a:t> platform. It will radically change the way you create posts, pages, and just about everything else on your site.</a:t>
            </a:r>
          </a:p>
          <a:p>
            <a:pPr>
              <a:buFont typeface="Wingdings" pitchFamily="2" charset="2"/>
              <a:buChar char="ü"/>
            </a:pPr>
            <a:r>
              <a:rPr lang="en-US" dirty="0" smtClean="0"/>
              <a:t> Gutenberg will arrive as part of </a:t>
            </a:r>
            <a:r>
              <a:rPr lang="en-US" dirty="0" err="1" smtClean="0"/>
              <a:t>WordPress</a:t>
            </a:r>
            <a:r>
              <a:rPr lang="en-US" dirty="0" smtClean="0"/>
              <a:t> 5.0, which could be released as early as November 27, 2018.</a:t>
            </a:r>
          </a:p>
          <a:p>
            <a:pPr>
              <a:buFont typeface="Wingdings" pitchFamily="2" charset="2"/>
              <a:buChar char="Ø"/>
            </a:pPr>
            <a:r>
              <a:rPr lang="en-US" b="1" dirty="0" smtClean="0"/>
              <a:t> Gutenberg Blocks</a:t>
            </a:r>
          </a:p>
          <a:p>
            <a:pPr marL="514350" indent="-514350">
              <a:buAutoNum type="arabicParenR"/>
            </a:pPr>
            <a:r>
              <a:rPr lang="en-US" b="1" dirty="0" smtClean="0"/>
              <a:t>Paragraph</a:t>
            </a:r>
          </a:p>
          <a:p>
            <a:pPr marL="514350" indent="-514350">
              <a:buFont typeface="Wingdings" pitchFamily="2" charset="2"/>
              <a:buChar char="ü"/>
            </a:pPr>
            <a:r>
              <a:rPr lang="en-US" b="1" dirty="0" smtClean="0"/>
              <a:t> </a:t>
            </a:r>
            <a:r>
              <a:rPr lang="en-US" dirty="0" smtClean="0"/>
              <a:t>The following settings are available when using the paragraph block:</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r>
              <a:rPr lang="en-US" b="1" dirty="0" smtClean="0"/>
              <a:t>Extend with </a:t>
            </a:r>
            <a:r>
              <a:rPr lang="en-US" b="1" dirty="0" err="1" smtClean="0"/>
              <a:t>Plugins</a:t>
            </a:r>
            <a:r>
              <a:rPr lang="en-US" b="1" dirty="0" smtClean="0"/>
              <a:t>: </a:t>
            </a:r>
            <a:r>
              <a:rPr lang="en-US" dirty="0" smtClean="0"/>
              <a:t>Several </a:t>
            </a:r>
            <a:r>
              <a:rPr lang="en-US" dirty="0" err="1" smtClean="0"/>
              <a:t>plugins</a:t>
            </a:r>
            <a:r>
              <a:rPr lang="en-US" dirty="0" smtClean="0"/>
              <a:t> are available which provides custom functions and features according to the users need.</a:t>
            </a:r>
            <a:r>
              <a:rPr lang="en-US" b="1" dirty="0" smtClean="0"/>
              <a:t>  </a:t>
            </a:r>
            <a:endParaRPr lang="en-US" b="1" smtClean="0"/>
          </a:p>
          <a:p>
            <a:pPr>
              <a:buNone/>
            </a:pPr>
            <a:endParaRPr lang="en-US" dirty="0" smtClean="0"/>
          </a:p>
          <a:p>
            <a:r>
              <a:rPr lang="en-US" b="1" dirty="0" smtClean="0"/>
              <a:t>Multilingual: </a:t>
            </a:r>
            <a:r>
              <a:rPr lang="en-US" dirty="0" smtClean="0"/>
              <a:t>It allows translating the entire content into the language preferred by the user. </a:t>
            </a:r>
          </a:p>
          <a:p>
            <a:endParaRPr lang="en-US" dirty="0" smtClean="0"/>
          </a:p>
          <a:p>
            <a:r>
              <a:rPr lang="en-US" b="1" dirty="0" smtClean="0"/>
              <a:t>Importers: </a:t>
            </a:r>
            <a:r>
              <a:rPr lang="en-US" dirty="0" smtClean="0"/>
              <a:t>It allows importing data in the form of posts. It imports custom files, comments, post pages and tags. </a:t>
            </a:r>
          </a:p>
          <a:p>
            <a:pPr>
              <a:buNone/>
            </a:pPr>
            <a:endParaRPr lang="en-US" b="1" dirty="0" smtClean="0"/>
          </a:p>
          <a:p>
            <a:pPr>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a:buFont typeface="Wingdings" pitchFamily="2" charset="2"/>
              <a:buChar char="ü"/>
            </a:pPr>
            <a:r>
              <a:rPr lang="en-US" dirty="0" smtClean="0"/>
              <a:t> Alignment: Left, Center, Right</a:t>
            </a:r>
          </a:p>
          <a:p>
            <a:pPr>
              <a:buFont typeface="Wingdings" pitchFamily="2" charset="2"/>
              <a:buChar char="ü"/>
            </a:pPr>
            <a:r>
              <a:rPr lang="en-US" dirty="0" smtClean="0"/>
              <a:t>Bold</a:t>
            </a:r>
          </a:p>
          <a:p>
            <a:pPr>
              <a:buFont typeface="Wingdings" pitchFamily="2" charset="2"/>
              <a:buChar char="ü"/>
            </a:pPr>
            <a:r>
              <a:rPr lang="en-US" dirty="0" smtClean="0"/>
              <a:t>Italic</a:t>
            </a:r>
          </a:p>
          <a:p>
            <a:pPr>
              <a:buFont typeface="Wingdings" pitchFamily="2" charset="2"/>
              <a:buChar char="ü"/>
            </a:pPr>
            <a:r>
              <a:rPr lang="en-US" dirty="0" smtClean="0"/>
              <a:t>Strikethrough</a:t>
            </a:r>
          </a:p>
          <a:p>
            <a:pPr>
              <a:buFont typeface="Wingdings" pitchFamily="2" charset="2"/>
              <a:buChar char="ü"/>
            </a:pPr>
            <a:r>
              <a:rPr lang="en-US" dirty="0" smtClean="0"/>
              <a:t>Links</a:t>
            </a:r>
          </a:p>
          <a:p>
            <a:pPr>
              <a:buFont typeface="Wingdings" pitchFamily="2" charset="2"/>
              <a:buChar char="ü"/>
            </a:pPr>
            <a:r>
              <a:rPr lang="en-US" dirty="0" smtClean="0"/>
              <a:t>Font Size</a:t>
            </a:r>
          </a:p>
          <a:p>
            <a:pPr>
              <a:buFont typeface="Wingdings" pitchFamily="2" charset="2"/>
              <a:buChar char="ü"/>
            </a:pPr>
            <a:r>
              <a:rPr lang="en-US" dirty="0" smtClean="0"/>
              <a:t>Font Color</a:t>
            </a:r>
          </a:p>
          <a:p>
            <a:pPr>
              <a:buFont typeface="Wingdings" pitchFamily="2" charset="2"/>
              <a:buChar char="ü"/>
            </a:pPr>
            <a:r>
              <a:rPr lang="en-US" dirty="0" smtClean="0"/>
              <a:t>Background Color</a:t>
            </a:r>
          </a:p>
          <a:p>
            <a:pPr>
              <a:buFont typeface="Wingdings" pitchFamily="2" charset="2"/>
              <a:buChar char="ü"/>
            </a:pPr>
            <a:r>
              <a:rPr lang="en-US" dirty="0" smtClean="0"/>
              <a:t> If you need something other than what's listed above, you will need to use a different type of block. The paragraph block only provides these basic options.</a:t>
            </a:r>
          </a:p>
          <a:p>
            <a:pPr>
              <a:buFont typeface="Wingdings" pitchFamily="2" charset="2"/>
              <a:buChar char="ü"/>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92500"/>
          </a:bodyPr>
          <a:lstStyle/>
          <a:p>
            <a:pPr>
              <a:buNone/>
            </a:pPr>
            <a:r>
              <a:rPr lang="en-US" dirty="0" smtClean="0">
                <a:solidFill>
                  <a:srgbClr val="00B050"/>
                </a:solidFill>
              </a:rPr>
              <a:t>2) Heading</a:t>
            </a:r>
          </a:p>
          <a:p>
            <a:pPr>
              <a:buFont typeface="Wingdings" pitchFamily="2" charset="2"/>
              <a:buChar char="ü"/>
            </a:pPr>
            <a:r>
              <a:rPr lang="en-US" dirty="0" smtClean="0">
                <a:solidFill>
                  <a:srgbClr val="00B050"/>
                </a:solidFill>
              </a:rPr>
              <a:t> </a:t>
            </a:r>
            <a:r>
              <a:rPr lang="en-US" dirty="0" smtClean="0"/>
              <a:t>Use the heading block to break your page into sections. Each heading should indicate the start of a new topic.</a:t>
            </a:r>
          </a:p>
          <a:p>
            <a:pPr>
              <a:buFont typeface="Wingdings" pitchFamily="2" charset="2"/>
              <a:buChar char="ü"/>
            </a:pPr>
            <a:r>
              <a:rPr lang="en-US" dirty="0" smtClean="0">
                <a:solidFill>
                  <a:srgbClr val="00B050"/>
                </a:solidFill>
              </a:rPr>
              <a:t> </a:t>
            </a:r>
            <a:r>
              <a:rPr lang="en-US" dirty="0" smtClean="0"/>
              <a:t>All HTML heading tags (&lt;h1&gt; through &lt;h6&gt;) can be used.</a:t>
            </a:r>
          </a:p>
          <a:p>
            <a:pPr>
              <a:buFont typeface="Wingdings" pitchFamily="2" charset="2"/>
              <a:buChar char="ü"/>
            </a:pPr>
            <a:r>
              <a:rPr lang="en-US" dirty="0" smtClean="0"/>
              <a:t>The following settings are available when using the heading block:</a:t>
            </a:r>
          </a:p>
          <a:p>
            <a:pPr>
              <a:buFont typeface="Wingdings" pitchFamily="2" charset="2"/>
              <a:buChar char="Ø"/>
            </a:pPr>
            <a:r>
              <a:rPr lang="en-US" dirty="0" smtClean="0"/>
              <a:t>Heading Level: H1, H2, H3, H4, H5 or H6</a:t>
            </a:r>
          </a:p>
          <a:p>
            <a:pPr>
              <a:buFont typeface="Wingdings" pitchFamily="2" charset="2"/>
              <a:buChar char="Ø"/>
            </a:pPr>
            <a:r>
              <a:rPr lang="en-US" dirty="0" smtClean="0"/>
              <a:t>Text Alignment: Left, Center, Right</a:t>
            </a:r>
          </a:p>
          <a:p>
            <a:pPr>
              <a:buFont typeface="Wingdings" pitchFamily="2" charset="2"/>
              <a:buChar char="Ø"/>
            </a:pPr>
            <a:r>
              <a:rPr lang="en-US" dirty="0" smtClean="0"/>
              <a:t>Bold</a:t>
            </a:r>
          </a:p>
          <a:p>
            <a:pPr>
              <a:buFont typeface="Wingdings" pitchFamily="2" charset="2"/>
              <a:buChar char="Ø"/>
            </a:pPr>
            <a:r>
              <a:rPr lang="en-US" dirty="0" smtClean="0"/>
              <a:t>Italic</a:t>
            </a:r>
          </a:p>
          <a:p>
            <a:pPr>
              <a:buFont typeface="Wingdings" pitchFamily="2" charset="2"/>
              <a:buChar char="Ø"/>
            </a:pPr>
            <a:r>
              <a:rPr lang="en-US" dirty="0" smtClean="0"/>
              <a:t>Strikethrough</a:t>
            </a:r>
          </a:p>
          <a:p>
            <a:pPr>
              <a:buFont typeface="Wingdings" pitchFamily="2" charset="2"/>
              <a:buChar char="Ø"/>
            </a:pPr>
            <a:r>
              <a:rPr lang="en-US" dirty="0" smtClean="0"/>
              <a:t>Links</a:t>
            </a:r>
          </a:p>
          <a:p>
            <a:pPr>
              <a:buFont typeface="Wingdings" pitchFamily="2" charset="2"/>
              <a:buChar char="Ø"/>
            </a:pPr>
            <a:r>
              <a:rPr lang="en-US" dirty="0" smtClean="0"/>
              <a:t>HTML Anchor</a:t>
            </a:r>
          </a:p>
          <a:p>
            <a:pPr>
              <a:buFont typeface="Wingdings" pitchFamily="2" charset="2"/>
              <a:buChar char="ü"/>
            </a:pPr>
            <a:endParaRPr lang="en-US" dirty="0">
              <a:solidFill>
                <a:srgbClr val="00B05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92500" lnSpcReduction="20000"/>
          </a:bodyPr>
          <a:lstStyle/>
          <a:p>
            <a:pPr>
              <a:buNone/>
            </a:pPr>
            <a:r>
              <a:rPr lang="en-US" dirty="0" smtClean="0">
                <a:solidFill>
                  <a:srgbClr val="FF0000"/>
                </a:solidFill>
              </a:rPr>
              <a:t>3) Subheading</a:t>
            </a:r>
          </a:p>
          <a:p>
            <a:pPr>
              <a:buFont typeface="Wingdings" pitchFamily="2" charset="2"/>
              <a:buChar char="ü"/>
            </a:pPr>
            <a:r>
              <a:rPr lang="en-US" dirty="0" smtClean="0">
                <a:solidFill>
                  <a:srgbClr val="FF0000"/>
                </a:solidFill>
              </a:rPr>
              <a:t> </a:t>
            </a:r>
            <a:r>
              <a:rPr lang="en-US" dirty="0" smtClean="0"/>
              <a:t>Use the subhead block to call attention to a short piece of content within your page. </a:t>
            </a:r>
          </a:p>
          <a:p>
            <a:pPr>
              <a:buFont typeface="Wingdings" pitchFamily="2" charset="2"/>
              <a:buChar char="ü"/>
            </a:pPr>
            <a:r>
              <a:rPr lang="en-US" dirty="0" smtClean="0"/>
              <a:t>It is typically used at the beginning of a page/post, located just after the page/post title.</a:t>
            </a:r>
          </a:p>
          <a:p>
            <a:pPr>
              <a:buFont typeface="Wingdings" pitchFamily="2" charset="2"/>
              <a:buChar char="ü"/>
            </a:pPr>
            <a:r>
              <a:rPr lang="en-US" dirty="0" smtClean="0">
                <a:solidFill>
                  <a:srgbClr val="FF0000"/>
                </a:solidFill>
              </a:rPr>
              <a:t> </a:t>
            </a:r>
            <a:r>
              <a:rPr lang="en-US" dirty="0" smtClean="0"/>
              <a:t>Unlike the heading block, the subhead is displayed using a normal paragraph tag (&lt;p&gt;), but styled a little differently to call attention to it.</a:t>
            </a:r>
          </a:p>
          <a:p>
            <a:pPr>
              <a:buFont typeface="Wingdings" pitchFamily="2" charset="2"/>
              <a:buChar char="ü"/>
            </a:pPr>
            <a:r>
              <a:rPr lang="en-US" dirty="0" smtClean="0">
                <a:solidFill>
                  <a:srgbClr val="FF0000"/>
                </a:solidFill>
              </a:rPr>
              <a:t> </a:t>
            </a:r>
            <a:r>
              <a:rPr lang="en-US" dirty="0" smtClean="0"/>
              <a:t>You could use the subhead block once per page, or feel free to use it each time you introduce a new section.</a:t>
            </a:r>
          </a:p>
          <a:p>
            <a:pPr>
              <a:buFont typeface="Wingdings" pitchFamily="2" charset="2"/>
              <a:buChar char="ü"/>
            </a:pPr>
            <a:r>
              <a:rPr lang="en-US" dirty="0" smtClean="0"/>
              <a:t>The following settings are available when using the subhead block:</a:t>
            </a:r>
          </a:p>
          <a:p>
            <a:pPr marL="514350" indent="-514350">
              <a:buAutoNum type="arabicParenR"/>
            </a:pPr>
            <a:r>
              <a:rPr lang="en-US" dirty="0" smtClean="0"/>
              <a:t>Bold</a:t>
            </a:r>
          </a:p>
          <a:p>
            <a:pPr marL="514350" indent="-514350">
              <a:buAutoNum type="arabicParenR"/>
            </a:pPr>
            <a:r>
              <a:rPr lang="en-US" dirty="0" smtClean="0"/>
              <a:t>Italic</a:t>
            </a:r>
          </a:p>
          <a:p>
            <a:pPr marL="514350" indent="-514350">
              <a:buAutoNum type="arabicParenR"/>
            </a:pPr>
            <a:r>
              <a:rPr lang="en-US" dirty="0" smtClean="0"/>
              <a:t>Strikethrough</a:t>
            </a:r>
          </a:p>
          <a:p>
            <a:pPr marL="514350" indent="-514350">
              <a:buAutoNum type="arabicParenR"/>
            </a:pPr>
            <a:r>
              <a:rPr lang="en-US" dirty="0" smtClean="0"/>
              <a:t>Links</a:t>
            </a:r>
          </a:p>
          <a:p>
            <a:pPr>
              <a:buFont typeface="Wingdings" pitchFamily="2" charset="2"/>
              <a:buChar char="ü"/>
            </a:pPr>
            <a:endParaRPr 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92500" lnSpcReduction="20000"/>
          </a:bodyPr>
          <a:lstStyle/>
          <a:p>
            <a:pPr>
              <a:buNone/>
            </a:pPr>
            <a:r>
              <a:rPr lang="en-US" dirty="0" smtClean="0">
                <a:solidFill>
                  <a:srgbClr val="C00000"/>
                </a:solidFill>
              </a:rPr>
              <a:t>4) Quote</a:t>
            </a:r>
          </a:p>
          <a:p>
            <a:pPr>
              <a:buFont typeface="Wingdings" pitchFamily="2" charset="2"/>
              <a:buChar char="ü"/>
            </a:pPr>
            <a:r>
              <a:rPr lang="en-US" dirty="0" smtClean="0">
                <a:solidFill>
                  <a:srgbClr val="C00000"/>
                </a:solidFill>
              </a:rPr>
              <a:t> </a:t>
            </a:r>
            <a:r>
              <a:rPr lang="en-US" dirty="0" smtClean="0"/>
              <a:t>The quote block is a simple text only block for highlighting a quote, and including a citation (where the quote originated from).</a:t>
            </a:r>
          </a:p>
          <a:p>
            <a:pPr>
              <a:buFont typeface="Wingdings" pitchFamily="2" charset="2"/>
              <a:buChar char="ü"/>
            </a:pPr>
            <a:r>
              <a:rPr lang="en-US" dirty="0" smtClean="0">
                <a:solidFill>
                  <a:srgbClr val="C00000"/>
                </a:solidFill>
              </a:rPr>
              <a:t> </a:t>
            </a:r>
            <a:r>
              <a:rPr lang="en-US" dirty="0" smtClean="0"/>
              <a:t>You can switch between two different layouts. One layout was designed to appear larger than the other, but the theme you're using can determine how each quote &amp; citation will appear.</a:t>
            </a:r>
          </a:p>
          <a:p>
            <a:pPr>
              <a:buFont typeface="Wingdings" pitchFamily="2" charset="2"/>
              <a:buChar char="ü"/>
            </a:pPr>
            <a:r>
              <a:rPr lang="en-US" dirty="0" smtClean="0"/>
              <a:t>The following settings are available when using a quote block:</a:t>
            </a:r>
          </a:p>
          <a:p>
            <a:pPr>
              <a:buNone/>
            </a:pPr>
            <a:r>
              <a:rPr lang="en-US" dirty="0" smtClean="0"/>
              <a:t>1) Quote Display: Normal or Larger</a:t>
            </a:r>
          </a:p>
          <a:p>
            <a:pPr>
              <a:buNone/>
            </a:pPr>
            <a:r>
              <a:rPr lang="en-US" dirty="0" smtClean="0"/>
              <a:t>2) Text Alignment: Left, Center, Right</a:t>
            </a:r>
          </a:p>
          <a:p>
            <a:pPr>
              <a:buNone/>
            </a:pPr>
            <a:r>
              <a:rPr lang="en-US" dirty="0" smtClean="0"/>
              <a:t>3) Bold</a:t>
            </a:r>
          </a:p>
          <a:p>
            <a:pPr>
              <a:buNone/>
            </a:pPr>
            <a:r>
              <a:rPr lang="en-US" dirty="0" smtClean="0"/>
              <a:t>4) Italic</a:t>
            </a:r>
          </a:p>
          <a:p>
            <a:pPr>
              <a:buNone/>
            </a:pPr>
            <a:r>
              <a:rPr lang="en-US" dirty="0" smtClean="0"/>
              <a:t>5) Strikethrough</a:t>
            </a:r>
          </a:p>
          <a:p>
            <a:pPr>
              <a:buNone/>
            </a:pPr>
            <a:r>
              <a:rPr lang="en-US" dirty="0" smtClean="0"/>
              <a:t>6) Links</a:t>
            </a:r>
          </a:p>
          <a:p>
            <a:pPr>
              <a:buFont typeface="Wingdings" pitchFamily="2" charset="2"/>
              <a:buChar char="ü"/>
            </a:pPr>
            <a:endParaRPr lang="en-US" dirty="0">
              <a:solidFill>
                <a:srgbClr val="C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lnSpcReduction="20000"/>
          </a:bodyPr>
          <a:lstStyle/>
          <a:p>
            <a:pPr>
              <a:buNone/>
            </a:pPr>
            <a:r>
              <a:rPr lang="en-US" dirty="0" smtClean="0">
                <a:solidFill>
                  <a:srgbClr val="C00000"/>
                </a:solidFill>
              </a:rPr>
              <a:t>5) Image</a:t>
            </a:r>
          </a:p>
          <a:p>
            <a:pPr>
              <a:buFont typeface="Wingdings" pitchFamily="2" charset="2"/>
              <a:buChar char="ü"/>
            </a:pPr>
            <a:r>
              <a:rPr lang="en-US" dirty="0" smtClean="0">
                <a:solidFill>
                  <a:srgbClr val="C00000"/>
                </a:solidFill>
              </a:rPr>
              <a:t> </a:t>
            </a:r>
            <a:r>
              <a:rPr lang="en-US" dirty="0" smtClean="0"/>
              <a:t>The image block is the most basic of all the media-type blocks. Use it to insert a single image somewhere on your page/post.</a:t>
            </a:r>
          </a:p>
          <a:p>
            <a:pPr>
              <a:buFont typeface="Wingdings" pitchFamily="2" charset="2"/>
              <a:buChar char="ü"/>
            </a:pPr>
            <a:r>
              <a:rPr lang="en-US" dirty="0" smtClean="0">
                <a:solidFill>
                  <a:srgbClr val="C00000"/>
                </a:solidFill>
              </a:rPr>
              <a:t> </a:t>
            </a:r>
            <a:r>
              <a:rPr lang="en-US" dirty="0" smtClean="0"/>
              <a:t>Gutenberg's new image block functions almost the same way as the classic editor's "Add Media" button. Align your image to the left, right or center, provide a caption, link, alt text, etc.</a:t>
            </a:r>
          </a:p>
          <a:p>
            <a:pPr>
              <a:buFont typeface="Wingdings" pitchFamily="2" charset="2"/>
              <a:buChar char="ü"/>
            </a:pPr>
            <a:r>
              <a:rPr lang="en-US" dirty="0" smtClean="0">
                <a:solidFill>
                  <a:srgbClr val="C00000"/>
                </a:solidFill>
              </a:rPr>
              <a:t> </a:t>
            </a:r>
            <a:r>
              <a:rPr lang="en-US" dirty="0" smtClean="0"/>
              <a:t>When adding an image in Gutenberg, you can upload a new image or choose an existing one from your Media Library.</a:t>
            </a:r>
          </a:p>
          <a:p>
            <a:pPr>
              <a:buFont typeface="Wingdings" pitchFamily="2" charset="2"/>
              <a:buChar char="Ø"/>
            </a:pPr>
            <a:r>
              <a:rPr lang="en-US" dirty="0" smtClean="0">
                <a:solidFill>
                  <a:srgbClr val="C00000"/>
                </a:solidFill>
              </a:rPr>
              <a:t> </a:t>
            </a:r>
            <a:r>
              <a:rPr lang="en-US" b="1" dirty="0" smtClean="0"/>
              <a:t>How to Resize an Image</a:t>
            </a:r>
          </a:p>
          <a:p>
            <a:pPr marL="514350" indent="-514350">
              <a:buAutoNum type="arabicParenR"/>
            </a:pPr>
            <a:r>
              <a:rPr lang="en-US" dirty="0" smtClean="0"/>
              <a:t>Grab any one of the blue circles in the corner of the image</a:t>
            </a:r>
          </a:p>
          <a:p>
            <a:pPr marL="514350" indent="-514350">
              <a:buAutoNum type="arabicParenR"/>
            </a:pPr>
            <a:r>
              <a:rPr lang="en-US" dirty="0" smtClean="0"/>
              <a:t>Click and hold</a:t>
            </a:r>
          </a:p>
          <a:p>
            <a:pPr marL="514350" indent="-514350">
              <a:buAutoNum type="arabicParenR"/>
            </a:pPr>
            <a:r>
              <a:rPr lang="en-US" dirty="0" smtClean="0"/>
              <a:t>Drag either inward or outward, depending on whether you want to decrease or increase the image's size.</a:t>
            </a:r>
          </a:p>
          <a:p>
            <a:pPr>
              <a:buNone/>
            </a:pPr>
            <a:endParaRPr lang="en-US" dirty="0">
              <a:solidFill>
                <a:srgbClr val="C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a:bodyPr>
          <a:lstStyle/>
          <a:p>
            <a:pPr>
              <a:buNone/>
            </a:pPr>
            <a:r>
              <a:rPr lang="en-US" dirty="0" smtClean="0">
                <a:solidFill>
                  <a:srgbClr val="C00000"/>
                </a:solidFill>
              </a:rPr>
              <a:t>6) Cover Image</a:t>
            </a:r>
          </a:p>
          <a:p>
            <a:pPr>
              <a:buFont typeface="Wingdings" pitchFamily="2" charset="2"/>
              <a:buChar char="ü"/>
            </a:pPr>
            <a:r>
              <a:rPr lang="en-US" dirty="0" smtClean="0">
                <a:solidFill>
                  <a:srgbClr val="C00000"/>
                </a:solidFill>
              </a:rPr>
              <a:t> </a:t>
            </a:r>
            <a:r>
              <a:rPr lang="en-US" dirty="0" smtClean="0"/>
              <a:t>The cover image block acts more like a heading than it does an image. It allows you to display some short text (usually, a heading) over top of a background image.</a:t>
            </a:r>
          </a:p>
          <a:p>
            <a:pPr>
              <a:buFont typeface="Wingdings" pitchFamily="2" charset="2"/>
              <a:buChar char="ü"/>
            </a:pPr>
            <a:r>
              <a:rPr lang="en-US" dirty="0" smtClean="0">
                <a:solidFill>
                  <a:srgbClr val="C00000"/>
                </a:solidFill>
              </a:rPr>
              <a:t> </a:t>
            </a:r>
            <a:r>
              <a:rPr lang="en-US" dirty="0" smtClean="0"/>
              <a:t>The background image can have an overlay to make the text more legible, as well as fixed positioning to create an interesting scroll effect.</a:t>
            </a:r>
          </a:p>
          <a:p>
            <a:pPr>
              <a:buFont typeface="Wingdings" pitchFamily="2" charset="2"/>
              <a:buChar char="ü"/>
            </a:pPr>
            <a:r>
              <a:rPr lang="en-US" dirty="0" smtClean="0">
                <a:solidFill>
                  <a:srgbClr val="C00000"/>
                </a:solidFill>
              </a:rPr>
              <a:t> </a:t>
            </a:r>
            <a:r>
              <a:rPr lang="en-US" dirty="0" smtClean="0"/>
              <a:t>There are two types of alignment you can use with the cover image: block alignment &amp; text alignment.</a:t>
            </a:r>
          </a:p>
          <a:p>
            <a:pPr>
              <a:buFont typeface="Wingdings" pitchFamily="2" charset="2"/>
              <a:buChar char="ü"/>
            </a:pPr>
            <a:r>
              <a:rPr lang="en-US" dirty="0" smtClean="0">
                <a:solidFill>
                  <a:srgbClr val="C00000"/>
                </a:solidFill>
              </a:rPr>
              <a:t> </a:t>
            </a:r>
            <a:r>
              <a:rPr lang="en-US" dirty="0" smtClean="0"/>
              <a:t>Changing the </a:t>
            </a:r>
            <a:r>
              <a:rPr lang="en-US" b="1" dirty="0" smtClean="0"/>
              <a:t>block alignment</a:t>
            </a:r>
            <a:r>
              <a:rPr lang="en-US" dirty="0" smtClean="0"/>
              <a:t> will actually move your cover image in relation to the content surrounding it.</a:t>
            </a:r>
          </a:p>
          <a:p>
            <a:pPr>
              <a:buFont typeface="Wingdings" pitchFamily="2" charset="2"/>
              <a:buChar char="ü"/>
            </a:pPr>
            <a:r>
              <a:rPr lang="en-US" dirty="0" smtClean="0">
                <a:solidFill>
                  <a:srgbClr val="C00000"/>
                </a:solidFill>
              </a:rPr>
              <a:t> </a:t>
            </a:r>
            <a:r>
              <a:rPr lang="en-US" b="1" dirty="0" smtClean="0"/>
              <a:t>Text alignment</a:t>
            </a:r>
            <a:r>
              <a:rPr lang="en-US" dirty="0" smtClean="0"/>
              <a:t> just aligns the text within the cover image block, and the block itself will continue to take up the full width of your content area.</a:t>
            </a:r>
            <a:endParaRPr lang="en-US" dirty="0">
              <a:solidFill>
                <a:srgbClr val="C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None/>
            </a:pPr>
            <a:r>
              <a:rPr lang="en-US" dirty="0" smtClean="0">
                <a:solidFill>
                  <a:srgbClr val="C00000"/>
                </a:solidFill>
              </a:rPr>
              <a:t>7) Gallery</a:t>
            </a:r>
          </a:p>
          <a:p>
            <a:pPr>
              <a:buFont typeface="Wingdings" pitchFamily="2" charset="2"/>
              <a:buChar char="ü"/>
            </a:pPr>
            <a:r>
              <a:rPr lang="en-US" dirty="0" smtClean="0">
                <a:solidFill>
                  <a:srgbClr val="C00000"/>
                </a:solidFill>
              </a:rPr>
              <a:t> </a:t>
            </a:r>
            <a:r>
              <a:rPr lang="en-US" dirty="0" smtClean="0"/>
              <a:t>The gallery block is very similar to how image galleries worked in the classic </a:t>
            </a:r>
            <a:r>
              <a:rPr lang="en-US" dirty="0" err="1" smtClean="0"/>
              <a:t>WordPress</a:t>
            </a:r>
            <a:r>
              <a:rPr lang="en-US" dirty="0" smtClean="0"/>
              <a:t> editor.</a:t>
            </a:r>
          </a:p>
          <a:p>
            <a:pPr>
              <a:buNone/>
            </a:pPr>
            <a:r>
              <a:rPr lang="en-US" dirty="0" smtClean="0">
                <a:solidFill>
                  <a:srgbClr val="C00000"/>
                </a:solidFill>
              </a:rPr>
              <a:t>1)  </a:t>
            </a:r>
            <a:r>
              <a:rPr lang="en-US" dirty="0" smtClean="0"/>
              <a:t>Add multiple images to a gallery</a:t>
            </a:r>
          </a:p>
          <a:p>
            <a:pPr>
              <a:buNone/>
            </a:pPr>
            <a:r>
              <a:rPr lang="en-US" dirty="0" smtClean="0"/>
              <a:t>2) (Optional) Give the images a caption</a:t>
            </a:r>
          </a:p>
          <a:p>
            <a:pPr>
              <a:buNone/>
            </a:pPr>
            <a:r>
              <a:rPr lang="en-US" dirty="0" smtClean="0"/>
              <a:t>3) Choose the number of columns</a:t>
            </a:r>
          </a:p>
          <a:p>
            <a:pPr>
              <a:buNone/>
            </a:pPr>
            <a:r>
              <a:rPr lang="en-US" dirty="0" smtClean="0"/>
              <a:t>4) Insert your gallery onto the page</a:t>
            </a:r>
          </a:p>
          <a:p>
            <a:pPr>
              <a:buNone/>
            </a:pPr>
            <a:endParaRPr lang="en-US" dirty="0">
              <a:solidFill>
                <a:srgbClr val="C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pPr>
              <a:buNone/>
            </a:pPr>
            <a:r>
              <a:rPr lang="en-US" dirty="0" smtClean="0">
                <a:solidFill>
                  <a:srgbClr val="00B0F0"/>
                </a:solidFill>
              </a:rPr>
              <a:t>8) Video</a:t>
            </a:r>
          </a:p>
          <a:p>
            <a:pPr>
              <a:buFont typeface="Wingdings" pitchFamily="2" charset="2"/>
              <a:buChar char="ü"/>
            </a:pPr>
            <a:r>
              <a:rPr lang="en-US" dirty="0" smtClean="0">
                <a:solidFill>
                  <a:srgbClr val="00B0F0"/>
                </a:solidFill>
              </a:rPr>
              <a:t> </a:t>
            </a:r>
            <a:r>
              <a:rPr lang="en-US" dirty="0" smtClean="0"/>
              <a:t>The video block is for uploading your own video files to your site. </a:t>
            </a:r>
          </a:p>
          <a:p>
            <a:pPr>
              <a:buFont typeface="Wingdings" pitchFamily="2" charset="2"/>
              <a:buChar char="ü"/>
            </a:pPr>
            <a:r>
              <a:rPr lang="en-US" b="1" dirty="0" smtClean="0"/>
              <a:t>In most cases, we do not recommend hosting your own video files.</a:t>
            </a:r>
          </a:p>
          <a:p>
            <a:pPr>
              <a:buFont typeface="Wingdings" pitchFamily="2" charset="2"/>
              <a:buChar char="ü"/>
            </a:pPr>
            <a:r>
              <a:rPr lang="en-US" b="1" dirty="0" smtClean="0">
                <a:solidFill>
                  <a:srgbClr val="00B0F0"/>
                </a:solidFill>
              </a:rPr>
              <a:t> </a:t>
            </a:r>
            <a:r>
              <a:rPr lang="en-US" dirty="0" smtClean="0"/>
              <a:t>Try using a third-party video hosting service instead, like YouTube, </a:t>
            </a:r>
            <a:r>
              <a:rPr lang="en-US" dirty="0" err="1" smtClean="0"/>
              <a:t>Vimeo</a:t>
            </a:r>
            <a:r>
              <a:rPr lang="en-US" dirty="0" smtClean="0"/>
              <a:t>, etc.</a:t>
            </a:r>
          </a:p>
          <a:p>
            <a:pPr>
              <a:buFont typeface="Wingdings" pitchFamily="2" charset="2"/>
              <a:buChar char="ü"/>
            </a:pPr>
            <a:r>
              <a:rPr lang="en-US" dirty="0" smtClean="0">
                <a:solidFill>
                  <a:srgbClr val="00B0F0"/>
                </a:solidFill>
              </a:rPr>
              <a:t> </a:t>
            </a:r>
            <a:r>
              <a:rPr lang="en-US" dirty="0" smtClean="0"/>
              <a:t>But if you know what you're doing, have a server with unlimited bandwidth, or are using a video hosting service or CDN of your own, you can certainly take advantage of the video block.</a:t>
            </a:r>
          </a:p>
          <a:p>
            <a:pPr>
              <a:buFont typeface="Wingdings" pitchFamily="2" charset="2"/>
              <a:buChar char="ü"/>
            </a:pPr>
            <a:r>
              <a:rPr lang="en-US" dirty="0" smtClean="0">
                <a:solidFill>
                  <a:srgbClr val="00B0F0"/>
                </a:solidFill>
              </a:rPr>
              <a:t> </a:t>
            </a:r>
            <a:r>
              <a:rPr lang="en-US" dirty="0" smtClean="0"/>
              <a:t>By default, you'll have the following video controls:</a:t>
            </a:r>
          </a:p>
          <a:p>
            <a:pPr marL="514350" indent="-514350">
              <a:buAutoNum type="arabicParenR"/>
            </a:pPr>
            <a:r>
              <a:rPr lang="en-US" dirty="0" smtClean="0"/>
              <a:t>Play</a:t>
            </a:r>
          </a:p>
          <a:p>
            <a:pPr marL="514350" indent="-514350">
              <a:buAutoNum type="arabicParenR"/>
            </a:pPr>
            <a:r>
              <a:rPr lang="en-US" dirty="0" smtClean="0"/>
              <a:t>Pause</a:t>
            </a:r>
          </a:p>
          <a:p>
            <a:pPr marL="514350" indent="-514350">
              <a:buAutoNum type="arabicParenR"/>
            </a:pPr>
            <a:r>
              <a:rPr lang="en-US" dirty="0" smtClean="0"/>
              <a:t>Volume slider</a:t>
            </a:r>
          </a:p>
          <a:p>
            <a:pPr marL="514350" indent="-514350">
              <a:buAutoNum type="arabicParenR"/>
            </a:pPr>
            <a:r>
              <a:rPr lang="en-US" dirty="0" err="1" smtClean="0"/>
              <a:t>Fullscreen</a:t>
            </a:r>
            <a:r>
              <a:rPr lang="en-US" dirty="0" smtClean="0"/>
              <a:t> mode</a:t>
            </a:r>
          </a:p>
          <a:p>
            <a:pPr marL="514350" indent="-514350">
              <a:buAutoNum type="arabicParenR"/>
            </a:pPr>
            <a:r>
              <a:rPr lang="en-US" smtClean="0"/>
              <a:t>Download the video</a:t>
            </a:r>
            <a:endParaRPr lang="en-US" dirty="0">
              <a:solidFill>
                <a:srgbClr val="00B0F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fontScale="92500" lnSpcReduction="20000"/>
          </a:bodyPr>
          <a:lstStyle/>
          <a:p>
            <a:pPr>
              <a:buNone/>
            </a:pPr>
            <a:r>
              <a:rPr lang="en-US" dirty="0" smtClean="0">
                <a:solidFill>
                  <a:srgbClr val="FF0000"/>
                </a:solidFill>
              </a:rPr>
              <a:t>9) Audio</a:t>
            </a:r>
          </a:p>
          <a:p>
            <a:pPr>
              <a:buFont typeface="Wingdings" pitchFamily="2" charset="2"/>
              <a:buChar char="ü"/>
            </a:pPr>
            <a:r>
              <a:rPr lang="en-US" dirty="0" smtClean="0">
                <a:solidFill>
                  <a:srgbClr val="FF0000"/>
                </a:solidFill>
              </a:rPr>
              <a:t> </a:t>
            </a:r>
            <a:r>
              <a:rPr lang="en-US" dirty="0" smtClean="0"/>
              <a:t>The audio block is for uploading your own audio files (most commonly, .mp3 files) to your site.</a:t>
            </a:r>
          </a:p>
          <a:p>
            <a:pPr>
              <a:buFont typeface="Wingdings" pitchFamily="2" charset="2"/>
              <a:buChar char="ü"/>
            </a:pPr>
            <a:r>
              <a:rPr lang="en-US" dirty="0" smtClean="0">
                <a:solidFill>
                  <a:srgbClr val="FF0000"/>
                </a:solidFill>
              </a:rPr>
              <a:t> </a:t>
            </a:r>
            <a:r>
              <a:rPr lang="en-US" dirty="0" smtClean="0"/>
              <a:t>You have very few options with the audio block, but it could be used for simple, one-off pieces of audio.</a:t>
            </a:r>
          </a:p>
          <a:p>
            <a:pPr>
              <a:buFont typeface="Wingdings" pitchFamily="2" charset="2"/>
              <a:buChar char="Ø"/>
            </a:pPr>
            <a:r>
              <a:rPr lang="en-US" dirty="0" smtClean="0">
                <a:solidFill>
                  <a:srgbClr val="FF0000"/>
                </a:solidFill>
              </a:rPr>
              <a:t> </a:t>
            </a:r>
            <a:r>
              <a:rPr lang="en-US" b="1" dirty="0" smtClean="0"/>
              <a:t>Upload Your Audio</a:t>
            </a:r>
          </a:p>
          <a:p>
            <a:pPr>
              <a:buFont typeface="Wingdings" pitchFamily="2" charset="2"/>
              <a:buChar char="ü"/>
            </a:pPr>
            <a:r>
              <a:rPr lang="en-US" dirty="0" smtClean="0"/>
              <a:t>After adding an audio block, simply use the Media Library to select an existing audio file, or upload a new one from your computer.</a:t>
            </a:r>
          </a:p>
          <a:p>
            <a:pPr>
              <a:buFont typeface="Wingdings" pitchFamily="2" charset="2"/>
              <a:buChar char="ü"/>
            </a:pPr>
            <a:r>
              <a:rPr lang="en-US" dirty="0" err="1" smtClean="0"/>
              <a:t>WordPress</a:t>
            </a:r>
            <a:r>
              <a:rPr lang="en-US" dirty="0" smtClean="0"/>
              <a:t> will handle the rest, and display your audio using a native HTML 5 &lt;audio&gt; player.</a:t>
            </a:r>
          </a:p>
          <a:p>
            <a:pPr>
              <a:buFont typeface="Wingdings" pitchFamily="2" charset="2"/>
              <a:buChar char="ü"/>
            </a:pPr>
            <a:r>
              <a:rPr lang="en-US" dirty="0" smtClean="0"/>
              <a:t>By default, you'll have the following audio controls:</a:t>
            </a:r>
          </a:p>
          <a:p>
            <a:pPr marL="514350" indent="-514350">
              <a:buAutoNum type="arabicParenR"/>
            </a:pPr>
            <a:r>
              <a:rPr lang="en-US" dirty="0" smtClean="0"/>
              <a:t>Play</a:t>
            </a:r>
          </a:p>
          <a:p>
            <a:pPr marL="514350" indent="-514350">
              <a:buAutoNum type="arabicParenR"/>
            </a:pPr>
            <a:r>
              <a:rPr lang="en-US" dirty="0" smtClean="0"/>
              <a:t>Pause</a:t>
            </a:r>
          </a:p>
          <a:p>
            <a:pPr marL="514350" indent="-514350">
              <a:buAutoNum type="arabicParenR"/>
            </a:pPr>
            <a:r>
              <a:rPr lang="en-US" dirty="0" smtClean="0"/>
              <a:t>Volume slider</a:t>
            </a:r>
          </a:p>
          <a:p>
            <a:pPr marL="514350" indent="-514350">
              <a:buAutoNum type="arabicParenR"/>
            </a:pPr>
            <a:r>
              <a:rPr lang="en-US" dirty="0" smtClean="0"/>
              <a:t>Download the audio file</a:t>
            </a:r>
          </a:p>
          <a:p>
            <a:pPr>
              <a:buFont typeface="Wingdings" pitchFamily="2" charset="2"/>
              <a:buChar char="ü"/>
            </a:pPr>
            <a:endParaRPr lang="en-US"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None/>
            </a:pPr>
            <a:r>
              <a:rPr lang="en-US" dirty="0" smtClean="0">
                <a:solidFill>
                  <a:srgbClr val="FF0000"/>
                </a:solidFill>
              </a:rPr>
              <a:t>10) Columns</a:t>
            </a:r>
          </a:p>
          <a:p>
            <a:pPr>
              <a:buFont typeface="Wingdings" pitchFamily="2" charset="2"/>
              <a:buChar char="ü"/>
            </a:pPr>
            <a:r>
              <a:rPr lang="en-US" dirty="0" smtClean="0">
                <a:solidFill>
                  <a:srgbClr val="FF0000"/>
                </a:solidFill>
              </a:rPr>
              <a:t> </a:t>
            </a:r>
            <a:r>
              <a:rPr lang="en-US" dirty="0" smtClean="0"/>
              <a:t>The columns block lets you create multi-column layouts within your content area, and include other blocks inside each column.</a:t>
            </a:r>
          </a:p>
          <a:p>
            <a:pPr>
              <a:buFont typeface="Wingdings" pitchFamily="2" charset="2"/>
              <a:buChar char="ü"/>
            </a:pPr>
            <a:r>
              <a:rPr lang="en-US" dirty="0" smtClean="0"/>
              <a:t> Up to 6 columns are supported.</a:t>
            </a:r>
          </a:p>
          <a:p>
            <a:pPr>
              <a:buFont typeface="Wingdings" pitchFamily="2" charset="2"/>
              <a:buChar char="ü"/>
            </a:pPr>
            <a:r>
              <a:rPr lang="en-US" dirty="0" smtClean="0"/>
              <a:t> If you only want to include text in multiple columns, you should use the </a:t>
            </a:r>
            <a:r>
              <a:rPr lang="en-US" b="1" dirty="0" smtClean="0"/>
              <a:t>text column block</a:t>
            </a:r>
            <a:r>
              <a:rPr lang="en-US" dirty="0" smtClean="0"/>
              <a:t> instead.</a:t>
            </a:r>
          </a:p>
          <a:p>
            <a:pPr>
              <a:buFont typeface="Wingdings" pitchFamily="2" charset="2"/>
              <a:buChar char="Ø"/>
            </a:pPr>
            <a:r>
              <a:rPr lang="en-US" dirty="0" smtClean="0"/>
              <a:t> </a:t>
            </a:r>
            <a:r>
              <a:rPr lang="en-US" b="1" dirty="0" smtClean="0"/>
              <a:t>Column Settings</a:t>
            </a:r>
          </a:p>
          <a:p>
            <a:pPr>
              <a:buFont typeface="Wingdings" pitchFamily="2" charset="2"/>
              <a:buChar char="ü"/>
            </a:pPr>
            <a:r>
              <a:rPr lang="en-US" dirty="0" smtClean="0"/>
              <a:t> The only real setting is the number of columns. You can select anywhere from 2-6 columns.</a:t>
            </a:r>
          </a:p>
          <a:p>
            <a:pPr>
              <a:buFont typeface="Wingdings" pitchFamily="2" charset="2"/>
              <a:buChar char="ü"/>
            </a:pP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pPr>
              <a:buFont typeface="Wingdings" pitchFamily="2" charset="2"/>
              <a:buChar char="v"/>
            </a:pPr>
            <a:r>
              <a:rPr lang="en-US" dirty="0" smtClean="0"/>
              <a:t> Advantages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Font typeface="Wingdings" pitchFamily="2" charset="2"/>
              <a:buChar char="ü"/>
            </a:pPr>
            <a:r>
              <a:rPr lang="en-US" dirty="0" smtClean="0"/>
              <a:t> It is an open source platform and available for free. </a:t>
            </a:r>
          </a:p>
          <a:p>
            <a:pPr>
              <a:buFont typeface="Wingdings" pitchFamily="2" charset="2"/>
              <a:buChar char="ü"/>
            </a:pPr>
            <a:r>
              <a:rPr lang="en-US" dirty="0" smtClean="0"/>
              <a:t>CSS files can be modified according to the design as per users need. </a:t>
            </a:r>
          </a:p>
          <a:p>
            <a:pPr>
              <a:buFont typeface="Wingdings" pitchFamily="2" charset="2"/>
              <a:buChar char="ü"/>
            </a:pPr>
            <a:r>
              <a:rPr lang="en-US" dirty="0" smtClean="0"/>
              <a:t> There are many </a:t>
            </a:r>
            <a:r>
              <a:rPr lang="en-US" dirty="0" err="1" smtClean="0"/>
              <a:t>plugins</a:t>
            </a:r>
            <a:r>
              <a:rPr lang="en-US" dirty="0" smtClean="0"/>
              <a:t> and templates available for free. Users can customize the various </a:t>
            </a:r>
            <a:r>
              <a:rPr lang="en-US" dirty="0" err="1" smtClean="0"/>
              <a:t>plugins</a:t>
            </a:r>
            <a:r>
              <a:rPr lang="en-US" dirty="0" smtClean="0"/>
              <a:t> as per their need. </a:t>
            </a:r>
          </a:p>
          <a:p>
            <a:pPr>
              <a:buFont typeface="Wingdings" pitchFamily="2" charset="2"/>
              <a:buChar char="ü"/>
            </a:pPr>
            <a:r>
              <a:rPr lang="en-US" dirty="0" smtClean="0"/>
              <a:t> Media files can be uploaded easily and quickly. </a:t>
            </a:r>
          </a:p>
          <a:p>
            <a:pPr>
              <a:buFont typeface="Wingdings" pitchFamily="2" charset="2"/>
              <a:buChar char="ü"/>
            </a:pPr>
            <a:r>
              <a:rPr lang="en-US" dirty="0" smtClean="0"/>
              <a:t> It is very easy to edit the content as it uses WYSIWYG editor </a:t>
            </a:r>
          </a:p>
          <a:p>
            <a:pPr>
              <a:buFont typeface="Wingdings" pitchFamily="2" charset="2"/>
              <a:buChar char="ü"/>
            </a:pPr>
            <a:endParaRPr lang="en-US" dirty="0" smtClean="0"/>
          </a:p>
          <a:p>
            <a:pPr>
              <a:buFont typeface="Wingdings" pitchFamily="2" charset="2"/>
              <a:buChar char="ü"/>
            </a:pPr>
            <a:endParaRPr lang="en-US" dirty="0" smtClean="0"/>
          </a:p>
          <a:p>
            <a:pPr>
              <a:buNone/>
            </a:pPr>
            <a:endParaRPr lang="en-US" dirty="0" smtClean="0"/>
          </a:p>
          <a:p>
            <a:pPr>
              <a:buFont typeface="Wingdings" pitchFamily="2" charset="2"/>
              <a:buChar char="ü"/>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dirty="0" smtClean="0">
                <a:solidFill>
                  <a:srgbClr val="FF0000"/>
                </a:solidFill>
              </a:rPr>
              <a:t>11) List</a:t>
            </a:r>
          </a:p>
          <a:p>
            <a:pPr>
              <a:buFont typeface="Wingdings" pitchFamily="2" charset="2"/>
              <a:buChar char="ü"/>
            </a:pPr>
            <a:r>
              <a:rPr lang="en-US" dirty="0" smtClean="0">
                <a:solidFill>
                  <a:srgbClr val="FF0000"/>
                </a:solidFill>
              </a:rPr>
              <a:t> </a:t>
            </a:r>
            <a:r>
              <a:rPr lang="en-US" dirty="0" smtClean="0"/>
              <a:t>The list block is a simple, text-only block for adding bulleted or numbered lists. It's main purpose is for displaying content in a simple list format.</a:t>
            </a:r>
          </a:p>
          <a:p>
            <a:pPr>
              <a:buFont typeface="Wingdings" pitchFamily="2" charset="2"/>
              <a:buChar char="Ø"/>
            </a:pPr>
            <a:r>
              <a:rPr lang="en-US" dirty="0" smtClean="0">
                <a:solidFill>
                  <a:srgbClr val="FF0000"/>
                </a:solidFill>
              </a:rPr>
              <a:t> </a:t>
            </a:r>
            <a:r>
              <a:rPr lang="en-US" b="1" dirty="0" smtClean="0"/>
              <a:t>List Block Settings</a:t>
            </a:r>
          </a:p>
          <a:p>
            <a:pPr>
              <a:buFont typeface="Wingdings" pitchFamily="2" charset="2"/>
              <a:buChar char="ü"/>
            </a:pPr>
            <a:r>
              <a:rPr lang="en-US" dirty="0" smtClean="0"/>
              <a:t>The following settings are available when using the list block:</a:t>
            </a:r>
          </a:p>
          <a:p>
            <a:pPr>
              <a:buNone/>
            </a:pPr>
            <a:r>
              <a:rPr lang="en-US" dirty="0" smtClean="0"/>
              <a:t>1)  List Type: Bulleted or Numbered</a:t>
            </a:r>
          </a:p>
          <a:p>
            <a:pPr>
              <a:buNone/>
            </a:pPr>
            <a:r>
              <a:rPr lang="en-US" dirty="0" smtClean="0"/>
              <a:t>2) Indent &amp; </a:t>
            </a:r>
            <a:r>
              <a:rPr lang="en-US" dirty="0" err="1" smtClean="0"/>
              <a:t>Outdent</a:t>
            </a:r>
            <a:r>
              <a:rPr lang="en-US" dirty="0" smtClean="0"/>
              <a:t> list items</a:t>
            </a:r>
          </a:p>
          <a:p>
            <a:pPr>
              <a:buNone/>
            </a:pPr>
            <a:r>
              <a:rPr lang="en-US" dirty="0" smtClean="0"/>
              <a:t>3) Bold</a:t>
            </a:r>
          </a:p>
          <a:p>
            <a:pPr>
              <a:buNone/>
            </a:pPr>
            <a:r>
              <a:rPr lang="en-US" dirty="0" smtClean="0"/>
              <a:t>4) Italic</a:t>
            </a:r>
          </a:p>
          <a:p>
            <a:pPr>
              <a:buNone/>
            </a:pPr>
            <a:r>
              <a:rPr lang="en-US" dirty="0" smtClean="0"/>
              <a:t>5) Strikethrough</a:t>
            </a:r>
          </a:p>
          <a:p>
            <a:pPr>
              <a:buNone/>
            </a:pPr>
            <a:r>
              <a:rPr lang="en-US" dirty="0" smtClean="0"/>
              <a:t>6) Links</a:t>
            </a:r>
          </a:p>
          <a:p>
            <a:pPr>
              <a:buNone/>
            </a:pPr>
            <a:endParaRPr lang="en-US" dirty="0" smtClean="0">
              <a:solidFill>
                <a:srgbClr val="FF0000"/>
              </a:solidFill>
            </a:endParaRPr>
          </a:p>
          <a:p>
            <a:pPr>
              <a:buNone/>
            </a:pPr>
            <a:endParaRPr lang="en-US"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a:bodyPr>
          <a:lstStyle/>
          <a:p>
            <a:pPr>
              <a:buNone/>
            </a:pPr>
            <a:r>
              <a:rPr lang="en-US" dirty="0" smtClean="0">
                <a:solidFill>
                  <a:srgbClr val="FF0000"/>
                </a:solidFill>
              </a:rPr>
              <a:t>12) Button</a:t>
            </a:r>
          </a:p>
          <a:p>
            <a:pPr>
              <a:buFont typeface="Wingdings" pitchFamily="2" charset="2"/>
              <a:buChar char="ü"/>
            </a:pPr>
            <a:r>
              <a:rPr lang="en-US" dirty="0" smtClean="0">
                <a:solidFill>
                  <a:srgbClr val="FF0000"/>
                </a:solidFill>
              </a:rPr>
              <a:t> </a:t>
            </a:r>
            <a:r>
              <a:rPr lang="en-US" dirty="0" smtClean="0"/>
              <a:t>The button block does exactly what you'd expect. Create a button within your content and link to another URL.</a:t>
            </a:r>
          </a:p>
          <a:p>
            <a:pPr>
              <a:buFont typeface="Wingdings" pitchFamily="2" charset="2"/>
              <a:buChar char="Ø"/>
            </a:pPr>
            <a:r>
              <a:rPr lang="en-US" b="1" dirty="0" smtClean="0"/>
              <a:t>Gutenberg Button Settings</a:t>
            </a:r>
          </a:p>
          <a:p>
            <a:pPr>
              <a:buFont typeface="Wingdings" pitchFamily="2" charset="2"/>
              <a:buChar char="ü"/>
            </a:pPr>
            <a:r>
              <a:rPr lang="en-US" dirty="0" smtClean="0"/>
              <a:t>The following settings are available when using Gutenberg buttons:</a:t>
            </a:r>
          </a:p>
          <a:p>
            <a:pPr>
              <a:buNone/>
            </a:pPr>
            <a:r>
              <a:rPr lang="en-US" dirty="0" smtClean="0"/>
              <a:t>1) Alignment: Left, Center, Right</a:t>
            </a:r>
          </a:p>
          <a:p>
            <a:pPr>
              <a:buNone/>
            </a:pPr>
            <a:r>
              <a:rPr lang="en-US" dirty="0" smtClean="0"/>
              <a:t>2) Bold</a:t>
            </a:r>
          </a:p>
          <a:p>
            <a:pPr>
              <a:buNone/>
            </a:pPr>
            <a:r>
              <a:rPr lang="en-US" dirty="0" smtClean="0"/>
              <a:t>3)Italic</a:t>
            </a:r>
          </a:p>
          <a:p>
            <a:pPr>
              <a:buNone/>
            </a:pPr>
            <a:r>
              <a:rPr lang="en-US" dirty="0" smtClean="0"/>
              <a:t>4) Strikethrough</a:t>
            </a:r>
          </a:p>
          <a:p>
            <a:pPr>
              <a:buNone/>
            </a:pPr>
            <a:r>
              <a:rPr lang="en-US" dirty="0" smtClean="0"/>
              <a:t>5) Link</a:t>
            </a:r>
          </a:p>
          <a:p>
            <a:pPr>
              <a:buNone/>
            </a:pPr>
            <a:r>
              <a:rPr lang="en-US" dirty="0" smtClean="0"/>
              <a:t>6) Font Color</a:t>
            </a:r>
          </a:p>
          <a:p>
            <a:pPr>
              <a:buNone/>
            </a:pPr>
            <a:r>
              <a:rPr lang="en-US" dirty="0" smtClean="0"/>
              <a:t>7) Background Color</a:t>
            </a:r>
          </a:p>
          <a:p>
            <a:pPr>
              <a:buFont typeface="Wingdings" pitchFamily="2" charset="2"/>
              <a:buChar char="ü"/>
            </a:pPr>
            <a:endParaRPr lang="en-US"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77500" lnSpcReduction="20000"/>
          </a:bodyPr>
          <a:lstStyle/>
          <a:p>
            <a:pPr>
              <a:buNone/>
            </a:pPr>
            <a:r>
              <a:rPr lang="en-US" dirty="0" smtClean="0">
                <a:solidFill>
                  <a:srgbClr val="FF0000"/>
                </a:solidFill>
              </a:rPr>
              <a:t>13) Embeds</a:t>
            </a:r>
          </a:p>
          <a:p>
            <a:pPr>
              <a:buFont typeface="Wingdings" pitchFamily="2" charset="2"/>
              <a:buChar char="ü"/>
            </a:pPr>
            <a:r>
              <a:rPr lang="en-US" dirty="0" smtClean="0">
                <a:solidFill>
                  <a:srgbClr val="FF0000"/>
                </a:solidFill>
              </a:rPr>
              <a:t> </a:t>
            </a:r>
            <a:r>
              <a:rPr lang="en-US" dirty="0" smtClean="0"/>
              <a:t>Embed blocks allow you to insert third-party content (video, audio, images, tweets, etc.) onto your </a:t>
            </a:r>
            <a:r>
              <a:rPr lang="en-US" dirty="0" err="1" smtClean="0"/>
              <a:t>WordPress</a:t>
            </a:r>
            <a:r>
              <a:rPr lang="en-US" dirty="0" smtClean="0"/>
              <a:t> site. </a:t>
            </a:r>
          </a:p>
          <a:p>
            <a:pPr>
              <a:buFont typeface="Wingdings" pitchFamily="2" charset="2"/>
              <a:buChar char="ü"/>
            </a:pPr>
            <a:r>
              <a:rPr lang="en-US" dirty="0" smtClean="0"/>
              <a:t>With Gutenberg, you have a generic embed block, as well as a handful of more specific ones for a variety of popular services.</a:t>
            </a:r>
          </a:p>
          <a:p>
            <a:pPr>
              <a:buFont typeface="Wingdings" pitchFamily="2" charset="2"/>
              <a:buChar char="ü"/>
            </a:pPr>
            <a:r>
              <a:rPr lang="en-US" dirty="0" smtClean="0">
                <a:solidFill>
                  <a:srgbClr val="FF0000"/>
                </a:solidFill>
              </a:rPr>
              <a:t> </a:t>
            </a:r>
            <a:r>
              <a:rPr lang="en-US" dirty="0" smtClean="0"/>
              <a:t>Aside from the generic embed block, here is a complete list of embeds that Gutenberg officially supports:</a:t>
            </a:r>
          </a:p>
          <a:p>
            <a:r>
              <a:rPr lang="en-US" dirty="0" smtClean="0"/>
              <a:t>YouTube   </a:t>
            </a:r>
          </a:p>
          <a:p>
            <a:r>
              <a:rPr lang="en-US" dirty="0" smtClean="0"/>
              <a:t>Twitter</a:t>
            </a:r>
          </a:p>
          <a:p>
            <a:r>
              <a:rPr lang="en-US" dirty="0" err="1" smtClean="0"/>
              <a:t>Facebook</a:t>
            </a:r>
            <a:endParaRPr lang="en-US" dirty="0" smtClean="0"/>
          </a:p>
          <a:p>
            <a:r>
              <a:rPr lang="en-US" dirty="0" err="1" smtClean="0"/>
              <a:t>Instagram</a:t>
            </a:r>
            <a:endParaRPr lang="en-US" dirty="0" smtClean="0"/>
          </a:p>
          <a:p>
            <a:r>
              <a:rPr lang="en-US" dirty="0" err="1" smtClean="0"/>
              <a:t>Vimeo</a:t>
            </a:r>
            <a:endParaRPr lang="en-US" dirty="0" smtClean="0"/>
          </a:p>
          <a:p>
            <a:r>
              <a:rPr lang="en-US" dirty="0" err="1" smtClean="0"/>
              <a:t>Soundcloud</a:t>
            </a:r>
            <a:endParaRPr lang="en-US" dirty="0" smtClean="0"/>
          </a:p>
          <a:p>
            <a:r>
              <a:rPr lang="en-US" dirty="0" err="1" smtClean="0"/>
              <a:t>Spotify</a:t>
            </a:r>
            <a:endParaRPr lang="en-US" dirty="0" smtClean="0"/>
          </a:p>
          <a:p>
            <a:r>
              <a:rPr lang="en-US" dirty="0" err="1" smtClean="0"/>
              <a:t>Flickr</a:t>
            </a:r>
            <a:endParaRPr lang="en-US" dirty="0" smtClean="0"/>
          </a:p>
          <a:p>
            <a:r>
              <a:rPr lang="en-US" dirty="0" smtClean="0"/>
              <a:t> </a:t>
            </a:r>
            <a:r>
              <a:rPr lang="en-US" dirty="0" err="1" smtClean="0"/>
              <a:t>Slideshare</a:t>
            </a:r>
            <a:endParaRPr lang="en-US" dirty="0" smtClean="0"/>
          </a:p>
          <a:p>
            <a:r>
              <a:rPr lang="en-US" dirty="0" smtClean="0"/>
              <a:t> </a:t>
            </a:r>
            <a:r>
              <a:rPr lang="en-US" dirty="0" err="1" smtClean="0"/>
              <a:t>Tumblr</a:t>
            </a:r>
            <a:endParaRPr lang="en-US"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dirty="0" smtClean="0">
                <a:solidFill>
                  <a:srgbClr val="FF0000"/>
                </a:solidFill>
              </a:rPr>
              <a:t>14) Code</a:t>
            </a:r>
          </a:p>
          <a:p>
            <a:pPr>
              <a:buFont typeface="Wingdings" pitchFamily="2" charset="2"/>
              <a:buChar char="ü"/>
            </a:pPr>
            <a:r>
              <a:rPr lang="en-US" dirty="0" smtClean="0">
                <a:solidFill>
                  <a:srgbClr val="FF0000"/>
                </a:solidFill>
              </a:rPr>
              <a:t> </a:t>
            </a:r>
            <a:r>
              <a:rPr lang="en-US" dirty="0" smtClean="0"/>
              <a:t>The code block is for writing technical pieces of code. </a:t>
            </a:r>
          </a:p>
          <a:p>
            <a:pPr>
              <a:buFont typeface="Wingdings" pitchFamily="2" charset="2"/>
              <a:buChar char="ü"/>
            </a:pPr>
            <a:r>
              <a:rPr lang="en-US" dirty="0" smtClean="0"/>
              <a:t> It maintains all spaces and tabs so your code is rendered exactly as you type it.</a:t>
            </a:r>
          </a:p>
          <a:p>
            <a:pPr>
              <a:buFont typeface="Wingdings" pitchFamily="2" charset="2"/>
              <a:buChar char="ü"/>
            </a:pPr>
            <a:r>
              <a:rPr lang="en-US" dirty="0" smtClean="0">
                <a:solidFill>
                  <a:srgbClr val="FF0000"/>
                </a:solidFill>
              </a:rPr>
              <a:t> </a:t>
            </a:r>
            <a:r>
              <a:rPr lang="en-US" dirty="0" smtClean="0"/>
              <a:t>HTML, CSS, JavaScript, PHP, and just about any other code you can imagine is supported.</a:t>
            </a:r>
          </a:p>
          <a:p>
            <a:pPr>
              <a:buFont typeface="Wingdings" pitchFamily="2" charset="2"/>
              <a:buChar char="Ø"/>
            </a:pPr>
            <a:r>
              <a:rPr lang="en-US" dirty="0" smtClean="0">
                <a:solidFill>
                  <a:srgbClr val="FF0000"/>
                </a:solidFill>
              </a:rPr>
              <a:t> </a:t>
            </a:r>
            <a:r>
              <a:rPr lang="en-US" b="1" dirty="0" smtClean="0"/>
              <a:t>Code Block Settings</a:t>
            </a:r>
          </a:p>
          <a:p>
            <a:pPr>
              <a:buFont typeface="Wingdings" pitchFamily="2" charset="2"/>
              <a:buChar char="ü"/>
            </a:pPr>
            <a:r>
              <a:rPr lang="en-US" dirty="0" smtClean="0"/>
              <a:t>Code blocks only support one additional setting:</a:t>
            </a:r>
          </a:p>
          <a:p>
            <a:pPr>
              <a:buFont typeface="Wingdings" pitchFamily="2" charset="2"/>
              <a:buChar char="ü"/>
            </a:pPr>
            <a:r>
              <a:rPr lang="en-US" dirty="0" smtClean="0"/>
              <a:t> Additional CSS Class</a:t>
            </a:r>
          </a:p>
          <a:p>
            <a:pPr>
              <a:buFont typeface="Wingdings" pitchFamily="2" charset="2"/>
              <a:buChar char="ü"/>
            </a:pPr>
            <a:r>
              <a:rPr lang="en-US" dirty="0" smtClean="0"/>
              <a:t> There are </a:t>
            </a:r>
            <a:r>
              <a:rPr lang="en-US" b="1" dirty="0" smtClean="0"/>
              <a:t>no formatting styles</a:t>
            </a:r>
            <a:r>
              <a:rPr lang="en-US" dirty="0" smtClean="0"/>
              <a:t>, such as bold, italic or strikethrough, nor can you add links.</a:t>
            </a:r>
          </a:p>
          <a:p>
            <a:pPr>
              <a:buFont typeface="Wingdings" pitchFamily="2" charset="2"/>
              <a:buChar char="ü"/>
            </a:pP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buFont typeface="Wingdings" pitchFamily="2" charset="2"/>
              <a:buChar char="v"/>
            </a:pPr>
            <a:r>
              <a:rPr lang="en-US" dirty="0" smtClean="0"/>
              <a:t> </a:t>
            </a:r>
            <a:r>
              <a:rPr lang="en-US" b="1" dirty="0" smtClean="0"/>
              <a:t>Disadvantages </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 Using several </a:t>
            </a:r>
            <a:r>
              <a:rPr lang="en-US" dirty="0" err="1" smtClean="0"/>
              <a:t>plugins</a:t>
            </a:r>
            <a:r>
              <a:rPr lang="en-US" dirty="0" smtClean="0"/>
              <a:t> can make the website heavy to load and run  </a:t>
            </a:r>
          </a:p>
          <a:p>
            <a:pPr>
              <a:buNone/>
            </a:pPr>
            <a:endParaRPr lang="en-US" dirty="0" smtClean="0"/>
          </a:p>
          <a:p>
            <a:r>
              <a:rPr lang="en-US" dirty="0" smtClean="0"/>
              <a:t>PHP knowledge is required to make modifications or changes in the </a:t>
            </a:r>
            <a:r>
              <a:rPr lang="en-US" dirty="0" err="1" smtClean="0"/>
              <a:t>WordPress</a:t>
            </a:r>
            <a:r>
              <a:rPr lang="en-US" dirty="0" smtClean="0"/>
              <a:t> website.  </a:t>
            </a:r>
          </a:p>
          <a:p>
            <a:pPr>
              <a:buNone/>
            </a:pPr>
            <a:endParaRPr lang="en-US" dirty="0" smtClean="0"/>
          </a:p>
          <a:p>
            <a:r>
              <a:rPr lang="en-US" dirty="0" smtClean="0"/>
              <a:t>Modifying and formatting the graphic images and tables is difficult </a:t>
            </a:r>
          </a:p>
          <a:p>
            <a:endParaRPr lang="en-US" dirty="0" smtClean="0"/>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buFont typeface="Wingdings" pitchFamily="2" charset="2"/>
              <a:buChar char="v"/>
            </a:pPr>
            <a:r>
              <a:rPr lang="en-US" dirty="0" smtClean="0"/>
              <a:t> Installation of </a:t>
            </a:r>
            <a:r>
              <a:rPr lang="en-US" dirty="0" err="1" smtClean="0"/>
              <a:t>wordpress</a:t>
            </a:r>
            <a:endParaRPr lang="en-US" dirty="0"/>
          </a:p>
        </p:txBody>
      </p:sp>
      <p:sp>
        <p:nvSpPr>
          <p:cNvPr id="3" name="Content Placeholder 2"/>
          <p:cNvSpPr>
            <a:spLocks noGrp="1"/>
          </p:cNvSpPr>
          <p:nvPr>
            <p:ph idx="1"/>
          </p:nvPr>
        </p:nvSpPr>
        <p:spPr>
          <a:xfrm>
            <a:off x="457200" y="1524000"/>
            <a:ext cx="8229600" cy="5105400"/>
          </a:xfrm>
        </p:spPr>
        <p:txBody>
          <a:bodyPr>
            <a:normAutofit lnSpcReduction="10000"/>
          </a:bodyPr>
          <a:lstStyle/>
          <a:p>
            <a:pPr marL="514350" indent="-514350">
              <a:buAutoNum type="arabicParenR"/>
            </a:pPr>
            <a:r>
              <a:rPr lang="en-US" b="1" dirty="0" smtClean="0"/>
              <a:t>Download </a:t>
            </a:r>
            <a:r>
              <a:rPr lang="en-US" b="1" dirty="0" err="1" smtClean="0"/>
              <a:t>WordPress</a:t>
            </a:r>
            <a:r>
              <a:rPr lang="en-US" b="1" dirty="0" smtClean="0"/>
              <a:t> : </a:t>
            </a:r>
            <a:r>
              <a:rPr lang="en-US" dirty="0" smtClean="0"/>
              <a:t>you can download </a:t>
            </a:r>
            <a:r>
              <a:rPr lang="en-US" dirty="0" err="1" smtClean="0"/>
              <a:t>wordpress</a:t>
            </a:r>
            <a:r>
              <a:rPr lang="en-US" dirty="0" smtClean="0"/>
              <a:t> from this URL - https://wordpress.org/download/ </a:t>
            </a:r>
          </a:p>
          <a:p>
            <a:pPr marL="514350" indent="-514350">
              <a:buAutoNum type="arabicParenR"/>
            </a:pPr>
            <a:r>
              <a:rPr lang="en-US" dirty="0" smtClean="0"/>
              <a:t>Create Database </a:t>
            </a:r>
          </a:p>
          <a:p>
            <a:pPr marL="514350" indent="-514350">
              <a:buAutoNum type="arabicParenR"/>
            </a:pPr>
            <a:r>
              <a:rPr lang="en-US" dirty="0" smtClean="0"/>
              <a:t> Extract the downloaded </a:t>
            </a:r>
            <a:r>
              <a:rPr lang="en-US" dirty="0" err="1" smtClean="0"/>
              <a:t>WordPress</a:t>
            </a:r>
            <a:r>
              <a:rPr lang="en-US" dirty="0" smtClean="0"/>
              <a:t> folder and upload it into your web server or </a:t>
            </a:r>
            <a:r>
              <a:rPr lang="en-US" dirty="0" err="1" smtClean="0"/>
              <a:t>localhost</a:t>
            </a:r>
            <a:r>
              <a:rPr lang="en-US" dirty="0" smtClean="0"/>
              <a:t>. </a:t>
            </a:r>
          </a:p>
          <a:p>
            <a:pPr marL="514350" indent="-514350">
              <a:buAutoNum type="arabicParenR"/>
            </a:pPr>
            <a:r>
              <a:rPr lang="en-US" dirty="0" smtClean="0"/>
              <a:t> Open your browser and navigate to your </a:t>
            </a:r>
            <a:r>
              <a:rPr lang="en-US" dirty="0" err="1" smtClean="0"/>
              <a:t>WordPress</a:t>
            </a:r>
            <a:r>
              <a:rPr lang="en-US" dirty="0" smtClean="0"/>
              <a:t> file path, then you will get the first screen of the </a:t>
            </a:r>
            <a:r>
              <a:rPr lang="en-US" dirty="0" err="1" smtClean="0"/>
              <a:t>WordPress</a:t>
            </a:r>
            <a:r>
              <a:rPr lang="en-US" dirty="0" smtClean="0"/>
              <a:t> installer. In our case, the path is </a:t>
            </a:r>
            <a:r>
              <a:rPr lang="en-US" b="1" dirty="0" err="1" smtClean="0"/>
              <a:t>localhost</a:t>
            </a:r>
            <a:r>
              <a:rPr lang="en-US" b="1" dirty="0" smtClean="0"/>
              <a:t>/&lt; </a:t>
            </a:r>
            <a:r>
              <a:rPr lang="en-US" b="1" dirty="0" err="1" smtClean="0"/>
              <a:t>Your_WordPress_folder</a:t>
            </a:r>
            <a:r>
              <a:rPr lang="en-US" b="1" dirty="0" smtClean="0"/>
              <a:t> &gt; </a:t>
            </a:r>
          </a:p>
          <a:p>
            <a:pPr marL="514350" indent="-514350">
              <a:buNone/>
            </a:pPr>
            <a:r>
              <a:rPr lang="en-US" b="1" dirty="0" smtClean="0"/>
              <a:t>	</a:t>
            </a:r>
            <a:r>
              <a:rPr lang="en-US" dirty="0" smtClean="0"/>
              <a:t>Select your language for the </a:t>
            </a:r>
            <a:r>
              <a:rPr lang="en-US" dirty="0" err="1" smtClean="0"/>
              <a:t>WordPress</a:t>
            </a:r>
            <a:r>
              <a:rPr lang="en-US" dirty="0" smtClean="0"/>
              <a:t> and click on </a:t>
            </a:r>
            <a:r>
              <a:rPr lang="en-US" b="1" dirty="0" smtClean="0"/>
              <a:t>Continue </a:t>
            </a: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598</TotalTime>
  <Words>4788</Words>
  <Application>Microsoft Office PowerPoint</Application>
  <PresentationFormat>On-screen Show (4:3)</PresentationFormat>
  <Paragraphs>482</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Flow</vt:lpstr>
      <vt:lpstr>UNIT-1 </vt:lpstr>
      <vt:lpstr>What is CMS?</vt:lpstr>
      <vt:lpstr>Slide 3</vt:lpstr>
      <vt:lpstr>Introduction of Wordpress</vt:lpstr>
      <vt:lpstr> Features of Wordpress</vt:lpstr>
      <vt:lpstr>Slide 6</vt:lpstr>
      <vt:lpstr> Advantages</vt:lpstr>
      <vt:lpstr> Disadvantages </vt:lpstr>
      <vt:lpstr> Installation of wordpress</vt:lpstr>
      <vt:lpstr>Slide 10</vt:lpstr>
      <vt:lpstr>Slide 11</vt:lpstr>
      <vt:lpstr> Dashboard overview</vt:lpstr>
      <vt:lpstr>Slide 13</vt:lpstr>
      <vt:lpstr> How to add, edit and delete Post</vt:lpstr>
      <vt:lpstr>Slide 15</vt:lpstr>
      <vt:lpstr>Slide 16</vt:lpstr>
      <vt:lpstr> How to add, edit and delete Page</vt:lpstr>
      <vt:lpstr>Slide 18</vt:lpstr>
      <vt:lpstr>Slide 19</vt:lpstr>
      <vt:lpstr> How to add, edit and delete category</vt:lpstr>
      <vt:lpstr>Slide 21</vt:lpstr>
      <vt:lpstr>Slide 22</vt:lpstr>
      <vt:lpstr>Slide 23</vt:lpstr>
      <vt:lpstr> How to add, edit and delete Tags</vt:lpstr>
      <vt:lpstr>Slide 25</vt:lpstr>
      <vt:lpstr>Slide 26</vt:lpstr>
      <vt:lpstr>Slide 27</vt:lpstr>
      <vt:lpstr> User Roles and Capabilities</vt:lpstr>
      <vt:lpstr>Slide 29</vt:lpstr>
      <vt:lpstr> How to add media file</vt:lpstr>
      <vt:lpstr> How to attach Media to post</vt:lpstr>
      <vt:lpstr> Database Structure</vt:lpstr>
      <vt:lpstr>Slide 33</vt:lpstr>
      <vt:lpstr>Slide 34</vt:lpstr>
      <vt:lpstr> Setting</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 Gutenberg Introduction</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dc:title>
  <dc:creator>Dhanak</dc:creator>
  <cp:lastModifiedBy>Dimpal Malaviya</cp:lastModifiedBy>
  <cp:revision>357</cp:revision>
  <dcterms:created xsi:type="dcterms:W3CDTF">2017-06-15T09:25:38Z</dcterms:created>
  <dcterms:modified xsi:type="dcterms:W3CDTF">2024-07-16T16:23:09Z</dcterms:modified>
</cp:coreProperties>
</file>