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a:srgbClr val="F52BB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E1A3E87-BCE4-40D5-9197-1BF0A27F763D}" type="datetimeFigureOut">
              <a:rPr lang="en-US" smtClean="0"/>
              <a:pPr/>
              <a:t>7/16/2024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13D0D5C-3745-4321-91C8-C979D83C589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1A3E87-BCE4-40D5-9197-1BF0A27F763D}" type="datetimeFigureOut">
              <a:rPr lang="en-US" smtClean="0"/>
              <a:pPr/>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D0D5C-3745-4321-91C8-C979D83C589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1A3E87-BCE4-40D5-9197-1BF0A27F763D}" type="datetimeFigureOut">
              <a:rPr lang="en-US" smtClean="0"/>
              <a:pPr/>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D0D5C-3745-4321-91C8-C979D83C589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1A3E87-BCE4-40D5-9197-1BF0A27F763D}" type="datetimeFigureOut">
              <a:rPr lang="en-US" smtClean="0"/>
              <a:pPr/>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D0D5C-3745-4321-91C8-C979D83C589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E1A3E87-BCE4-40D5-9197-1BF0A27F763D}" type="datetimeFigureOut">
              <a:rPr lang="en-US" smtClean="0"/>
              <a:pPr/>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D0D5C-3745-4321-91C8-C979D83C589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E1A3E87-BCE4-40D5-9197-1BF0A27F763D}" type="datetimeFigureOut">
              <a:rPr lang="en-US" smtClean="0"/>
              <a:pPr/>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3D0D5C-3745-4321-91C8-C979D83C589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E1A3E87-BCE4-40D5-9197-1BF0A27F763D}" type="datetimeFigureOut">
              <a:rPr lang="en-US" smtClean="0"/>
              <a:pPr/>
              <a:t>7/16/2024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3D0D5C-3745-4321-91C8-C979D83C589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E1A3E87-BCE4-40D5-9197-1BF0A27F763D}" type="datetimeFigureOut">
              <a:rPr lang="en-US" smtClean="0"/>
              <a:pPr/>
              <a:t>7/16/2024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3D0D5C-3745-4321-91C8-C979D83C589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1A3E87-BCE4-40D5-9197-1BF0A27F763D}" type="datetimeFigureOut">
              <a:rPr lang="en-US" smtClean="0"/>
              <a:pPr/>
              <a:t>7/16/2024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3D0D5C-3745-4321-91C8-C979D83C589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E1A3E87-BCE4-40D5-9197-1BF0A27F763D}" type="datetimeFigureOut">
              <a:rPr lang="en-US" smtClean="0"/>
              <a:pPr/>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3D0D5C-3745-4321-91C8-C979D83C589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E1A3E87-BCE4-40D5-9197-1BF0A27F763D}" type="datetimeFigureOut">
              <a:rPr lang="en-US" smtClean="0"/>
              <a:pPr/>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13D0D5C-3745-4321-91C8-C979D83C589D}"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E1A3E87-BCE4-40D5-9197-1BF0A27F763D}" type="datetimeFigureOut">
              <a:rPr lang="en-US" smtClean="0"/>
              <a:pPr/>
              <a:t>7/16/2024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13D0D5C-3745-4321-91C8-C979D83C589D}"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UNIT-3</a:t>
            </a:r>
            <a:endParaRPr lang="en-US" dirty="0"/>
          </a:p>
        </p:txBody>
      </p:sp>
      <p:sp>
        <p:nvSpPr>
          <p:cNvPr id="3" name="Subtitle 2"/>
          <p:cNvSpPr>
            <a:spLocks noGrp="1"/>
          </p:cNvSpPr>
          <p:nvPr>
            <p:ph type="subTitle" idx="1"/>
          </p:nvPr>
        </p:nvSpPr>
        <p:spPr>
          <a:xfrm>
            <a:off x="533400" y="3352800"/>
            <a:ext cx="7854696" cy="1628336"/>
          </a:xfrm>
        </p:spPr>
        <p:txBody>
          <a:bodyPr>
            <a:normAutofit/>
          </a:bodyPr>
          <a:lstStyle/>
          <a:p>
            <a:pPr algn="ctr"/>
            <a:r>
              <a:rPr lang="en-US" sz="5400" dirty="0" err="1" smtClean="0">
                <a:solidFill>
                  <a:srgbClr val="FF0000"/>
                </a:solidFill>
              </a:rPr>
              <a:t>Plugin</a:t>
            </a:r>
            <a:endParaRPr lang="en-US" sz="5400" dirty="0">
              <a:solidFill>
                <a:srgbClr val="FF0000"/>
              </a:solidFill>
            </a:endParaRPr>
          </a:p>
        </p:txBody>
      </p:sp>
      <p:sp>
        <p:nvSpPr>
          <p:cNvPr id="4" name="TextBox 4"/>
          <p:cNvSpPr txBox="1"/>
          <p:nvPr/>
        </p:nvSpPr>
        <p:spPr>
          <a:xfrm>
            <a:off x="2667000" y="4800600"/>
            <a:ext cx="4114800"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smtClean="0"/>
              <a:t>Prof. </a:t>
            </a:r>
            <a:r>
              <a:rPr lang="en-US" sz="2400" dirty="0" err="1" smtClean="0"/>
              <a:t>Nilesh</a:t>
            </a:r>
            <a:r>
              <a:rPr lang="en-US" sz="2400" dirty="0" smtClean="0"/>
              <a:t> </a:t>
            </a:r>
            <a:r>
              <a:rPr lang="en-US" sz="2400" dirty="0" err="1" smtClean="0"/>
              <a:t>Parghi</a:t>
            </a:r>
            <a:endParaRPr lang="en-US" sz="2400" dirty="0" smtClean="0"/>
          </a:p>
          <a:p>
            <a:pPr algn="ctr"/>
            <a:r>
              <a:rPr lang="en-US" sz="2400" dirty="0" smtClean="0"/>
              <a:t>KSC - AMRELI</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91200"/>
          </a:xfrm>
        </p:spPr>
        <p:txBody>
          <a:bodyPr/>
          <a:lstStyle/>
          <a:p>
            <a:pPr>
              <a:buNone/>
            </a:pPr>
            <a:r>
              <a:rPr lang="en-US" dirty="0" smtClean="0">
                <a:solidFill>
                  <a:srgbClr val="003300"/>
                </a:solidFill>
              </a:rPr>
              <a:t>5) WP Super Cache</a:t>
            </a:r>
          </a:p>
          <a:p>
            <a:pPr>
              <a:buFont typeface="Wingdings" pitchFamily="2" charset="2"/>
              <a:buChar char="ü"/>
            </a:pPr>
            <a:r>
              <a:rPr lang="en-US" dirty="0" smtClean="0">
                <a:solidFill>
                  <a:srgbClr val="003300"/>
                </a:solidFill>
              </a:rPr>
              <a:t> </a:t>
            </a:r>
            <a:r>
              <a:rPr lang="en-US" dirty="0" smtClean="0"/>
              <a:t>This </a:t>
            </a:r>
            <a:r>
              <a:rPr lang="en-US" dirty="0" err="1" smtClean="0"/>
              <a:t>plugin</a:t>
            </a:r>
            <a:r>
              <a:rPr lang="en-US" dirty="0" smtClean="0"/>
              <a:t> generates static html files from your dynamic </a:t>
            </a:r>
            <a:r>
              <a:rPr lang="en-US" dirty="0" err="1" smtClean="0"/>
              <a:t>WordPress</a:t>
            </a:r>
            <a:r>
              <a:rPr lang="en-US" dirty="0" smtClean="0"/>
              <a:t> blog. </a:t>
            </a:r>
          </a:p>
          <a:p>
            <a:pPr>
              <a:buFont typeface="Wingdings" pitchFamily="2" charset="2"/>
              <a:buChar char="ü"/>
            </a:pPr>
            <a:r>
              <a:rPr lang="en-US" dirty="0" smtClean="0">
                <a:solidFill>
                  <a:srgbClr val="003300"/>
                </a:solidFill>
              </a:rPr>
              <a:t> </a:t>
            </a:r>
            <a:r>
              <a:rPr lang="en-US" dirty="0" smtClean="0"/>
              <a:t>After a html file is generated your </a:t>
            </a:r>
            <a:r>
              <a:rPr lang="en-US" dirty="0" err="1" smtClean="0"/>
              <a:t>webserver</a:t>
            </a:r>
            <a:r>
              <a:rPr lang="en-US" dirty="0" smtClean="0"/>
              <a:t> will serve that file instead of processing the comparatively heavier and more expensive </a:t>
            </a:r>
            <a:r>
              <a:rPr lang="en-US" dirty="0" err="1" smtClean="0"/>
              <a:t>WordPress</a:t>
            </a:r>
            <a:r>
              <a:rPr lang="en-US" dirty="0" smtClean="0"/>
              <a:t> PHP scripts.</a:t>
            </a:r>
          </a:p>
          <a:p>
            <a:pPr>
              <a:buFont typeface="Wingdings" pitchFamily="2" charset="2"/>
              <a:buChar char="ü"/>
            </a:pPr>
            <a:r>
              <a:rPr lang="en-US" dirty="0" smtClean="0">
                <a:solidFill>
                  <a:srgbClr val="003300"/>
                </a:solidFill>
              </a:rPr>
              <a:t> </a:t>
            </a:r>
            <a:r>
              <a:rPr lang="en-US" dirty="0" smtClean="0"/>
              <a:t>The static html files will be served to the vast majority of your users, but because a user’s details are displayed in the comment form after they leave a comment those requests are handled by the legacy caching engine.</a:t>
            </a:r>
          </a:p>
          <a:p>
            <a:pPr>
              <a:buNone/>
            </a:pPr>
            <a:endParaRPr lang="en-US" dirty="0">
              <a:solidFill>
                <a:srgbClr val="0033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91200"/>
          </a:xfrm>
        </p:spPr>
        <p:txBody>
          <a:bodyPr>
            <a:normAutofit fontScale="92500" lnSpcReduction="10000"/>
          </a:bodyPr>
          <a:lstStyle/>
          <a:p>
            <a:pPr>
              <a:buNone/>
            </a:pPr>
            <a:r>
              <a:rPr lang="en-US" b="1" dirty="0" smtClean="0">
                <a:solidFill>
                  <a:schemeClr val="bg2">
                    <a:lumMod val="50000"/>
                  </a:schemeClr>
                </a:solidFill>
              </a:rPr>
              <a:t>6) </a:t>
            </a:r>
            <a:r>
              <a:rPr lang="en-US" b="1" dirty="0" err="1" smtClean="0">
                <a:solidFill>
                  <a:schemeClr val="bg2">
                    <a:lumMod val="50000"/>
                  </a:schemeClr>
                </a:solidFill>
              </a:rPr>
              <a:t>Seo</a:t>
            </a:r>
            <a:r>
              <a:rPr lang="en-US" b="1" dirty="0" smtClean="0">
                <a:solidFill>
                  <a:schemeClr val="bg2">
                    <a:lumMod val="50000"/>
                  </a:schemeClr>
                </a:solidFill>
              </a:rPr>
              <a:t> </a:t>
            </a:r>
            <a:r>
              <a:rPr lang="en-US" b="1" dirty="0" err="1" smtClean="0">
                <a:solidFill>
                  <a:schemeClr val="bg2">
                    <a:lumMod val="50000"/>
                  </a:schemeClr>
                </a:solidFill>
              </a:rPr>
              <a:t>yoast</a:t>
            </a:r>
            <a:endParaRPr lang="en-US" b="1" dirty="0" smtClean="0">
              <a:solidFill>
                <a:schemeClr val="bg2">
                  <a:lumMod val="50000"/>
                </a:schemeClr>
              </a:solidFill>
            </a:endParaRPr>
          </a:p>
          <a:p>
            <a:pPr>
              <a:buFont typeface="Wingdings" pitchFamily="2" charset="2"/>
              <a:buChar char="ü"/>
            </a:pPr>
            <a:r>
              <a:rPr lang="en-US" b="1" dirty="0" smtClean="0">
                <a:solidFill>
                  <a:schemeClr val="bg2">
                    <a:lumMod val="50000"/>
                  </a:schemeClr>
                </a:solidFill>
              </a:rPr>
              <a:t> </a:t>
            </a:r>
            <a:r>
              <a:rPr lang="en-US" dirty="0" smtClean="0"/>
              <a:t>You can see what your post or page will look like in the search results, whether your title is too long or too short, and whether your meta description makes sense in the context of a search result.</a:t>
            </a:r>
          </a:p>
          <a:p>
            <a:pPr>
              <a:buFont typeface="Wingdings" pitchFamily="2" charset="2"/>
              <a:buChar char="ü"/>
            </a:pPr>
            <a:r>
              <a:rPr lang="en-US" b="1" dirty="0" smtClean="0">
                <a:solidFill>
                  <a:schemeClr val="bg2">
                    <a:lumMod val="50000"/>
                  </a:schemeClr>
                </a:solidFill>
              </a:rPr>
              <a:t> </a:t>
            </a:r>
            <a:r>
              <a:rPr lang="en-US" dirty="0" smtClean="0"/>
              <a:t>This way the </a:t>
            </a:r>
            <a:r>
              <a:rPr lang="en-US" dirty="0" err="1" smtClean="0"/>
              <a:t>plugin</a:t>
            </a:r>
            <a:r>
              <a:rPr lang="en-US" dirty="0" smtClean="0"/>
              <a:t> will help you not only increase rankings but also increase the click through rate for organic search results.</a:t>
            </a:r>
          </a:p>
          <a:p>
            <a:pPr>
              <a:buFont typeface="Wingdings" pitchFamily="2" charset="2"/>
              <a:buChar char="ü"/>
            </a:pPr>
            <a:r>
              <a:rPr lang="en-US" b="1" dirty="0" smtClean="0">
                <a:solidFill>
                  <a:schemeClr val="bg2">
                    <a:lumMod val="50000"/>
                  </a:schemeClr>
                </a:solidFill>
              </a:rPr>
              <a:t> </a:t>
            </a:r>
            <a:r>
              <a:rPr lang="en-US" b="1" dirty="0" smtClean="0"/>
              <a:t>Page Analysis</a:t>
            </a:r>
            <a:r>
              <a:rPr lang="en-US" b="1" dirty="0" smtClean="0">
                <a:solidFill>
                  <a:schemeClr val="bg2">
                    <a:lumMod val="50000"/>
                  </a:schemeClr>
                </a:solidFill>
              </a:rPr>
              <a:t> : </a:t>
            </a:r>
            <a:r>
              <a:rPr lang="en-US" dirty="0" smtClean="0"/>
              <a:t>The </a:t>
            </a:r>
            <a:r>
              <a:rPr lang="en-US" dirty="0" err="1" smtClean="0"/>
              <a:t>Yoast</a:t>
            </a:r>
            <a:r>
              <a:rPr lang="en-US" dirty="0" smtClean="0"/>
              <a:t> SEO </a:t>
            </a:r>
            <a:r>
              <a:rPr lang="en-US" dirty="0" err="1" smtClean="0"/>
              <a:t>plugins</a:t>
            </a:r>
            <a:r>
              <a:rPr lang="en-US" dirty="0" smtClean="0"/>
              <a:t> Page Analysis functionality checks simple things you’re bound to forget. It checks, for ex., if you have images in your post and whether they have an alt tag containing the focus keyword for that post. It also checks whether your posts are long enough, whether you’ve written a meta description and if that meta description contains your focus keyword and so on.</a:t>
            </a:r>
            <a:endParaRPr lang="en-US" b="1"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15000"/>
          </a:xfrm>
        </p:spPr>
        <p:txBody>
          <a:bodyPr/>
          <a:lstStyle/>
          <a:p>
            <a:pPr>
              <a:buFont typeface="Wingdings" pitchFamily="2" charset="2"/>
              <a:buChar char="ü"/>
            </a:pPr>
            <a:r>
              <a:rPr lang="en-US" dirty="0" smtClean="0"/>
              <a:t> The </a:t>
            </a:r>
            <a:r>
              <a:rPr lang="en-US" dirty="0" err="1" smtClean="0"/>
              <a:t>plugin</a:t>
            </a:r>
            <a:r>
              <a:rPr lang="en-US" dirty="0" smtClean="0"/>
              <a:t> also allows you to write meta titles and descriptions for all your category, tag and custom taxonomy archives, giving you the option to further optimize those pages.</a:t>
            </a:r>
          </a:p>
          <a:p>
            <a:pPr>
              <a:buFont typeface="Wingdings" pitchFamily="2" charset="2"/>
              <a:buChar char="ü"/>
            </a:pPr>
            <a:r>
              <a:rPr lang="en-US" dirty="0" smtClean="0"/>
              <a:t> This </a:t>
            </a:r>
            <a:r>
              <a:rPr lang="en-US" dirty="0" err="1" smtClean="0"/>
              <a:t>plugin</a:t>
            </a:r>
            <a:r>
              <a:rPr lang="en-US" dirty="0" smtClean="0"/>
              <a:t> makes sure that your content is the type of content search engines will love!</a:t>
            </a:r>
          </a:p>
          <a:p>
            <a:pPr>
              <a:buFont typeface="Wingdings" pitchFamily="2" charset="2"/>
              <a:buChar char="ü"/>
            </a:pPr>
            <a:r>
              <a:rPr lang="en-US" dirty="0" smtClean="0"/>
              <a:t> </a:t>
            </a:r>
            <a:r>
              <a:rPr lang="en-US" b="1" dirty="0" smtClean="0"/>
              <a:t>Meta &amp; Link Elements :</a:t>
            </a:r>
            <a:r>
              <a:rPr lang="en-US" dirty="0" smtClean="0"/>
              <a:t>With the </a:t>
            </a:r>
            <a:r>
              <a:rPr lang="en-US" dirty="0" err="1" smtClean="0"/>
              <a:t>Yoast</a:t>
            </a:r>
            <a:r>
              <a:rPr lang="en-US" dirty="0" smtClean="0"/>
              <a:t> SEO </a:t>
            </a:r>
            <a:r>
              <a:rPr lang="en-US" dirty="0" err="1" smtClean="0"/>
              <a:t>plugin</a:t>
            </a:r>
            <a:r>
              <a:rPr lang="en-US" dirty="0" smtClean="0"/>
              <a:t> you can control which pages Google shows in its search results and which pages it doesn’t show.</a:t>
            </a:r>
          </a:p>
          <a:p>
            <a:pPr>
              <a:buFont typeface="Wingdings" pitchFamily="2" charset="2"/>
              <a:buChar char="ü"/>
            </a:pPr>
            <a:r>
              <a:rPr lang="en-US" dirty="0" smtClean="0"/>
              <a:t> By default, it will tell search engines to index all of your pages, including category and tag archives, but to only show the first pages in the search results.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15000"/>
          </a:xfrm>
        </p:spPr>
        <p:txBody>
          <a:bodyPr/>
          <a:lstStyle/>
          <a:p>
            <a:pPr>
              <a:buFont typeface="Wingdings" pitchFamily="2" charset="2"/>
              <a:buChar char="ü"/>
            </a:pPr>
            <a:r>
              <a:rPr lang="en-US" dirty="0" smtClean="0"/>
              <a:t> </a:t>
            </a:r>
            <a:r>
              <a:rPr lang="en-US" b="1" dirty="0" smtClean="0"/>
              <a:t>Breadcrumbs : </a:t>
            </a:r>
            <a:r>
              <a:rPr lang="en-US" dirty="0" smtClean="0"/>
              <a:t>This allows you to create an easy navigation that is great for both users and search engines, and will support the search engines in understanding the structure of your site.</a:t>
            </a:r>
          </a:p>
          <a:p>
            <a:pPr>
              <a:buFont typeface="Wingdings" pitchFamily="2" charset="2"/>
              <a:buChar char="ü"/>
            </a:pPr>
            <a:r>
              <a:rPr lang="en-US" b="1" dirty="0" smtClean="0"/>
              <a:t> Edit your .</a:t>
            </a:r>
            <a:r>
              <a:rPr lang="en-US" b="1" dirty="0" err="1" smtClean="0"/>
              <a:t>htaccess</a:t>
            </a:r>
            <a:r>
              <a:rPr lang="en-US" b="1" dirty="0" smtClean="0"/>
              <a:t> and robots.txt file : </a:t>
            </a:r>
            <a:r>
              <a:rPr lang="en-US" dirty="0" smtClean="0"/>
              <a:t>Using the built-in file editor, you can edit your </a:t>
            </a:r>
            <a:r>
              <a:rPr lang="en-US" dirty="0" err="1" smtClean="0"/>
              <a:t>WordPress</a:t>
            </a:r>
            <a:r>
              <a:rPr lang="en-US" dirty="0" smtClean="0"/>
              <a:t> blog’s .</a:t>
            </a:r>
            <a:r>
              <a:rPr lang="en-US" dirty="0" err="1" smtClean="0"/>
              <a:t>htaccess</a:t>
            </a:r>
            <a:r>
              <a:rPr lang="en-US" dirty="0" smtClean="0"/>
              <a:t> and robots.txt file, giving you direct access to the two most powerful files, from an SEO perspective, in your </a:t>
            </a:r>
            <a:r>
              <a:rPr lang="en-US" dirty="0" err="1" smtClean="0"/>
              <a:t>WordPress</a:t>
            </a:r>
            <a:r>
              <a:rPr lang="en-US" dirty="0" smtClean="0"/>
              <a:t> install.</a:t>
            </a:r>
          </a:p>
          <a:p>
            <a:pPr>
              <a:buFont typeface="Wingdings" pitchFamily="2" charset="2"/>
              <a:buChar char="ü"/>
            </a:pPr>
            <a:r>
              <a:rPr lang="en-US" b="1" dirty="0" smtClean="0"/>
              <a:t> Social Integration : </a:t>
            </a:r>
            <a:r>
              <a:rPr lang="en-US" dirty="0" smtClean="0"/>
              <a:t>This </a:t>
            </a:r>
            <a:r>
              <a:rPr lang="en-US" dirty="0" err="1" smtClean="0"/>
              <a:t>plugin</a:t>
            </a:r>
            <a:r>
              <a:rPr lang="en-US" dirty="0" smtClean="0"/>
              <a:t> comes with a </a:t>
            </a:r>
            <a:r>
              <a:rPr lang="en-US" dirty="0" err="1" smtClean="0"/>
              <a:t>Facebook</a:t>
            </a:r>
            <a:r>
              <a:rPr lang="en-US" dirty="0" smtClean="0"/>
              <a:t> </a:t>
            </a:r>
            <a:r>
              <a:rPr lang="en-US" dirty="0" err="1" smtClean="0"/>
              <a:t>OpenGraph</a:t>
            </a:r>
            <a:r>
              <a:rPr lang="en-US" dirty="0" smtClean="0"/>
              <a:t> implementation and will soon also support Google+ sharing tags.</a:t>
            </a:r>
            <a:endParaRPr lang="en-US" b="1"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15000"/>
          </a:xfrm>
        </p:spPr>
        <p:txBody>
          <a:bodyPr/>
          <a:lstStyle/>
          <a:p>
            <a:pPr>
              <a:buFont typeface="Wingdings" pitchFamily="2" charset="2"/>
              <a:buChar char="ü"/>
            </a:pPr>
            <a:r>
              <a:rPr lang="en-US" dirty="0" smtClean="0"/>
              <a:t> </a:t>
            </a:r>
            <a:r>
              <a:rPr lang="en-US" b="1" dirty="0" smtClean="0"/>
              <a:t>Multi-Site Compatible : </a:t>
            </a:r>
            <a:r>
              <a:rPr lang="en-US" dirty="0" smtClean="0"/>
              <a:t>The </a:t>
            </a:r>
            <a:r>
              <a:rPr lang="en-US" dirty="0" err="1" smtClean="0"/>
              <a:t>Yoast</a:t>
            </a:r>
            <a:r>
              <a:rPr lang="en-US" dirty="0" smtClean="0"/>
              <a:t> SEO </a:t>
            </a:r>
            <a:r>
              <a:rPr lang="en-US" dirty="0" err="1" smtClean="0"/>
              <a:t>plugin</a:t>
            </a:r>
            <a:r>
              <a:rPr lang="en-US" dirty="0" smtClean="0"/>
              <a:t>, unlike some others, is fully Multi-Site compatible.</a:t>
            </a:r>
          </a:p>
          <a:p>
            <a:pPr>
              <a:buFont typeface="Wingdings" pitchFamily="2" charset="2"/>
              <a:buChar char="ü"/>
            </a:pPr>
            <a:r>
              <a:rPr lang="en-US" dirty="0" smtClean="0"/>
              <a:t> </a:t>
            </a:r>
            <a:r>
              <a:rPr lang="en-US" b="1" dirty="0" smtClean="0"/>
              <a:t>Import &amp; Export functionality : </a:t>
            </a:r>
            <a:r>
              <a:rPr lang="en-US" dirty="0" smtClean="0"/>
              <a:t>If you have multiple blogs, setting up </a:t>
            </a:r>
            <a:r>
              <a:rPr lang="en-US" dirty="0" err="1" smtClean="0"/>
              <a:t>plugins</a:t>
            </a:r>
            <a:r>
              <a:rPr lang="en-US" dirty="0" smtClean="0"/>
              <a:t> like this one on all of them might seem like a daunting task. Except that it’s not, because what you can do is simple: you set up the </a:t>
            </a:r>
            <a:r>
              <a:rPr lang="en-US" dirty="0" err="1" smtClean="0"/>
              <a:t>plugin</a:t>
            </a:r>
            <a:r>
              <a:rPr lang="en-US" dirty="0" smtClean="0"/>
              <a:t> once. You then export your settings and simply import them on all your other sites. It’s that simple!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91200"/>
          </a:xfrm>
        </p:spPr>
        <p:txBody>
          <a:bodyPr>
            <a:normAutofit fontScale="92500" lnSpcReduction="10000"/>
          </a:bodyPr>
          <a:lstStyle/>
          <a:p>
            <a:pPr>
              <a:buNone/>
            </a:pPr>
            <a:r>
              <a:rPr lang="en-US" b="1" dirty="0" smtClean="0"/>
              <a:t>7) All-in-One WP Migration</a:t>
            </a:r>
          </a:p>
          <a:p>
            <a:pPr>
              <a:buFont typeface="Wingdings" pitchFamily="2" charset="2"/>
              <a:buChar char="ü"/>
            </a:pPr>
            <a:r>
              <a:rPr lang="en-US" dirty="0" smtClean="0"/>
              <a:t> Introduced in 2013 and used by over 60 million websites, All-in-One WP Migration is verifiably one of </a:t>
            </a:r>
            <a:r>
              <a:rPr lang="en-US" dirty="0" err="1" smtClean="0"/>
              <a:t>WordPress</a:t>
            </a:r>
            <a:r>
              <a:rPr lang="en-US" dirty="0" smtClean="0"/>
              <a:t>’ most trusted and utilized </a:t>
            </a:r>
            <a:r>
              <a:rPr lang="en-US" dirty="0" err="1" smtClean="0"/>
              <a:t>plugins</a:t>
            </a:r>
            <a:r>
              <a:rPr lang="en-US" dirty="0" smtClean="0"/>
              <a:t> for moving websites with absolute ease.</a:t>
            </a:r>
          </a:p>
          <a:p>
            <a:pPr>
              <a:buFont typeface="Wingdings" pitchFamily="2" charset="2"/>
              <a:buChar char="ü"/>
            </a:pPr>
            <a:r>
              <a:rPr lang="en-US" dirty="0" smtClean="0"/>
              <a:t> All-in-One WP Migration comes loaded with friendly functions that allow you to migrate your </a:t>
            </a:r>
            <a:r>
              <a:rPr lang="en-US" dirty="0" err="1" smtClean="0"/>
              <a:t>WordPress</a:t>
            </a:r>
            <a:r>
              <a:rPr lang="en-US" dirty="0" smtClean="0"/>
              <a:t> website with little to no technical knowledge or experience.</a:t>
            </a:r>
          </a:p>
          <a:p>
            <a:pPr>
              <a:buFont typeface="Wingdings" pitchFamily="2" charset="2"/>
              <a:buChar char="ü"/>
            </a:pPr>
            <a:r>
              <a:rPr lang="en-US" dirty="0" smtClean="0"/>
              <a:t>  Step to integrate </a:t>
            </a:r>
            <a:r>
              <a:rPr lang="en-US" dirty="0" err="1" smtClean="0"/>
              <a:t>plugin</a:t>
            </a:r>
            <a:r>
              <a:rPr lang="en-US" dirty="0" smtClean="0"/>
              <a:t> :</a:t>
            </a:r>
          </a:p>
          <a:p>
            <a:pPr marL="514350" indent="-514350">
              <a:buAutoNum type="arabicParenR"/>
            </a:pPr>
            <a:r>
              <a:rPr lang="en-US" dirty="0" smtClean="0"/>
              <a:t>Install All-in-One WP Migration </a:t>
            </a:r>
            <a:r>
              <a:rPr lang="en-US" dirty="0" err="1" smtClean="0"/>
              <a:t>plugin</a:t>
            </a:r>
            <a:r>
              <a:rPr lang="en-US" dirty="0" smtClean="0"/>
              <a:t>.</a:t>
            </a:r>
          </a:p>
          <a:p>
            <a:pPr marL="514350" indent="-514350">
              <a:buAutoNum type="arabicParenR"/>
            </a:pPr>
            <a:r>
              <a:rPr lang="en-US" dirty="0" smtClean="0"/>
              <a:t>Hit the export button to bundle your database, media files, </a:t>
            </a:r>
            <a:r>
              <a:rPr lang="en-US" dirty="0" err="1" smtClean="0"/>
              <a:t>plugins</a:t>
            </a:r>
            <a:r>
              <a:rPr lang="en-US" dirty="0" smtClean="0"/>
              <a:t>, and themes into one tidy file.</a:t>
            </a:r>
            <a:endParaRPr lang="en-US" smtClean="0"/>
          </a:p>
          <a:p>
            <a:pPr marL="514350" indent="-514350">
              <a:buAutoNum type="arabicParenR"/>
            </a:pPr>
            <a:r>
              <a:rPr lang="en-US" smtClean="0"/>
              <a:t>Unpack </a:t>
            </a:r>
            <a:r>
              <a:rPr lang="en-US" dirty="0" smtClean="0"/>
              <a:t>the file at the new location with an easy-to-use “drag and drop” feature in the </a:t>
            </a:r>
            <a:r>
              <a:rPr lang="en-US" dirty="0" err="1" smtClean="0"/>
              <a:t>WordPress</a:t>
            </a:r>
            <a:r>
              <a:rPr lang="en-US" dirty="0" smtClean="0"/>
              <a:t> dashboard of your new website.</a:t>
            </a:r>
          </a:p>
          <a:p>
            <a:pPr>
              <a:buNone/>
            </a:pPr>
            <a:endParaRPr lang="en-US"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lnSpcReduction="10000"/>
          </a:bodyPr>
          <a:lstStyle/>
          <a:p>
            <a:pPr>
              <a:buNone/>
            </a:pPr>
            <a:r>
              <a:rPr lang="en-US" dirty="0" smtClean="0">
                <a:solidFill>
                  <a:srgbClr val="FF0000"/>
                </a:solidFill>
              </a:rPr>
              <a:t>8) Custom Post Type Widgets</a:t>
            </a:r>
          </a:p>
          <a:p>
            <a:pPr>
              <a:buFont typeface="Wingdings" pitchFamily="2" charset="2"/>
              <a:buChar char="ü"/>
            </a:pPr>
            <a:r>
              <a:rPr lang="en-US" dirty="0" smtClean="0">
                <a:solidFill>
                  <a:srgbClr val="FF0000"/>
                </a:solidFill>
              </a:rPr>
              <a:t> </a:t>
            </a:r>
            <a:r>
              <a:rPr lang="en-US" dirty="0" smtClean="0"/>
              <a:t>This </a:t>
            </a:r>
            <a:r>
              <a:rPr lang="en-US" dirty="0" err="1" smtClean="0"/>
              <a:t>WordPress</a:t>
            </a:r>
            <a:r>
              <a:rPr lang="en-US" dirty="0" smtClean="0"/>
              <a:t> </a:t>
            </a:r>
            <a:r>
              <a:rPr lang="en-US" dirty="0" err="1" smtClean="0"/>
              <a:t>plugin</a:t>
            </a:r>
            <a:r>
              <a:rPr lang="en-US" dirty="0" smtClean="0"/>
              <a:t> adds default custom post type widgets.</a:t>
            </a:r>
          </a:p>
          <a:p>
            <a:pPr>
              <a:buFont typeface="Wingdings" pitchFamily="2" charset="2"/>
              <a:buChar char="ü"/>
            </a:pPr>
            <a:r>
              <a:rPr lang="en-US" dirty="0" smtClean="0">
                <a:solidFill>
                  <a:srgbClr val="FF0000"/>
                </a:solidFill>
              </a:rPr>
              <a:t> </a:t>
            </a:r>
            <a:r>
              <a:rPr lang="en-US" b="1" cap="all" dirty="0" smtClean="0"/>
              <a:t>RECENT POSTS (CUSTOM POST TYPE)</a:t>
            </a:r>
          </a:p>
          <a:p>
            <a:pPr>
              <a:buFont typeface="Wingdings" pitchFamily="2" charset="2"/>
              <a:buChar char="Ø"/>
            </a:pPr>
            <a:r>
              <a:rPr lang="en-US" dirty="0" smtClean="0">
                <a:solidFill>
                  <a:srgbClr val="FF0000"/>
                </a:solidFill>
              </a:rPr>
              <a:t> </a:t>
            </a:r>
            <a:r>
              <a:rPr lang="en-US" dirty="0" smtClean="0"/>
              <a:t>display a list of the most recent custom posts.</a:t>
            </a:r>
          </a:p>
          <a:p>
            <a:pPr>
              <a:buFont typeface="Wingdings" pitchFamily="2" charset="2"/>
              <a:buChar char="ü"/>
            </a:pPr>
            <a:r>
              <a:rPr lang="en-US" dirty="0" smtClean="0">
                <a:solidFill>
                  <a:srgbClr val="FF0000"/>
                </a:solidFill>
              </a:rPr>
              <a:t> </a:t>
            </a:r>
            <a:r>
              <a:rPr lang="en-US" b="1" cap="all" dirty="0" smtClean="0"/>
              <a:t>ARCHIVES (CUSTOM POST TYPE)</a:t>
            </a:r>
          </a:p>
          <a:p>
            <a:pPr>
              <a:buFont typeface="Wingdings" pitchFamily="2" charset="2"/>
              <a:buChar char="Ø"/>
            </a:pPr>
            <a:r>
              <a:rPr lang="en-US" dirty="0" smtClean="0">
                <a:solidFill>
                  <a:srgbClr val="FF0000"/>
                </a:solidFill>
              </a:rPr>
              <a:t> </a:t>
            </a:r>
            <a:r>
              <a:rPr lang="en-US" dirty="0" smtClean="0"/>
              <a:t>display a list of archive links for each month that has custom posts.</a:t>
            </a:r>
          </a:p>
          <a:p>
            <a:pPr>
              <a:buFont typeface="Wingdings" pitchFamily="2" charset="2"/>
              <a:buChar char="ü"/>
            </a:pPr>
            <a:r>
              <a:rPr lang="en-US" dirty="0" smtClean="0">
                <a:solidFill>
                  <a:srgbClr val="FF0000"/>
                </a:solidFill>
              </a:rPr>
              <a:t> </a:t>
            </a:r>
            <a:r>
              <a:rPr lang="en-US" b="1" cap="all" dirty="0" smtClean="0"/>
              <a:t>CATEGORIES (CUSTOM POST TYPE)</a:t>
            </a:r>
          </a:p>
          <a:p>
            <a:pPr>
              <a:buFont typeface="Wingdings" pitchFamily="2" charset="2"/>
              <a:buChar char="Ø"/>
            </a:pPr>
            <a:r>
              <a:rPr lang="en-US" dirty="0" smtClean="0">
                <a:solidFill>
                  <a:srgbClr val="FF0000"/>
                </a:solidFill>
              </a:rPr>
              <a:t> </a:t>
            </a:r>
            <a:r>
              <a:rPr lang="en-US" dirty="0" smtClean="0"/>
              <a:t>display a list of categories that has custom posts.</a:t>
            </a:r>
          </a:p>
          <a:p>
            <a:pPr>
              <a:buFont typeface="Wingdings" pitchFamily="2" charset="2"/>
              <a:buChar char="ü"/>
            </a:pPr>
            <a:r>
              <a:rPr lang="en-US" dirty="0" smtClean="0">
                <a:solidFill>
                  <a:srgbClr val="FF0000"/>
                </a:solidFill>
              </a:rPr>
              <a:t> </a:t>
            </a:r>
            <a:r>
              <a:rPr lang="en-US" b="1" cap="all" dirty="0" smtClean="0"/>
              <a:t>CALENDAR (CUSTOM POST TYPE)</a:t>
            </a:r>
          </a:p>
          <a:p>
            <a:pPr>
              <a:buFont typeface="Wingdings" pitchFamily="2" charset="2"/>
              <a:buChar char="Ø"/>
            </a:pPr>
            <a:r>
              <a:rPr lang="en-US" dirty="0" smtClean="0">
                <a:solidFill>
                  <a:srgbClr val="FF0000"/>
                </a:solidFill>
              </a:rPr>
              <a:t> </a:t>
            </a:r>
            <a:r>
              <a:rPr lang="en-US" dirty="0" smtClean="0"/>
              <a:t>display a calendar of the current month.</a:t>
            </a:r>
            <a:endParaRPr lang="en-US"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562600"/>
          </a:xfrm>
        </p:spPr>
        <p:txBody>
          <a:bodyPr/>
          <a:lstStyle/>
          <a:p>
            <a:pPr>
              <a:buFont typeface="Wingdings" pitchFamily="2" charset="2"/>
              <a:buChar char="ü"/>
            </a:pPr>
            <a:r>
              <a:rPr lang="en-US" dirty="0" smtClean="0"/>
              <a:t> </a:t>
            </a:r>
            <a:r>
              <a:rPr lang="en-US" b="1" cap="all" dirty="0" smtClean="0"/>
              <a:t>RECENT COMMENTS (CUSTOM POST TYPE)</a:t>
            </a:r>
          </a:p>
          <a:p>
            <a:pPr>
              <a:buFont typeface="Wingdings" pitchFamily="2" charset="2"/>
              <a:buChar char="Ø"/>
            </a:pPr>
            <a:r>
              <a:rPr lang="en-US" dirty="0" smtClean="0"/>
              <a:t> display a list of the most recent comments.</a:t>
            </a:r>
          </a:p>
          <a:p>
            <a:pPr>
              <a:buFont typeface="Wingdings" pitchFamily="2" charset="2"/>
              <a:buChar char="ü"/>
            </a:pPr>
            <a:r>
              <a:rPr lang="en-US" dirty="0" smtClean="0"/>
              <a:t> </a:t>
            </a:r>
            <a:r>
              <a:rPr lang="en-US" b="1" cap="all" dirty="0" smtClean="0"/>
              <a:t>TAG CLOUD (CUSTOM POST TYPE)</a:t>
            </a:r>
          </a:p>
          <a:p>
            <a:pPr>
              <a:buFont typeface="Wingdings" pitchFamily="2" charset="2"/>
              <a:buChar char="Ø"/>
            </a:pPr>
            <a:r>
              <a:rPr lang="en-US" dirty="0" smtClean="0"/>
              <a:t> display a list of the top 45 that has used in a tag cloud.</a:t>
            </a:r>
          </a:p>
          <a:p>
            <a:pPr>
              <a:buFont typeface="Wingdings" pitchFamily="2" charset="2"/>
              <a:buChar char="ü"/>
            </a:pPr>
            <a:r>
              <a:rPr lang="en-US" dirty="0" smtClean="0"/>
              <a:t> </a:t>
            </a:r>
            <a:r>
              <a:rPr lang="en-US" b="1" cap="all" dirty="0" smtClean="0"/>
              <a:t>SEARCH (CUSTOM POST TYPE)</a:t>
            </a:r>
          </a:p>
          <a:p>
            <a:pPr>
              <a:buFont typeface="Wingdings" pitchFamily="2" charset="2"/>
              <a:buChar char="Ø"/>
            </a:pPr>
            <a:r>
              <a:rPr lang="en-US" b="1" cap="all" dirty="0" smtClean="0"/>
              <a:t> </a:t>
            </a:r>
            <a:r>
              <a:rPr lang="en-US" dirty="0" smtClean="0"/>
              <a:t>A search form for your site.</a:t>
            </a:r>
            <a:endParaRPr lang="en-US" b="1" cap="all" dirty="0" smtClean="0"/>
          </a:p>
          <a:p>
            <a:pPr>
              <a:buFont typeface="Wingdings" pitchFamily="2" charset="2"/>
              <a:buChar char="ü"/>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pPr>
              <a:buFont typeface="Wingdings" pitchFamily="2" charset="2"/>
              <a:buChar char="v"/>
            </a:pPr>
            <a:r>
              <a:rPr lang="en-US" dirty="0" smtClean="0"/>
              <a:t> What is </a:t>
            </a:r>
            <a:r>
              <a:rPr lang="en-US" dirty="0" err="1" smtClean="0"/>
              <a:t>plugin</a:t>
            </a:r>
            <a:r>
              <a:rPr lang="en-US" dirty="0" smtClean="0"/>
              <a:t>?</a:t>
            </a:r>
            <a:endParaRPr lang="en-US" dirty="0"/>
          </a:p>
        </p:txBody>
      </p:sp>
      <p:sp>
        <p:nvSpPr>
          <p:cNvPr id="3" name="Content Placeholder 2"/>
          <p:cNvSpPr>
            <a:spLocks noGrp="1"/>
          </p:cNvSpPr>
          <p:nvPr>
            <p:ph idx="1"/>
          </p:nvPr>
        </p:nvSpPr>
        <p:spPr>
          <a:xfrm>
            <a:off x="457200" y="1447800"/>
            <a:ext cx="8229600" cy="5257800"/>
          </a:xfrm>
        </p:spPr>
        <p:txBody>
          <a:bodyPr/>
          <a:lstStyle/>
          <a:p>
            <a:pPr>
              <a:buFont typeface="Wingdings" pitchFamily="2" charset="2"/>
              <a:buChar char="ü"/>
            </a:pPr>
            <a:r>
              <a:rPr lang="en-US" dirty="0" smtClean="0"/>
              <a:t> A </a:t>
            </a:r>
            <a:r>
              <a:rPr lang="en-US" dirty="0" err="1" smtClean="0"/>
              <a:t>plugin</a:t>
            </a:r>
            <a:r>
              <a:rPr lang="en-US" dirty="0" smtClean="0"/>
              <a:t> is a piece of software containing a group of functions that can be added to a </a:t>
            </a:r>
            <a:r>
              <a:rPr lang="en-US" dirty="0" err="1" smtClean="0"/>
              <a:t>WordPress</a:t>
            </a:r>
            <a:r>
              <a:rPr lang="en-US" dirty="0" smtClean="0"/>
              <a:t> website. </a:t>
            </a:r>
          </a:p>
          <a:p>
            <a:pPr>
              <a:buFont typeface="Wingdings" pitchFamily="2" charset="2"/>
              <a:buChar char="ü"/>
            </a:pPr>
            <a:r>
              <a:rPr lang="en-US" dirty="0" smtClean="0"/>
              <a:t> They can extend functionality or add new features to your </a:t>
            </a:r>
            <a:r>
              <a:rPr lang="en-US" dirty="0" err="1" smtClean="0"/>
              <a:t>WordPress</a:t>
            </a:r>
            <a:r>
              <a:rPr lang="en-US" dirty="0" smtClean="0"/>
              <a:t> websites.</a:t>
            </a:r>
          </a:p>
          <a:p>
            <a:pPr>
              <a:buFont typeface="Wingdings" pitchFamily="2" charset="2"/>
              <a:buChar char="ü"/>
            </a:pPr>
            <a:r>
              <a:rPr lang="en-US" dirty="0" smtClean="0"/>
              <a:t> </a:t>
            </a:r>
            <a:r>
              <a:rPr lang="en-US" dirty="0" err="1" smtClean="0"/>
              <a:t>WordPress</a:t>
            </a:r>
            <a:r>
              <a:rPr lang="en-US" dirty="0" smtClean="0"/>
              <a:t> </a:t>
            </a:r>
            <a:r>
              <a:rPr lang="en-US" dirty="0" err="1" smtClean="0"/>
              <a:t>plugins</a:t>
            </a:r>
            <a:r>
              <a:rPr lang="en-US" dirty="0" smtClean="0"/>
              <a:t> are written in the PHP programming language and integrate seamlessly with </a:t>
            </a:r>
            <a:r>
              <a:rPr lang="en-US" dirty="0" err="1" smtClean="0"/>
              <a:t>WordPress</a:t>
            </a:r>
            <a:r>
              <a:rPr lang="en-US" dirty="0" smtClean="0"/>
              <a:t>.</a:t>
            </a:r>
          </a:p>
          <a:p>
            <a:pPr>
              <a:buFont typeface="Wingdings" pitchFamily="2" charset="2"/>
              <a:buChar char="ü"/>
            </a:pPr>
            <a:r>
              <a:rPr lang="en-US" dirty="0" smtClean="0"/>
              <a:t>  As a site administrator, you can install/uninstall </a:t>
            </a:r>
            <a:r>
              <a:rPr lang="en-US" dirty="0" err="1" smtClean="0"/>
              <a:t>plugins</a:t>
            </a:r>
            <a:r>
              <a:rPr lang="en-US" dirty="0" smtClean="0"/>
              <a:t> from the admin area. You can also download and manually install them using an FTP client.</a:t>
            </a:r>
          </a:p>
          <a:p>
            <a:pPr>
              <a:buFont typeface="Wingdings" pitchFamily="2" charset="2"/>
              <a:buChar char="ü"/>
            </a:pPr>
            <a:r>
              <a:rPr lang="en-US" dirty="0" smtClean="0"/>
              <a:t>The most of </a:t>
            </a:r>
            <a:r>
              <a:rPr lang="en-US" dirty="0" err="1" smtClean="0"/>
              <a:t>plugins</a:t>
            </a:r>
            <a:r>
              <a:rPr lang="en-US" dirty="0" smtClean="0"/>
              <a:t> are free but some plug-in are pro-</a:t>
            </a:r>
            <a:r>
              <a:rPr lang="en-US" dirty="0" err="1" smtClean="0"/>
              <a:t>plugin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pPr>
              <a:buFont typeface="Wingdings" pitchFamily="2" charset="2"/>
              <a:buChar char="v"/>
            </a:pPr>
            <a:r>
              <a:rPr lang="en-US" dirty="0" smtClean="0"/>
              <a:t> </a:t>
            </a:r>
            <a:r>
              <a:rPr lang="en-US" sz="4400" dirty="0" smtClean="0"/>
              <a:t>How to install and activate </a:t>
            </a:r>
            <a:r>
              <a:rPr lang="en-US" sz="4400" dirty="0" err="1" smtClean="0"/>
              <a:t>plugin</a:t>
            </a:r>
            <a:r>
              <a:rPr lang="en-US" sz="4400" dirty="0" smtClean="0"/>
              <a:t>.</a:t>
            </a:r>
            <a:endParaRPr lang="en-US" sz="4400" dirty="0"/>
          </a:p>
        </p:txBody>
      </p:sp>
      <p:sp>
        <p:nvSpPr>
          <p:cNvPr id="3" name="Content Placeholder 2"/>
          <p:cNvSpPr>
            <a:spLocks noGrp="1"/>
          </p:cNvSpPr>
          <p:nvPr>
            <p:ph idx="1"/>
          </p:nvPr>
        </p:nvSpPr>
        <p:spPr>
          <a:xfrm>
            <a:off x="457200" y="1295400"/>
            <a:ext cx="8229600" cy="5334000"/>
          </a:xfrm>
        </p:spPr>
        <p:txBody>
          <a:bodyPr/>
          <a:lstStyle/>
          <a:p>
            <a:r>
              <a:rPr lang="en-US" dirty="0" smtClean="0"/>
              <a:t> There are two ways to install </a:t>
            </a:r>
            <a:r>
              <a:rPr lang="en-US" dirty="0" err="1" smtClean="0"/>
              <a:t>plugin</a:t>
            </a:r>
            <a:endParaRPr lang="en-US" dirty="0" smtClean="0"/>
          </a:p>
          <a:p>
            <a:pPr>
              <a:buNone/>
            </a:pPr>
            <a:r>
              <a:rPr lang="en-US" dirty="0" smtClean="0"/>
              <a:t>1) </a:t>
            </a:r>
            <a:r>
              <a:rPr lang="en-US" b="1" dirty="0" smtClean="0"/>
              <a:t>Automatic </a:t>
            </a:r>
            <a:r>
              <a:rPr lang="en-US" b="1" dirty="0" err="1" smtClean="0"/>
              <a:t>Plugin</a:t>
            </a:r>
            <a:r>
              <a:rPr lang="en-US" b="1" dirty="0" smtClean="0"/>
              <a:t> Installation</a:t>
            </a:r>
          </a:p>
          <a:p>
            <a:pPr>
              <a:buFont typeface="Wingdings" pitchFamily="2" charset="2"/>
              <a:buChar char="ü"/>
            </a:pPr>
            <a:r>
              <a:rPr lang="en-US" dirty="0" smtClean="0"/>
              <a:t> Go to </a:t>
            </a:r>
            <a:r>
              <a:rPr lang="en-US" b="1" dirty="0" err="1" smtClean="0"/>
              <a:t>Plugins</a:t>
            </a:r>
            <a:r>
              <a:rPr lang="en-US" b="1" dirty="0" smtClean="0"/>
              <a:t> &gt; Add New</a:t>
            </a:r>
            <a:r>
              <a:rPr lang="en-US" dirty="0" smtClean="0"/>
              <a:t>.</a:t>
            </a:r>
          </a:p>
          <a:p>
            <a:pPr>
              <a:buFont typeface="Wingdings" pitchFamily="2" charset="2"/>
              <a:buChar char="ü"/>
            </a:pPr>
            <a:r>
              <a:rPr lang="en-US" dirty="0" smtClean="0"/>
              <a:t> Type in the name of the </a:t>
            </a:r>
            <a:r>
              <a:rPr lang="en-US" dirty="0" err="1" smtClean="0"/>
              <a:t>WordPress</a:t>
            </a:r>
            <a:r>
              <a:rPr lang="en-US" dirty="0" smtClean="0"/>
              <a:t> </a:t>
            </a:r>
            <a:r>
              <a:rPr lang="en-US" dirty="0" err="1" smtClean="0"/>
              <a:t>Plugin</a:t>
            </a:r>
            <a:endParaRPr lang="en-US" dirty="0" smtClean="0"/>
          </a:p>
          <a:p>
            <a:pPr>
              <a:buFont typeface="Wingdings" pitchFamily="2" charset="2"/>
              <a:buChar char="ü"/>
            </a:pPr>
            <a:r>
              <a:rPr lang="en-US" dirty="0" smtClean="0"/>
              <a:t> Find the </a:t>
            </a:r>
            <a:r>
              <a:rPr lang="en-US" dirty="0" err="1" smtClean="0"/>
              <a:t>WordPress</a:t>
            </a:r>
            <a:r>
              <a:rPr lang="en-US" dirty="0" smtClean="0"/>
              <a:t> </a:t>
            </a:r>
            <a:r>
              <a:rPr lang="en-US" dirty="0" err="1" smtClean="0"/>
              <a:t>Plugin</a:t>
            </a:r>
            <a:r>
              <a:rPr lang="en-US" dirty="0" smtClean="0"/>
              <a:t> you wish to install. </a:t>
            </a:r>
          </a:p>
          <a:p>
            <a:pPr>
              <a:buFont typeface="Wingdings" pitchFamily="2" charset="2"/>
              <a:buChar char="ü"/>
            </a:pPr>
            <a:r>
              <a:rPr lang="en-US" dirty="0" smtClean="0"/>
              <a:t> Click </a:t>
            </a:r>
            <a:r>
              <a:rPr lang="en-US" b="1" dirty="0" smtClean="0"/>
              <a:t>Install Now</a:t>
            </a:r>
            <a:r>
              <a:rPr lang="en-US" dirty="0" smtClean="0"/>
              <a:t> to install the </a:t>
            </a:r>
            <a:r>
              <a:rPr lang="en-US" dirty="0" err="1" smtClean="0"/>
              <a:t>WordPress</a:t>
            </a:r>
            <a:r>
              <a:rPr lang="en-US" dirty="0" smtClean="0"/>
              <a:t> </a:t>
            </a:r>
            <a:r>
              <a:rPr lang="en-US" dirty="0" err="1" smtClean="0"/>
              <a:t>Plugin</a:t>
            </a:r>
            <a:endParaRPr lang="en-US" dirty="0" smtClean="0"/>
          </a:p>
          <a:p>
            <a:pPr>
              <a:buFont typeface="Wingdings" pitchFamily="2" charset="2"/>
              <a:buChar char="ü"/>
            </a:pPr>
            <a:r>
              <a:rPr lang="en-US" dirty="0" smtClean="0"/>
              <a:t> The resulting installation screen will list the installation as successful or note any problems during the install.</a:t>
            </a:r>
          </a:p>
          <a:p>
            <a:pPr>
              <a:buFont typeface="Wingdings" pitchFamily="2" charset="2"/>
              <a:buChar char="ü"/>
            </a:pPr>
            <a:r>
              <a:rPr lang="en-US" dirty="0" smtClean="0"/>
              <a:t> If successful, click </a:t>
            </a:r>
            <a:r>
              <a:rPr lang="en-US" b="1" dirty="0" smtClean="0"/>
              <a:t>Activate </a:t>
            </a:r>
            <a:r>
              <a:rPr lang="en-US" b="1" dirty="0" err="1" smtClean="0"/>
              <a:t>Plugin</a:t>
            </a:r>
            <a:r>
              <a:rPr lang="en-US" dirty="0" smtClean="0"/>
              <a:t> to activate it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867400"/>
          </a:xfrm>
        </p:spPr>
        <p:txBody>
          <a:bodyPr/>
          <a:lstStyle/>
          <a:p>
            <a:pPr>
              <a:buNone/>
            </a:pPr>
            <a:r>
              <a:rPr lang="en-US" dirty="0" smtClean="0"/>
              <a:t>2) </a:t>
            </a:r>
            <a:r>
              <a:rPr lang="en-US" b="1" dirty="0" smtClean="0"/>
              <a:t>Manual </a:t>
            </a:r>
            <a:r>
              <a:rPr lang="en-US" b="1" dirty="0" err="1" smtClean="0"/>
              <a:t>Plugin</a:t>
            </a:r>
            <a:r>
              <a:rPr lang="en-US" b="1" dirty="0" smtClean="0"/>
              <a:t> Installation</a:t>
            </a:r>
          </a:p>
          <a:p>
            <a:r>
              <a:rPr lang="en-US" dirty="0" smtClean="0"/>
              <a:t> Download your </a:t>
            </a:r>
            <a:r>
              <a:rPr lang="en-US" dirty="0" err="1" smtClean="0"/>
              <a:t>WordPress</a:t>
            </a:r>
            <a:r>
              <a:rPr lang="en-US" dirty="0" smtClean="0"/>
              <a:t> </a:t>
            </a:r>
            <a:r>
              <a:rPr lang="en-US" dirty="0" err="1" smtClean="0"/>
              <a:t>Plugin</a:t>
            </a:r>
            <a:r>
              <a:rPr lang="en-US" dirty="0" smtClean="0"/>
              <a:t> to your desktop. </a:t>
            </a:r>
          </a:p>
          <a:p>
            <a:r>
              <a:rPr lang="en-US" dirty="0" smtClean="0"/>
              <a:t>If downloaded as a zip archive, extract the </a:t>
            </a:r>
            <a:r>
              <a:rPr lang="en-US" dirty="0" err="1" smtClean="0"/>
              <a:t>Plugin</a:t>
            </a:r>
            <a:r>
              <a:rPr lang="en-US" dirty="0" smtClean="0"/>
              <a:t> folder to your desktop. </a:t>
            </a:r>
          </a:p>
          <a:p>
            <a:r>
              <a:rPr lang="en-US" dirty="0" smtClean="0"/>
              <a:t>Read through the "readme" file thoroughly to ensure you follow the installation instructions. </a:t>
            </a:r>
          </a:p>
          <a:p>
            <a:r>
              <a:rPr lang="en-US" dirty="0" smtClean="0"/>
              <a:t>Upload the </a:t>
            </a:r>
            <a:r>
              <a:rPr lang="en-US" dirty="0" err="1" smtClean="0"/>
              <a:t>Plugin</a:t>
            </a:r>
            <a:r>
              <a:rPr lang="en-US" dirty="0" smtClean="0"/>
              <a:t> folder to the </a:t>
            </a:r>
            <a:r>
              <a:rPr lang="en-US" dirty="0" err="1" smtClean="0"/>
              <a:t>wp</a:t>
            </a:r>
            <a:r>
              <a:rPr lang="en-US" dirty="0" smtClean="0"/>
              <a:t>-content/</a:t>
            </a:r>
            <a:r>
              <a:rPr lang="en-US" dirty="0" err="1" smtClean="0"/>
              <a:t>plugins</a:t>
            </a:r>
            <a:r>
              <a:rPr lang="en-US" dirty="0" smtClean="0"/>
              <a:t> folder in your </a:t>
            </a:r>
            <a:r>
              <a:rPr lang="en-US" dirty="0" err="1" smtClean="0"/>
              <a:t>WordPress</a:t>
            </a:r>
            <a:r>
              <a:rPr lang="en-US" dirty="0" smtClean="0"/>
              <a:t> directory. </a:t>
            </a:r>
          </a:p>
          <a:p>
            <a:r>
              <a:rPr lang="en-US" dirty="0" smtClean="0"/>
              <a:t>Go to </a:t>
            </a:r>
            <a:r>
              <a:rPr lang="en-US" dirty="0" err="1" smtClean="0"/>
              <a:t>Plugins</a:t>
            </a:r>
            <a:r>
              <a:rPr lang="en-US" dirty="0" smtClean="0"/>
              <a:t> screen and find the newly uploaded </a:t>
            </a:r>
            <a:r>
              <a:rPr lang="en-US" dirty="0" err="1" smtClean="0"/>
              <a:t>Plugin</a:t>
            </a:r>
            <a:r>
              <a:rPr lang="en-US" dirty="0" smtClean="0"/>
              <a:t> in the list. </a:t>
            </a:r>
          </a:p>
          <a:p>
            <a:r>
              <a:rPr lang="en-US" dirty="0" smtClean="0"/>
              <a:t>Click </a:t>
            </a:r>
            <a:r>
              <a:rPr lang="en-US" b="1" dirty="0" smtClean="0"/>
              <a:t>Activate</a:t>
            </a:r>
            <a:r>
              <a:rPr lang="en-US" dirty="0" smtClean="0"/>
              <a:t> to activate it. </a:t>
            </a:r>
          </a:p>
          <a:p>
            <a:pPr>
              <a:buFont typeface="Wingdings" pitchFamily="2" charset="2"/>
              <a:buChar char="ü"/>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867400"/>
          </a:xfrm>
        </p:spPr>
        <p:txBody>
          <a:bodyPr/>
          <a:lstStyle/>
          <a:p>
            <a:pPr marL="514350" indent="-514350">
              <a:buAutoNum type="arabicParenR" startAt="3"/>
            </a:pPr>
            <a:r>
              <a:rPr lang="en-US" b="1" dirty="0" smtClean="0"/>
              <a:t>Install by uploading </a:t>
            </a:r>
            <a:r>
              <a:rPr lang="en-US" b="1" dirty="0" err="1" smtClean="0"/>
              <a:t>plugin</a:t>
            </a:r>
            <a:endParaRPr lang="en-US" b="1" dirty="0" smtClean="0"/>
          </a:p>
          <a:p>
            <a:pPr marL="514350" indent="-514350">
              <a:buFont typeface="Wingdings" pitchFamily="2" charset="2"/>
              <a:buChar char="ü"/>
            </a:pPr>
            <a:r>
              <a:rPr lang="en-US" dirty="0" smtClean="0"/>
              <a:t> Go to </a:t>
            </a:r>
            <a:r>
              <a:rPr lang="en-US" b="1" dirty="0" err="1" smtClean="0"/>
              <a:t>Plugins</a:t>
            </a:r>
            <a:r>
              <a:rPr lang="en-US" b="1" dirty="0" smtClean="0"/>
              <a:t> &gt; Add New</a:t>
            </a:r>
            <a:r>
              <a:rPr lang="en-US" dirty="0" smtClean="0"/>
              <a:t>.</a:t>
            </a:r>
          </a:p>
          <a:p>
            <a:pPr marL="514350" indent="-514350">
              <a:buFont typeface="Wingdings" pitchFamily="2" charset="2"/>
              <a:buChar char="ü"/>
            </a:pPr>
            <a:r>
              <a:rPr lang="en-US" dirty="0" smtClean="0"/>
              <a:t> Click on “</a:t>
            </a:r>
            <a:r>
              <a:rPr lang="en-US" b="1" dirty="0" smtClean="0"/>
              <a:t>Upload </a:t>
            </a:r>
            <a:r>
              <a:rPr lang="en-US" b="1" dirty="0" err="1" smtClean="0"/>
              <a:t>Plugin</a:t>
            </a:r>
            <a:r>
              <a:rPr lang="en-US" dirty="0" smtClean="0"/>
              <a:t>”</a:t>
            </a:r>
          </a:p>
          <a:p>
            <a:pPr marL="514350" indent="-514350">
              <a:buFont typeface="Wingdings" pitchFamily="2" charset="2"/>
              <a:buChar char="ü"/>
            </a:pPr>
            <a:r>
              <a:rPr lang="en-US" dirty="0" smtClean="0"/>
              <a:t> Click on “</a:t>
            </a:r>
            <a:r>
              <a:rPr lang="en-US" b="1" dirty="0" smtClean="0"/>
              <a:t>Browse</a:t>
            </a:r>
            <a:r>
              <a:rPr lang="en-US" dirty="0" smtClean="0"/>
              <a:t>” button and upload your downloaded .zip format </a:t>
            </a:r>
            <a:r>
              <a:rPr lang="en-US" dirty="0" err="1" smtClean="0"/>
              <a:t>plugin</a:t>
            </a:r>
            <a:r>
              <a:rPr lang="en-US" dirty="0" smtClean="0"/>
              <a:t> from your computer</a:t>
            </a:r>
          </a:p>
          <a:p>
            <a:pPr marL="514350" indent="-514350">
              <a:buFont typeface="Wingdings" pitchFamily="2" charset="2"/>
              <a:buChar char="ü"/>
            </a:pPr>
            <a:r>
              <a:rPr lang="en-US" dirty="0" smtClean="0"/>
              <a:t> Click on “</a:t>
            </a:r>
            <a:r>
              <a:rPr lang="en-US" b="1" dirty="0" smtClean="0"/>
              <a:t>Install Now</a:t>
            </a:r>
            <a:r>
              <a:rPr lang="en-US" dirty="0" smtClean="0"/>
              <a:t>” button</a:t>
            </a:r>
          </a:p>
          <a:p>
            <a:pPr marL="514350" indent="-514350">
              <a:buFont typeface="Wingdings" pitchFamily="2" charset="2"/>
              <a:buChar char="ü"/>
            </a:pPr>
            <a:r>
              <a:rPr lang="en-US" dirty="0" smtClean="0"/>
              <a:t> Your </a:t>
            </a:r>
            <a:r>
              <a:rPr lang="en-US" dirty="0" err="1" smtClean="0"/>
              <a:t>WordPress</a:t>
            </a:r>
            <a:r>
              <a:rPr lang="en-US" dirty="0" smtClean="0"/>
              <a:t> application will installed the </a:t>
            </a:r>
            <a:r>
              <a:rPr lang="en-US" dirty="0" err="1" smtClean="0"/>
              <a:t>plugin</a:t>
            </a:r>
            <a:r>
              <a:rPr lang="en-US" dirty="0" smtClean="0"/>
              <a:t> for you. Simply click the </a:t>
            </a:r>
            <a:r>
              <a:rPr lang="en-US" b="1" dirty="0" smtClean="0"/>
              <a:t>Activate </a:t>
            </a:r>
            <a:r>
              <a:rPr lang="en-US" b="1" dirty="0" err="1" smtClean="0"/>
              <a:t>Plugin</a:t>
            </a:r>
            <a:r>
              <a:rPr lang="en-US" dirty="0" smtClean="0"/>
              <a:t> button to activate the </a:t>
            </a:r>
            <a:r>
              <a:rPr lang="en-US" dirty="0" err="1" smtClean="0"/>
              <a:t>plugin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buFont typeface="Wingdings" pitchFamily="2" charset="2"/>
              <a:buChar char="v"/>
            </a:pPr>
            <a:r>
              <a:rPr lang="en-US" dirty="0" smtClean="0"/>
              <a:t> Useful </a:t>
            </a:r>
            <a:r>
              <a:rPr lang="en-US" dirty="0" err="1" smtClean="0"/>
              <a:t>plugins</a:t>
            </a:r>
            <a:r>
              <a:rPr lang="en-US" dirty="0" smtClean="0"/>
              <a:t> for website</a:t>
            </a:r>
            <a:endParaRPr lang="en-US" dirty="0"/>
          </a:p>
        </p:txBody>
      </p:sp>
      <p:sp>
        <p:nvSpPr>
          <p:cNvPr id="3" name="Content Placeholder 2"/>
          <p:cNvSpPr>
            <a:spLocks noGrp="1"/>
          </p:cNvSpPr>
          <p:nvPr>
            <p:ph idx="1"/>
          </p:nvPr>
        </p:nvSpPr>
        <p:spPr>
          <a:xfrm>
            <a:off x="457200" y="1371600"/>
            <a:ext cx="8229600" cy="5257800"/>
          </a:xfrm>
        </p:spPr>
        <p:txBody>
          <a:bodyPr/>
          <a:lstStyle/>
          <a:p>
            <a:pPr marL="514350" indent="-514350">
              <a:buAutoNum type="arabicParenR"/>
            </a:pPr>
            <a:r>
              <a:rPr lang="en-US" dirty="0" smtClean="0">
                <a:solidFill>
                  <a:schemeClr val="accent5"/>
                </a:solidFill>
              </a:rPr>
              <a:t>Contact Form 7</a:t>
            </a:r>
            <a:endParaRPr lang="en-US" b="1" dirty="0" smtClean="0">
              <a:solidFill>
                <a:schemeClr val="accent5"/>
              </a:solidFill>
            </a:endParaRPr>
          </a:p>
          <a:p>
            <a:pPr marL="514350" indent="-514350">
              <a:buFont typeface="Wingdings" pitchFamily="2" charset="2"/>
              <a:buChar char="ü"/>
            </a:pPr>
            <a:r>
              <a:rPr lang="en-US" b="1" dirty="0" smtClean="0">
                <a:solidFill>
                  <a:schemeClr val="accent4"/>
                </a:solidFill>
              </a:rPr>
              <a:t> </a:t>
            </a:r>
            <a:r>
              <a:rPr lang="en-US" dirty="0" smtClean="0"/>
              <a:t>Contact Form 7 can manage multiple contact forms, plus you can customize the form and the mail contents flexibly with simple markup.</a:t>
            </a:r>
          </a:p>
          <a:p>
            <a:pPr marL="514350" indent="-514350">
              <a:buFont typeface="Wingdings" pitchFamily="2" charset="2"/>
              <a:buChar char="ü"/>
            </a:pPr>
            <a:r>
              <a:rPr lang="en-US" b="1" dirty="0" smtClean="0">
                <a:solidFill>
                  <a:schemeClr val="accent4"/>
                </a:solidFill>
              </a:rPr>
              <a:t> </a:t>
            </a:r>
            <a:r>
              <a:rPr lang="en-US" dirty="0" smtClean="0"/>
              <a:t>The form supports Ajax-powered submitting, CAPTCHA, </a:t>
            </a:r>
            <a:r>
              <a:rPr lang="en-US" dirty="0" err="1" smtClean="0"/>
              <a:t>Akismet</a:t>
            </a:r>
            <a:r>
              <a:rPr lang="en-US" dirty="0" smtClean="0"/>
              <a:t> spam filtering and so on.</a:t>
            </a:r>
          </a:p>
          <a:p>
            <a:pPr marL="514350" indent="-514350">
              <a:buFont typeface="Wingdings" pitchFamily="2" charset="2"/>
              <a:buChar char="ü"/>
            </a:pPr>
            <a:r>
              <a:rPr lang="en-US" b="1" dirty="0" smtClean="0">
                <a:solidFill>
                  <a:schemeClr val="accent4"/>
                </a:solidFill>
              </a:rPr>
              <a:t> </a:t>
            </a:r>
            <a:r>
              <a:rPr lang="en-US" dirty="0" smtClean="0"/>
              <a:t>“Contact Form 7” is open source software</a:t>
            </a:r>
          </a:p>
          <a:p>
            <a:pPr marL="514350" indent="-514350">
              <a:buFont typeface="Wingdings" pitchFamily="2" charset="2"/>
              <a:buChar char="ü"/>
            </a:pPr>
            <a:r>
              <a:rPr lang="en-US" b="1" dirty="0" smtClean="0">
                <a:solidFill>
                  <a:schemeClr val="accent4"/>
                </a:solidFill>
              </a:rPr>
              <a:t> </a:t>
            </a:r>
            <a:r>
              <a:rPr lang="en-US" dirty="0" smtClean="0"/>
              <a:t>It is easy to integrate and equally easy to deploy.</a:t>
            </a:r>
            <a:endParaRPr lang="en-US" b="1" dirty="0" smtClean="0">
              <a:solidFill>
                <a:schemeClr val="accent4"/>
              </a:solidFill>
            </a:endParaRPr>
          </a:p>
          <a:p>
            <a:pPr marL="514350" indent="-514350">
              <a:buNone/>
            </a:pPr>
            <a:endParaRPr lang="en-US" b="1" dirty="0">
              <a:solidFill>
                <a:schemeClr val="accent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91200"/>
          </a:xfrm>
        </p:spPr>
        <p:txBody>
          <a:bodyPr/>
          <a:lstStyle/>
          <a:p>
            <a:pPr>
              <a:buNone/>
            </a:pPr>
            <a:r>
              <a:rPr lang="en-US" dirty="0" smtClean="0"/>
              <a:t>2) </a:t>
            </a:r>
            <a:r>
              <a:rPr lang="en-US" b="1" dirty="0" smtClean="0">
                <a:solidFill>
                  <a:srgbClr val="FF0000"/>
                </a:solidFill>
              </a:rPr>
              <a:t>Advanced Custom Fields</a:t>
            </a:r>
          </a:p>
          <a:p>
            <a:pPr>
              <a:buFont typeface="Wingdings" pitchFamily="2" charset="2"/>
              <a:buChar char="ü"/>
            </a:pPr>
            <a:r>
              <a:rPr lang="en-US" b="1" dirty="0" smtClean="0">
                <a:solidFill>
                  <a:srgbClr val="FF0000"/>
                </a:solidFill>
              </a:rPr>
              <a:t> </a:t>
            </a:r>
            <a:r>
              <a:rPr lang="en-US" dirty="0" smtClean="0"/>
              <a:t>Advanced Custom Fields is a </a:t>
            </a:r>
            <a:r>
              <a:rPr lang="en-US" dirty="0" err="1" smtClean="0"/>
              <a:t>WordPress</a:t>
            </a:r>
            <a:r>
              <a:rPr lang="en-US" dirty="0" smtClean="0"/>
              <a:t> </a:t>
            </a:r>
            <a:r>
              <a:rPr lang="en-US" dirty="0" err="1" smtClean="0"/>
              <a:t>plugin</a:t>
            </a:r>
            <a:r>
              <a:rPr lang="en-US" dirty="0" smtClean="0"/>
              <a:t> which allows you to add </a:t>
            </a:r>
            <a:r>
              <a:rPr lang="en-US" b="1" dirty="0" smtClean="0"/>
              <a:t>extra content fields</a:t>
            </a:r>
            <a:r>
              <a:rPr lang="en-US" dirty="0" smtClean="0"/>
              <a:t> to your </a:t>
            </a:r>
            <a:r>
              <a:rPr lang="en-US" dirty="0" err="1" smtClean="0"/>
              <a:t>WordPress</a:t>
            </a:r>
            <a:r>
              <a:rPr lang="en-US" dirty="0" smtClean="0"/>
              <a:t> edit screens</a:t>
            </a:r>
          </a:p>
          <a:p>
            <a:pPr>
              <a:buFont typeface="Wingdings" pitchFamily="2" charset="2"/>
              <a:buChar char="ü"/>
            </a:pPr>
            <a:r>
              <a:rPr lang="en-US" b="1" dirty="0" smtClean="0">
                <a:solidFill>
                  <a:srgbClr val="FF0000"/>
                </a:solidFill>
              </a:rPr>
              <a:t> </a:t>
            </a:r>
            <a:r>
              <a:rPr lang="en-US" dirty="0" smtClean="0"/>
              <a:t>These extra content fields are more commonly referred to as </a:t>
            </a:r>
            <a:r>
              <a:rPr lang="en-US" b="1" dirty="0" smtClean="0"/>
              <a:t>Custom Fields.</a:t>
            </a:r>
          </a:p>
          <a:p>
            <a:pPr>
              <a:buFont typeface="Wingdings" pitchFamily="2" charset="2"/>
              <a:buChar char="ü"/>
            </a:pPr>
            <a:r>
              <a:rPr lang="en-US" b="1" dirty="0" smtClean="0">
                <a:solidFill>
                  <a:srgbClr val="FF0000"/>
                </a:solidFill>
              </a:rPr>
              <a:t> </a:t>
            </a:r>
            <a:r>
              <a:rPr lang="en-US" dirty="0" smtClean="0"/>
              <a:t>This fields allow you to build website’s faster and educate your client’s quicker.</a:t>
            </a:r>
          </a:p>
          <a:p>
            <a:pPr>
              <a:buFont typeface="Wingdings" pitchFamily="2" charset="2"/>
              <a:buChar char="ü"/>
            </a:pPr>
            <a:r>
              <a:rPr lang="en-US" b="1" dirty="0" smtClean="0">
                <a:solidFill>
                  <a:srgbClr val="FF0000"/>
                </a:solidFill>
              </a:rPr>
              <a:t> </a:t>
            </a:r>
            <a:r>
              <a:rPr lang="en-US" dirty="0" smtClean="0"/>
              <a:t>Creating new custom fields is a very easy process and can be done with just a few clicks of our user friendly </a:t>
            </a:r>
            <a:r>
              <a:rPr lang="en-US" b="1" dirty="0" smtClean="0"/>
              <a:t>field builder</a:t>
            </a:r>
            <a:r>
              <a:rPr lang="en-US" dirty="0" smtClean="0"/>
              <a:t>!</a:t>
            </a:r>
          </a:p>
          <a:p>
            <a:pPr>
              <a:buFont typeface="Wingdings" pitchFamily="2" charset="2"/>
              <a:buChar char="ü"/>
            </a:pPr>
            <a:r>
              <a:rPr lang="en-US" b="1" dirty="0" smtClean="0">
                <a:solidFill>
                  <a:srgbClr val="FF0000"/>
                </a:solidFill>
              </a:rPr>
              <a:t> </a:t>
            </a:r>
            <a:r>
              <a:rPr lang="en-US" dirty="0" smtClean="0"/>
              <a:t>You can create as many fields as you like, each with their own name, type and settings.</a:t>
            </a:r>
          </a:p>
          <a:p>
            <a:pPr>
              <a:buFont typeface="Wingdings" pitchFamily="2" charset="2"/>
              <a:buChar char="ü"/>
            </a:pPr>
            <a:endParaRPr lang="en-US" b="1" dirty="0" smtClean="0">
              <a:solidFill>
                <a:srgbClr val="FF0000"/>
              </a:solidFill>
            </a:endParaRP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867400"/>
          </a:xfrm>
        </p:spPr>
        <p:txBody>
          <a:bodyPr/>
          <a:lstStyle/>
          <a:p>
            <a:pPr>
              <a:buNone/>
            </a:pPr>
            <a:r>
              <a:rPr lang="en-US" dirty="0" smtClean="0">
                <a:solidFill>
                  <a:srgbClr val="C00000"/>
                </a:solidFill>
              </a:rPr>
              <a:t>3) Regenerate Thumbnails</a:t>
            </a:r>
          </a:p>
          <a:p>
            <a:pPr>
              <a:buFont typeface="Wingdings" pitchFamily="2" charset="2"/>
              <a:buChar char="ü"/>
            </a:pPr>
            <a:r>
              <a:rPr lang="en-US" dirty="0" smtClean="0">
                <a:solidFill>
                  <a:srgbClr val="C00000"/>
                </a:solidFill>
              </a:rPr>
              <a:t> </a:t>
            </a:r>
            <a:r>
              <a:rPr lang="en-US" dirty="0" smtClean="0"/>
              <a:t>Regenerate Thumbnails allows you to regenerate the thumbnails for your image attachments</a:t>
            </a:r>
          </a:p>
          <a:p>
            <a:pPr>
              <a:buFont typeface="Wingdings" pitchFamily="2" charset="2"/>
              <a:buChar char="ü"/>
            </a:pPr>
            <a:r>
              <a:rPr lang="en-US" dirty="0" smtClean="0">
                <a:solidFill>
                  <a:srgbClr val="C00000"/>
                </a:solidFill>
              </a:rPr>
              <a:t> </a:t>
            </a:r>
            <a:r>
              <a:rPr lang="en-US" dirty="0" smtClean="0"/>
              <a:t>This is very handy if you’ve changed any of your thumbnail dimensions (via Settings -&gt; Media) after previously uploading images or have changed to a theme with different featured post image dimensions.</a:t>
            </a:r>
          </a:p>
          <a:p>
            <a:pPr>
              <a:buFont typeface="Wingdings" pitchFamily="2" charset="2"/>
              <a:buChar char="ü"/>
            </a:pPr>
            <a:r>
              <a:rPr lang="en-US" dirty="0" smtClean="0">
                <a:solidFill>
                  <a:srgbClr val="C00000"/>
                </a:solidFill>
              </a:rPr>
              <a:t> </a:t>
            </a:r>
            <a:r>
              <a:rPr lang="en-US" dirty="0" smtClean="0"/>
              <a:t>You can either regenerate the thumbnails for all image uploads, individual image uploads, or specific multiple image uploads.</a:t>
            </a:r>
          </a:p>
          <a:p>
            <a:pPr>
              <a:buFont typeface="Wingdings" pitchFamily="2" charset="2"/>
              <a:buChar char="ü"/>
            </a:pPr>
            <a:r>
              <a:rPr lang="en-US" dirty="0" smtClean="0">
                <a:solidFill>
                  <a:srgbClr val="C00000"/>
                </a:solidFill>
              </a:rPr>
              <a:t> </a:t>
            </a:r>
            <a:r>
              <a:rPr lang="en-US" dirty="0" smtClean="0"/>
              <a:t>“Regenerate Thumbnails” is open source software</a:t>
            </a:r>
            <a:endParaRPr lang="en-US" dirty="0">
              <a:solidFill>
                <a:srgbClr val="C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91200"/>
          </a:xfrm>
        </p:spPr>
        <p:txBody>
          <a:bodyPr>
            <a:normAutofit fontScale="92500" lnSpcReduction="10000"/>
          </a:bodyPr>
          <a:lstStyle/>
          <a:p>
            <a:pPr>
              <a:buNone/>
            </a:pPr>
            <a:r>
              <a:rPr lang="en-US" dirty="0" smtClean="0">
                <a:solidFill>
                  <a:srgbClr val="F52BB2"/>
                </a:solidFill>
              </a:rPr>
              <a:t>4) </a:t>
            </a:r>
            <a:r>
              <a:rPr lang="en-US" dirty="0" err="1" smtClean="0">
                <a:solidFill>
                  <a:srgbClr val="F52BB2"/>
                </a:solidFill>
              </a:rPr>
              <a:t>Woocommerce</a:t>
            </a:r>
            <a:endParaRPr lang="en-US" dirty="0" smtClean="0">
              <a:solidFill>
                <a:srgbClr val="F52BB2"/>
              </a:solidFill>
            </a:endParaRPr>
          </a:p>
          <a:p>
            <a:pPr>
              <a:buFont typeface="Wingdings" pitchFamily="2" charset="2"/>
              <a:buChar char="ü"/>
            </a:pPr>
            <a:r>
              <a:rPr lang="en-US" dirty="0" smtClean="0">
                <a:solidFill>
                  <a:srgbClr val="F52BB2"/>
                </a:solidFill>
              </a:rPr>
              <a:t> </a:t>
            </a:r>
            <a:r>
              <a:rPr lang="en-US" dirty="0" err="1" smtClean="0"/>
              <a:t>WooCommerce</a:t>
            </a:r>
            <a:r>
              <a:rPr lang="en-US" dirty="0" smtClean="0"/>
              <a:t> is a free </a:t>
            </a:r>
            <a:r>
              <a:rPr lang="en-US" dirty="0" err="1" smtClean="0"/>
              <a:t>eCommerce</a:t>
            </a:r>
            <a:r>
              <a:rPr lang="en-US" dirty="0" smtClean="0"/>
              <a:t> </a:t>
            </a:r>
            <a:r>
              <a:rPr lang="en-US" dirty="0" err="1" smtClean="0"/>
              <a:t>plugin</a:t>
            </a:r>
            <a:r>
              <a:rPr lang="en-US" dirty="0" smtClean="0"/>
              <a:t> that allows you to sell anything</a:t>
            </a:r>
          </a:p>
          <a:p>
            <a:pPr>
              <a:buFont typeface="Wingdings" pitchFamily="2" charset="2"/>
              <a:buChar char="ü"/>
            </a:pPr>
            <a:r>
              <a:rPr lang="en-US" dirty="0" smtClean="0">
                <a:solidFill>
                  <a:srgbClr val="F52BB2"/>
                </a:solidFill>
              </a:rPr>
              <a:t> </a:t>
            </a:r>
            <a:r>
              <a:rPr lang="en-US" dirty="0" smtClean="0"/>
              <a:t>Built to integrate seamlessly with </a:t>
            </a:r>
            <a:r>
              <a:rPr lang="en-US" dirty="0" err="1" smtClean="0"/>
              <a:t>WordPress</a:t>
            </a:r>
            <a:r>
              <a:rPr lang="en-US" dirty="0" smtClean="0"/>
              <a:t>,</a:t>
            </a:r>
          </a:p>
          <a:p>
            <a:pPr>
              <a:buFont typeface="Wingdings" pitchFamily="2" charset="2"/>
              <a:buChar char="ü"/>
            </a:pPr>
            <a:r>
              <a:rPr lang="en-US" dirty="0" smtClean="0">
                <a:solidFill>
                  <a:srgbClr val="F52BB2"/>
                </a:solidFill>
              </a:rPr>
              <a:t> </a:t>
            </a:r>
            <a:r>
              <a:rPr lang="en-US" dirty="0" err="1" smtClean="0"/>
              <a:t>WooCommerce</a:t>
            </a:r>
            <a:r>
              <a:rPr lang="en-US" dirty="0" smtClean="0"/>
              <a:t> is the world’s favorite </a:t>
            </a:r>
            <a:r>
              <a:rPr lang="en-US" dirty="0" err="1" smtClean="0"/>
              <a:t>eCommerce</a:t>
            </a:r>
            <a:r>
              <a:rPr lang="en-US" dirty="0" smtClean="0"/>
              <a:t> solution that gives both store owners and developers complete control.</a:t>
            </a:r>
          </a:p>
          <a:p>
            <a:pPr>
              <a:buFont typeface="Wingdings" pitchFamily="2" charset="2"/>
              <a:buChar char="ü"/>
            </a:pPr>
            <a:r>
              <a:rPr lang="en-US" dirty="0" smtClean="0">
                <a:solidFill>
                  <a:srgbClr val="F52BB2"/>
                </a:solidFill>
              </a:rPr>
              <a:t> </a:t>
            </a:r>
            <a:r>
              <a:rPr lang="en-US" dirty="0" smtClean="0"/>
              <a:t>With endless flexibility and access to hundreds of free and premium </a:t>
            </a:r>
            <a:r>
              <a:rPr lang="en-US" dirty="0" err="1" smtClean="0"/>
              <a:t>WordPress</a:t>
            </a:r>
            <a:r>
              <a:rPr lang="en-US" dirty="0" smtClean="0"/>
              <a:t> extensions, </a:t>
            </a:r>
            <a:r>
              <a:rPr lang="en-US" dirty="0" err="1" smtClean="0"/>
              <a:t>WooCommerce</a:t>
            </a:r>
            <a:r>
              <a:rPr lang="en-US" dirty="0" smtClean="0"/>
              <a:t> now powers 30% of all online stores — more than any other platform.</a:t>
            </a:r>
          </a:p>
          <a:p>
            <a:pPr>
              <a:buFont typeface="Wingdings" pitchFamily="2" charset="2"/>
              <a:buChar char="ü"/>
            </a:pPr>
            <a:r>
              <a:rPr lang="en-US" dirty="0" smtClean="0">
                <a:solidFill>
                  <a:srgbClr val="F52BB2"/>
                </a:solidFill>
              </a:rPr>
              <a:t> </a:t>
            </a:r>
            <a:r>
              <a:rPr lang="en-US" dirty="0" smtClean="0"/>
              <a:t>With </a:t>
            </a:r>
            <a:r>
              <a:rPr lang="en-US" dirty="0" err="1" smtClean="0"/>
              <a:t>WooCommerce</a:t>
            </a:r>
            <a:r>
              <a:rPr lang="en-US" dirty="0" smtClean="0"/>
              <a:t>, you can sell both physical and digital goods in all shapes and sizes, offer product variations, multiple configurations, and instant downloads to shoppers, and even sell affiliate goods from online marketplaces.</a:t>
            </a:r>
            <a:endParaRPr lang="en-US" dirty="0">
              <a:solidFill>
                <a:srgbClr val="F52BB2"/>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146</TotalTime>
  <Words>1513</Words>
  <Application>Microsoft Office PowerPoint</Application>
  <PresentationFormat>On-screen Show (4:3)</PresentationFormat>
  <Paragraphs>95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UNIT-3</vt:lpstr>
      <vt:lpstr> What is plugin?</vt:lpstr>
      <vt:lpstr> How to install and activate plugin.</vt:lpstr>
      <vt:lpstr>Slide 4</vt:lpstr>
      <vt:lpstr>Slide 5</vt:lpstr>
      <vt:lpstr> Useful plugins for website</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Dhanak</dc:creator>
  <cp:lastModifiedBy>Dimpal Malaviya</cp:lastModifiedBy>
  <cp:revision>95</cp:revision>
  <dcterms:created xsi:type="dcterms:W3CDTF">2017-07-14T10:20:44Z</dcterms:created>
  <dcterms:modified xsi:type="dcterms:W3CDTF">2024-07-16T16:24:15Z</dcterms:modified>
</cp:coreProperties>
</file>