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59" r:id="rId5"/>
    <p:sldId id="261" r:id="rId6"/>
    <p:sldId id="262" r:id="rId7"/>
    <p:sldId id="263" r:id="rId8"/>
    <p:sldId id="264" r:id="rId9"/>
    <p:sldId id="266" r:id="rId10"/>
    <p:sldId id="267" r:id="rId11"/>
    <p:sldId id="268" r:id="rId12"/>
    <p:sldId id="269" r:id="rId13"/>
    <p:sldId id="270" r:id="rId14"/>
    <p:sldId id="271" r:id="rId15"/>
    <p:sldId id="272" r:id="rId16"/>
    <p:sldId id="275" r:id="rId17"/>
    <p:sldId id="273" r:id="rId18"/>
    <p:sldId id="274" r:id="rId19"/>
    <p:sldId id="276" r:id="rId20"/>
    <p:sldId id="277" r:id="rId21"/>
    <p:sldId id="278" r:id="rId22"/>
    <p:sldId id="280" r:id="rId23"/>
    <p:sldId id="281" r:id="rId24"/>
    <p:sldId id="282" r:id="rId25"/>
    <p:sldId id="283" r:id="rId26"/>
    <p:sldId id="284" r:id="rId27"/>
    <p:sldId id="285" r:id="rId28"/>
    <p:sldId id="286" r:id="rId29"/>
    <p:sldId id="287" r:id="rId30"/>
    <p:sldId id="288" r:id="rId31"/>
    <p:sldId id="289" r:id="rId32"/>
    <p:sldId id="291" r:id="rId33"/>
    <p:sldId id="292" r:id="rId34"/>
    <p:sldId id="293" r:id="rId35"/>
    <p:sldId id="294" r:id="rId36"/>
    <p:sldId id="295" r:id="rId37"/>
    <p:sldId id="296" r:id="rId38"/>
    <p:sldId id="297" r:id="rId39"/>
    <p:sldId id="298" r:id="rId40"/>
    <p:sldId id="299" r:id="rId41"/>
    <p:sldId id="300" r:id="rId42"/>
    <p:sldId id="29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69B4E41-661A-4A53-8E4F-390A38B98812}" type="datetimeFigureOut">
              <a:rPr lang="en-US" smtClean="0"/>
              <a:pPr/>
              <a:t>7/16/2024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474E417-3BFA-41DC-9166-6E74F3E961C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9B4E41-661A-4A53-8E4F-390A38B98812}"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4E417-3BFA-41DC-9166-6E74F3E961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9B4E41-661A-4A53-8E4F-390A38B98812}"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4E417-3BFA-41DC-9166-6E74F3E961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9B4E41-661A-4A53-8E4F-390A38B98812}"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4E417-3BFA-41DC-9166-6E74F3E961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69B4E41-661A-4A53-8E4F-390A38B98812}"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4E417-3BFA-41DC-9166-6E74F3E961C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69B4E41-661A-4A53-8E4F-390A38B98812}" type="datetimeFigureOut">
              <a:rPr lang="en-US" smtClean="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4E417-3BFA-41DC-9166-6E74F3E961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69B4E41-661A-4A53-8E4F-390A38B98812}" type="datetimeFigureOut">
              <a:rPr lang="en-US" smtClean="0"/>
              <a:pPr/>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74E417-3BFA-41DC-9166-6E74F3E961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69B4E41-661A-4A53-8E4F-390A38B98812}" type="datetimeFigureOut">
              <a:rPr lang="en-US" smtClean="0"/>
              <a:pPr/>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74E417-3BFA-41DC-9166-6E74F3E961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B4E41-661A-4A53-8E4F-390A38B98812}" type="datetimeFigureOut">
              <a:rPr lang="en-US" smtClean="0"/>
              <a:pPr/>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74E417-3BFA-41DC-9166-6E74F3E961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69B4E41-661A-4A53-8E4F-390A38B98812}" type="datetimeFigureOut">
              <a:rPr lang="en-US" smtClean="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4E417-3BFA-41DC-9166-6E74F3E961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69B4E41-661A-4A53-8E4F-390A38B98812}" type="datetimeFigureOut">
              <a:rPr lang="en-US" smtClean="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474E417-3BFA-41DC-9166-6E74F3E961C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69B4E41-661A-4A53-8E4F-390A38B98812}" type="datetimeFigureOut">
              <a:rPr lang="en-US" smtClean="0"/>
              <a:pPr/>
              <a:t>7/16/2024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474E417-3BFA-41DC-9166-6E74F3E961C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upport.wordpress.com/settings/discussion-setting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upport.wordpress.com/menu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UNIT-3</a:t>
            </a:r>
            <a:endParaRPr lang="en-US" dirty="0"/>
          </a:p>
        </p:txBody>
      </p:sp>
      <p:sp>
        <p:nvSpPr>
          <p:cNvPr id="3" name="Subtitle 2"/>
          <p:cNvSpPr>
            <a:spLocks noGrp="1"/>
          </p:cNvSpPr>
          <p:nvPr>
            <p:ph type="subTitle" idx="1"/>
          </p:nvPr>
        </p:nvSpPr>
        <p:spPr>
          <a:xfrm>
            <a:off x="533400" y="3352800"/>
            <a:ext cx="7854696" cy="1628336"/>
          </a:xfrm>
        </p:spPr>
        <p:txBody>
          <a:bodyPr>
            <a:normAutofit/>
          </a:bodyPr>
          <a:lstStyle/>
          <a:p>
            <a:pPr algn="ctr"/>
            <a:r>
              <a:rPr lang="en-US" sz="5400" dirty="0" smtClean="0">
                <a:solidFill>
                  <a:srgbClr val="FF0000"/>
                </a:solidFill>
              </a:rPr>
              <a:t>WIDGET</a:t>
            </a:r>
            <a:endParaRPr lang="en-US" sz="5400" dirty="0">
              <a:solidFill>
                <a:srgbClr val="FF0000"/>
              </a:solidFill>
            </a:endParaRPr>
          </a:p>
        </p:txBody>
      </p:sp>
      <p:sp>
        <p:nvSpPr>
          <p:cNvPr id="4" name="TextBox 4"/>
          <p:cNvSpPr txBox="1"/>
          <p:nvPr/>
        </p:nvSpPr>
        <p:spPr>
          <a:xfrm>
            <a:off x="2590800" y="4800600"/>
            <a:ext cx="411480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smtClean="0"/>
              <a:t>Prof. </a:t>
            </a:r>
            <a:r>
              <a:rPr lang="en-US" sz="2400" dirty="0" err="1" smtClean="0"/>
              <a:t>Nilesh</a:t>
            </a:r>
            <a:r>
              <a:rPr lang="en-US" sz="2400" dirty="0" smtClean="0"/>
              <a:t> </a:t>
            </a:r>
            <a:r>
              <a:rPr lang="en-US" sz="2400" dirty="0" err="1" smtClean="0"/>
              <a:t>Parghi</a:t>
            </a:r>
            <a:endParaRPr lang="en-US" sz="2400" dirty="0" smtClean="0"/>
          </a:p>
          <a:p>
            <a:pPr algn="ctr"/>
            <a:r>
              <a:rPr lang="en-US" sz="2400" dirty="0" smtClean="0"/>
              <a:t>KSC - AMRELI</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lstStyle/>
          <a:p>
            <a:pPr>
              <a:buFont typeface="Wingdings" pitchFamily="2" charset="2"/>
              <a:buChar char="ü"/>
            </a:pPr>
            <a:r>
              <a:rPr lang="en-US" dirty="0" smtClean="0"/>
              <a:t> </a:t>
            </a:r>
            <a:r>
              <a:rPr lang="en-US" b="1" dirty="0" smtClean="0"/>
              <a:t>Show as dropdown</a:t>
            </a:r>
            <a:r>
              <a:rPr lang="en-US" dirty="0" smtClean="0"/>
              <a:t> — Check this box to display the categories in a drop down menu rather than as a list. This is handy if you want to save space or have a lot of categories.</a:t>
            </a:r>
          </a:p>
          <a:p>
            <a:pPr>
              <a:buNone/>
            </a:pPr>
            <a:endParaRPr lang="en-US" dirty="0" smtClean="0"/>
          </a:p>
          <a:p>
            <a:pPr>
              <a:buNone/>
            </a:pPr>
            <a:r>
              <a:rPr lang="en-US" dirty="0" smtClean="0"/>
              <a:t>	</a:t>
            </a:r>
            <a:endParaRPr lang="en-US" dirty="0"/>
          </a:p>
        </p:txBody>
      </p:sp>
      <p:pic>
        <p:nvPicPr>
          <p:cNvPr id="4" name="Picture 3" descr="categoriesasdropdown.jpg"/>
          <p:cNvPicPr>
            <a:picLocks noChangeAspect="1"/>
          </p:cNvPicPr>
          <p:nvPr/>
        </p:nvPicPr>
        <p:blipFill>
          <a:blip r:embed="rId2" cstate="print"/>
          <a:stretch>
            <a:fillRect/>
          </a:stretch>
        </p:blipFill>
        <p:spPr>
          <a:xfrm>
            <a:off x="2590800" y="2743200"/>
            <a:ext cx="3810000" cy="38227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638800"/>
          </a:xfrm>
        </p:spPr>
        <p:txBody>
          <a:bodyPr/>
          <a:lstStyle/>
          <a:p>
            <a:pPr>
              <a:buFont typeface="Wingdings" pitchFamily="2" charset="2"/>
              <a:buChar char="ü"/>
            </a:pPr>
            <a:r>
              <a:rPr lang="en-US" dirty="0" smtClean="0"/>
              <a:t> </a:t>
            </a:r>
            <a:r>
              <a:rPr lang="en-US" b="1" dirty="0" smtClean="0"/>
              <a:t>Show hierarchy</a:t>
            </a:r>
            <a:r>
              <a:rPr lang="en-US" dirty="0" smtClean="0"/>
              <a:t> — If you have parent and child categories (subcategories within main categories) you can choose to display the hierarchy (pictured below) or just leave the list “flat,” without indicating which subcategories fit inside your main categories (pictured above). You can show category hierarchies with both the list and dropdown menu formats.</a:t>
            </a:r>
          </a:p>
          <a:p>
            <a:pPr>
              <a:buNone/>
            </a:pPr>
            <a:r>
              <a:rPr lang="en-US" dirty="0" smtClean="0"/>
              <a:t>	</a:t>
            </a:r>
            <a:endParaRPr lang="en-US" dirty="0"/>
          </a:p>
        </p:txBody>
      </p:sp>
      <p:pic>
        <p:nvPicPr>
          <p:cNvPr id="4" name="Picture 3" descr="categoriesshowhierarchy.jpg"/>
          <p:cNvPicPr>
            <a:picLocks noChangeAspect="1"/>
          </p:cNvPicPr>
          <p:nvPr/>
        </p:nvPicPr>
        <p:blipFill>
          <a:blip r:embed="rId2" cstate="print"/>
          <a:stretch>
            <a:fillRect/>
          </a:stretch>
        </p:blipFill>
        <p:spPr>
          <a:xfrm>
            <a:off x="2819400" y="3873500"/>
            <a:ext cx="3225800" cy="27559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62600"/>
          </a:xfrm>
        </p:spPr>
        <p:txBody>
          <a:bodyPr>
            <a:normAutofit fontScale="92500"/>
          </a:bodyPr>
          <a:lstStyle/>
          <a:p>
            <a:pPr>
              <a:buNone/>
            </a:pPr>
            <a:r>
              <a:rPr lang="en-US" dirty="0" smtClean="0">
                <a:solidFill>
                  <a:srgbClr val="92D050"/>
                </a:solidFill>
              </a:rPr>
              <a:t>4) Pages</a:t>
            </a:r>
            <a:r>
              <a:rPr lang="en-US" dirty="0" smtClean="0"/>
              <a:t> </a:t>
            </a:r>
          </a:p>
          <a:p>
            <a:pPr>
              <a:buFont typeface="Wingdings" pitchFamily="2" charset="2"/>
              <a:buChar char="ü"/>
            </a:pPr>
            <a:r>
              <a:rPr lang="en-US" dirty="0" smtClean="0"/>
              <a:t> The Pages widget displays your blog’s pages in your sidebar.</a:t>
            </a:r>
          </a:p>
          <a:p>
            <a:pPr>
              <a:buFont typeface="Wingdings" pitchFamily="2" charset="2"/>
              <a:buChar char="ü"/>
            </a:pPr>
            <a:r>
              <a:rPr lang="en-US" dirty="0" smtClean="0"/>
              <a:t> This can make it easier for your readers to navigate around your blog.</a:t>
            </a:r>
          </a:p>
          <a:p>
            <a:pPr>
              <a:buFont typeface="Wingdings" pitchFamily="2" charset="2"/>
              <a:buChar char="ü"/>
            </a:pPr>
            <a:r>
              <a:rPr lang="en-US" dirty="0" smtClean="0"/>
              <a:t> </a:t>
            </a:r>
            <a:r>
              <a:rPr lang="en-US" b="1" dirty="0" smtClean="0"/>
              <a:t>Settings : </a:t>
            </a:r>
          </a:p>
          <a:p>
            <a:pPr>
              <a:buFont typeface="Wingdings" pitchFamily="2" charset="2"/>
              <a:buChar char="ü"/>
            </a:pPr>
            <a:r>
              <a:rPr lang="en-US" b="1" dirty="0" smtClean="0"/>
              <a:t> Title</a:t>
            </a:r>
            <a:r>
              <a:rPr lang="en-US" dirty="0" smtClean="0"/>
              <a:t>: Set the title to be displayed above the list of pages.</a:t>
            </a:r>
          </a:p>
          <a:p>
            <a:pPr>
              <a:buFont typeface="Wingdings" pitchFamily="2" charset="2"/>
              <a:buChar char="ü"/>
            </a:pPr>
            <a:r>
              <a:rPr lang="en-US" b="1" dirty="0" smtClean="0"/>
              <a:t> Sort by</a:t>
            </a:r>
            <a:r>
              <a:rPr lang="en-US" dirty="0" smtClean="0"/>
              <a:t>: When displaying the list of pages you can sort by Page title, Page order, or Page ID. Selecting Page title will display your pages alphabetically. With Page order, you take control over the ordering. You will need to set the page order option for each page. Sorting by Page IDs will display your pages in the order they were first created.</a:t>
            </a:r>
            <a:endParaRPr lang="en-US" b="1" dirty="0" smtClean="0"/>
          </a:p>
          <a:p>
            <a:pPr>
              <a:buFont typeface="Wingdings" pitchFamily="2" charset="2"/>
              <a:buChar char="ü"/>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pPr>
              <a:buFont typeface="Wingdings" pitchFamily="2" charset="2"/>
              <a:buChar char="ü"/>
            </a:pPr>
            <a:r>
              <a:rPr lang="en-US" dirty="0" smtClean="0"/>
              <a:t> </a:t>
            </a:r>
            <a:r>
              <a:rPr lang="en-US" b="1" dirty="0" smtClean="0"/>
              <a:t>Exclude</a:t>
            </a:r>
            <a:r>
              <a:rPr lang="en-US" dirty="0" smtClean="0"/>
              <a:t>: If you would like to exclude any pages from being displayed, you can enter the Page IDs (separated by commas). To find the Page ID, go to </a:t>
            </a:r>
            <a:r>
              <a:rPr lang="en-US" b="1" dirty="0" smtClean="0"/>
              <a:t>My Site → Pages</a:t>
            </a:r>
            <a:r>
              <a:rPr lang="en-US" dirty="0" smtClean="0"/>
              <a:t> and click the title of the page. The address bar of your browser will display a URL with a numeric ID at the end. This is the page ID.</a:t>
            </a:r>
          </a:p>
          <a:p>
            <a:pPr>
              <a:buNone/>
            </a:pPr>
            <a:r>
              <a:rPr lang="en-US" dirty="0" smtClean="0"/>
              <a:t>	</a:t>
            </a:r>
            <a:endParaRPr lang="en-US" dirty="0"/>
          </a:p>
        </p:txBody>
      </p:sp>
      <p:pic>
        <p:nvPicPr>
          <p:cNvPr id="4" name="Picture 3" descr="page-widget-theme.png"/>
          <p:cNvPicPr>
            <a:picLocks noChangeAspect="1"/>
          </p:cNvPicPr>
          <p:nvPr/>
        </p:nvPicPr>
        <p:blipFill>
          <a:blip r:embed="rId2" cstate="print"/>
          <a:stretch>
            <a:fillRect/>
          </a:stretch>
        </p:blipFill>
        <p:spPr>
          <a:xfrm>
            <a:off x="2590800" y="4038600"/>
            <a:ext cx="3657600" cy="2514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buNone/>
            </a:pPr>
            <a:r>
              <a:rPr lang="en-US" dirty="0" smtClean="0">
                <a:solidFill>
                  <a:srgbClr val="92D050"/>
                </a:solidFill>
              </a:rPr>
              <a:t>5) Recent Comments</a:t>
            </a:r>
          </a:p>
          <a:p>
            <a:pPr>
              <a:buFont typeface="Wingdings" pitchFamily="2" charset="2"/>
              <a:buChar char="ü"/>
            </a:pPr>
            <a:r>
              <a:rPr lang="en-US" dirty="0" smtClean="0">
                <a:solidFill>
                  <a:srgbClr val="92D050"/>
                </a:solidFill>
              </a:rPr>
              <a:t> </a:t>
            </a:r>
            <a:r>
              <a:rPr lang="en-US" dirty="0" smtClean="0"/>
              <a:t>The </a:t>
            </a:r>
            <a:r>
              <a:rPr lang="en-US" b="1" dirty="0" smtClean="0"/>
              <a:t>Recent Comments</a:t>
            </a:r>
            <a:r>
              <a:rPr lang="en-US" dirty="0" smtClean="0"/>
              <a:t> widget is a sidebar tool that displays the most recent comments readers have left on your blog.</a:t>
            </a:r>
          </a:p>
          <a:p>
            <a:pPr>
              <a:buFont typeface="Wingdings" pitchFamily="2" charset="2"/>
              <a:buChar char="ü"/>
            </a:pPr>
            <a:r>
              <a:rPr lang="en-US" b="1" dirty="0" smtClean="0"/>
              <a:t> Settings :</a:t>
            </a:r>
          </a:p>
          <a:p>
            <a:pPr>
              <a:buNone/>
            </a:pPr>
            <a:r>
              <a:rPr lang="en-US" b="1" dirty="0" smtClean="0"/>
              <a:t>	</a:t>
            </a:r>
          </a:p>
        </p:txBody>
      </p:sp>
      <p:pic>
        <p:nvPicPr>
          <p:cNvPr id="4" name="Picture 3" descr="set-up-recent-comments-widget.png"/>
          <p:cNvPicPr>
            <a:picLocks noChangeAspect="1"/>
          </p:cNvPicPr>
          <p:nvPr/>
        </p:nvPicPr>
        <p:blipFill>
          <a:blip r:embed="rId2" cstate="print"/>
          <a:stretch>
            <a:fillRect/>
          </a:stretch>
        </p:blipFill>
        <p:spPr>
          <a:xfrm>
            <a:off x="3124200" y="2362200"/>
            <a:ext cx="2638425" cy="42672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normAutofit fontScale="85000" lnSpcReduction="20000"/>
          </a:bodyPr>
          <a:lstStyle/>
          <a:p>
            <a:pPr>
              <a:buFont typeface="Wingdings" pitchFamily="2" charset="2"/>
              <a:buChar char="ü"/>
            </a:pPr>
            <a:r>
              <a:rPr lang="en-US" dirty="0" smtClean="0"/>
              <a:t> </a:t>
            </a:r>
            <a:r>
              <a:rPr lang="en-US" b="1" dirty="0" smtClean="0"/>
              <a:t>Title : </a:t>
            </a:r>
            <a:r>
              <a:rPr lang="en-US" dirty="0" smtClean="0"/>
              <a:t>Set the title that will display above the recent comments area in your sidebar. (i.e. Recent Comments, What Readers Are Saying, etc.)</a:t>
            </a:r>
          </a:p>
          <a:p>
            <a:pPr>
              <a:buFont typeface="Wingdings" pitchFamily="2" charset="2"/>
              <a:buChar char="ü"/>
            </a:pPr>
            <a:r>
              <a:rPr lang="en-US" b="1" dirty="0" smtClean="0"/>
              <a:t>Number of comments to show : </a:t>
            </a:r>
            <a:r>
              <a:rPr lang="en-US" dirty="0" smtClean="0"/>
              <a:t>How many of the recent comments you would like the widget to display. The maximum you can show is 15.</a:t>
            </a:r>
          </a:p>
          <a:p>
            <a:pPr>
              <a:buFont typeface="Wingdings" pitchFamily="2" charset="2"/>
              <a:buChar char="ü"/>
            </a:pPr>
            <a:r>
              <a:rPr lang="en-US" b="1" dirty="0" smtClean="0"/>
              <a:t>Avatar size (</a:t>
            </a:r>
            <a:r>
              <a:rPr lang="en-US" b="1" dirty="0" err="1" smtClean="0"/>
              <a:t>px</a:t>
            </a:r>
            <a:r>
              <a:rPr lang="en-US" b="1" dirty="0" smtClean="0"/>
              <a:t>) : </a:t>
            </a:r>
            <a:r>
              <a:rPr lang="en-US" dirty="0" smtClean="0"/>
              <a:t>Set the display size of the avatars or choose not to show avatars at all. (Avatars must be set to display in the </a:t>
            </a:r>
            <a:r>
              <a:rPr lang="en-US" dirty="0" smtClean="0">
                <a:hlinkClick r:id="rId2"/>
              </a:rPr>
              <a:t>Discussion Settings</a:t>
            </a:r>
            <a:r>
              <a:rPr lang="en-US" dirty="0" smtClean="0"/>
              <a:t> for this to work.)</a:t>
            </a:r>
          </a:p>
          <a:p>
            <a:pPr>
              <a:buFont typeface="Wingdings" pitchFamily="2" charset="2"/>
              <a:buChar char="ü"/>
            </a:pPr>
            <a:r>
              <a:rPr lang="en-US" b="1" dirty="0" smtClean="0"/>
              <a:t>Avatar background color</a:t>
            </a:r>
            <a:r>
              <a:rPr lang="en-US" dirty="0" smtClean="0"/>
              <a:t> (Optional) : Background color to use for the avatars. This value should be either a hexadecimal color, like #000 for black or #</a:t>
            </a:r>
            <a:r>
              <a:rPr lang="en-US" dirty="0" err="1" smtClean="0"/>
              <a:t>fff</a:t>
            </a:r>
            <a:r>
              <a:rPr lang="en-US" dirty="0" smtClean="0"/>
              <a:t> for white or the name of a color, like yellow or blue.</a:t>
            </a:r>
          </a:p>
          <a:p>
            <a:pPr>
              <a:buFont typeface="Wingdings" pitchFamily="2" charset="2"/>
              <a:buChar char="ü"/>
            </a:pPr>
            <a:r>
              <a:rPr lang="en-US" b="1" dirty="0" smtClean="0"/>
              <a:t>Text background color</a:t>
            </a:r>
            <a:r>
              <a:rPr lang="en-US" dirty="0" smtClean="0"/>
              <a:t> (Optional) : Background color to use for the text. This value should be either a hexadecimal color, like #000 for black or #</a:t>
            </a:r>
            <a:r>
              <a:rPr lang="en-US" dirty="0" err="1" smtClean="0"/>
              <a:t>fff</a:t>
            </a:r>
            <a:r>
              <a:rPr lang="en-US" dirty="0" smtClean="0"/>
              <a:t> for white or the name of a color, like yellow or blue.</a:t>
            </a:r>
          </a:p>
          <a:p>
            <a:pPr>
              <a:buFont typeface="Wingdings" pitchFamily="2" charset="2"/>
              <a:buChar char="ü"/>
            </a:pPr>
            <a:r>
              <a:rPr lang="en-US" b="1" dirty="0" smtClean="0"/>
              <a:t>Show comments from : </a:t>
            </a:r>
            <a:r>
              <a:rPr lang="en-US" dirty="0" smtClean="0"/>
              <a:t>Select which types of posts to show comments from—you may select one or more.</a:t>
            </a:r>
          </a:p>
          <a:p>
            <a:pPr>
              <a:buFont typeface="Wingdings" pitchFamily="2" charset="2"/>
              <a:buChar char="ü"/>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cent-comments-widget-site.png"/>
          <p:cNvPicPr>
            <a:picLocks noGrp="1" noChangeAspect="1"/>
          </p:cNvPicPr>
          <p:nvPr>
            <p:ph idx="1"/>
          </p:nvPr>
        </p:nvPicPr>
        <p:blipFill>
          <a:blip r:embed="rId2" cstate="print"/>
          <a:stretch>
            <a:fillRect/>
          </a:stretch>
        </p:blipFill>
        <p:spPr>
          <a:xfrm>
            <a:off x="2819400" y="1524001"/>
            <a:ext cx="3352799" cy="3967162"/>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lstStyle/>
          <a:p>
            <a:pPr>
              <a:buNone/>
            </a:pPr>
            <a:r>
              <a:rPr lang="en-US" dirty="0" smtClean="0">
                <a:solidFill>
                  <a:srgbClr val="92D050"/>
                </a:solidFill>
              </a:rPr>
              <a:t>6) Recent Posts</a:t>
            </a:r>
          </a:p>
          <a:p>
            <a:pPr>
              <a:buFont typeface="Wingdings" pitchFamily="2" charset="2"/>
              <a:buChar char="ü"/>
            </a:pPr>
            <a:r>
              <a:rPr lang="en-US" dirty="0" smtClean="0">
                <a:solidFill>
                  <a:srgbClr val="92D050"/>
                </a:solidFill>
              </a:rPr>
              <a:t> </a:t>
            </a:r>
            <a:r>
              <a:rPr lang="en-US" dirty="0" smtClean="0"/>
              <a:t>The Recent Posts Widget displays your most recent posts in your sidebar.</a:t>
            </a:r>
          </a:p>
          <a:p>
            <a:pPr>
              <a:buFont typeface="Wingdings" pitchFamily="2" charset="2"/>
              <a:buChar char="ü"/>
            </a:pPr>
            <a:r>
              <a:rPr lang="en-US" dirty="0" smtClean="0">
                <a:solidFill>
                  <a:srgbClr val="92D050"/>
                </a:solidFill>
              </a:rPr>
              <a:t> </a:t>
            </a:r>
            <a:r>
              <a:rPr lang="en-US" dirty="0" smtClean="0"/>
              <a:t>Recent Posts making it easy for your readers to see what’s new on your blog.</a:t>
            </a:r>
          </a:p>
          <a:p>
            <a:pPr>
              <a:buNone/>
            </a:pPr>
            <a:r>
              <a:rPr lang="en-US" dirty="0" smtClean="0">
                <a:solidFill>
                  <a:srgbClr val="92D050"/>
                </a:solidFill>
              </a:rPr>
              <a:t>	</a:t>
            </a:r>
            <a:endParaRPr lang="en-US" dirty="0">
              <a:solidFill>
                <a:srgbClr val="92D050"/>
              </a:solidFill>
            </a:endParaRPr>
          </a:p>
        </p:txBody>
      </p:sp>
      <p:pic>
        <p:nvPicPr>
          <p:cNvPr id="4" name="Picture 3" descr="recent-posts-widget-settings.png"/>
          <p:cNvPicPr>
            <a:picLocks noChangeAspect="1"/>
          </p:cNvPicPr>
          <p:nvPr/>
        </p:nvPicPr>
        <p:blipFill>
          <a:blip r:embed="rId2" cstate="print"/>
          <a:stretch>
            <a:fillRect/>
          </a:stretch>
        </p:blipFill>
        <p:spPr>
          <a:xfrm>
            <a:off x="2514600" y="3124200"/>
            <a:ext cx="3581400" cy="32004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lstStyle/>
          <a:p>
            <a:pPr>
              <a:buFont typeface="Wingdings" pitchFamily="2" charset="2"/>
              <a:buChar char="ü"/>
            </a:pPr>
            <a:r>
              <a:rPr lang="en-US" b="1" dirty="0" smtClean="0"/>
              <a:t> Setting :</a:t>
            </a:r>
          </a:p>
          <a:p>
            <a:pPr>
              <a:buFont typeface="Wingdings" pitchFamily="2" charset="2"/>
              <a:buChar char="ü"/>
            </a:pPr>
            <a:r>
              <a:rPr lang="en-US" b="1" dirty="0" smtClean="0"/>
              <a:t> Title</a:t>
            </a:r>
            <a:r>
              <a:rPr lang="en-US" dirty="0" smtClean="0"/>
              <a:t>: Sets the title that will display above the recent posts in the sidebar. (e.g., Latest Posts, What’s New)</a:t>
            </a:r>
          </a:p>
          <a:p>
            <a:pPr>
              <a:buFont typeface="Wingdings" pitchFamily="2" charset="2"/>
              <a:buChar char="ü"/>
            </a:pPr>
            <a:r>
              <a:rPr lang="en-US" b="1" dirty="0" smtClean="0"/>
              <a:t> Number of Posts</a:t>
            </a:r>
            <a:r>
              <a:rPr lang="en-US" dirty="0" smtClean="0"/>
              <a:t>: Limits the number of posts to display. (If you have fewer posts than the limit, that number of posts will show.) </a:t>
            </a:r>
          </a:p>
          <a:p>
            <a:pPr>
              <a:buFont typeface="Wingdings" pitchFamily="2" charset="2"/>
              <a:buChar char="ü"/>
            </a:pPr>
            <a:r>
              <a:rPr lang="en-US" b="1" dirty="0" smtClean="0"/>
              <a:t> Display post date</a:t>
            </a:r>
            <a:r>
              <a:rPr lang="en-US" dirty="0" smtClean="0"/>
              <a:t>: Shows or hides the published date of the post.</a:t>
            </a:r>
          </a:p>
          <a:p>
            <a:pPr>
              <a:buNone/>
            </a:pPr>
            <a:endParaRPr lang="en-US" b="1" dirty="0"/>
          </a:p>
        </p:txBody>
      </p:sp>
      <p:pic>
        <p:nvPicPr>
          <p:cNvPr id="4" name="Picture 3" descr="recent-posts-dates.png"/>
          <p:cNvPicPr>
            <a:picLocks noChangeAspect="1"/>
          </p:cNvPicPr>
          <p:nvPr/>
        </p:nvPicPr>
        <p:blipFill>
          <a:blip r:embed="rId2" cstate="print"/>
          <a:stretch>
            <a:fillRect/>
          </a:stretch>
        </p:blipFill>
        <p:spPr>
          <a:xfrm>
            <a:off x="2133600" y="4419600"/>
            <a:ext cx="3581400" cy="24384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txBody>
          <a:bodyPr>
            <a:normAutofit lnSpcReduction="10000"/>
          </a:bodyPr>
          <a:lstStyle/>
          <a:p>
            <a:pPr>
              <a:buNone/>
            </a:pPr>
            <a:r>
              <a:rPr lang="en-US" dirty="0" smtClean="0">
                <a:solidFill>
                  <a:srgbClr val="92D050"/>
                </a:solidFill>
              </a:rPr>
              <a:t>7) Search</a:t>
            </a:r>
          </a:p>
          <a:p>
            <a:pPr>
              <a:buFont typeface="Wingdings" pitchFamily="2" charset="2"/>
              <a:buChar char="ü"/>
            </a:pPr>
            <a:r>
              <a:rPr lang="en-US" dirty="0" smtClean="0">
                <a:solidFill>
                  <a:srgbClr val="92D050"/>
                </a:solidFill>
              </a:rPr>
              <a:t> </a:t>
            </a:r>
            <a:r>
              <a:rPr lang="en-US" dirty="0" smtClean="0"/>
              <a:t>The Search widget adds a search box to your blog sidebar or footer, allowing readers to easily search your site for posts and pages you’ve written in the past.</a:t>
            </a:r>
          </a:p>
          <a:p>
            <a:pPr>
              <a:buFont typeface="Wingdings" pitchFamily="2" charset="2"/>
              <a:buChar char="ü"/>
            </a:pPr>
            <a:r>
              <a:rPr lang="en-US" dirty="0" smtClean="0">
                <a:solidFill>
                  <a:srgbClr val="92D050"/>
                </a:solidFill>
              </a:rPr>
              <a:t> </a:t>
            </a:r>
            <a:r>
              <a:rPr lang="en-US" b="1" dirty="0" smtClean="0"/>
              <a:t>Settings</a:t>
            </a:r>
          </a:p>
          <a:p>
            <a:pPr>
              <a:buFont typeface="Wingdings" pitchFamily="2" charset="2"/>
              <a:buChar char="ü"/>
            </a:pPr>
            <a:r>
              <a:rPr lang="en-US" dirty="0" smtClean="0">
                <a:solidFill>
                  <a:srgbClr val="92D050"/>
                </a:solidFill>
              </a:rPr>
              <a:t> </a:t>
            </a:r>
            <a:r>
              <a:rPr lang="en-US" dirty="0" smtClean="0"/>
              <a:t>Once you add the widget to your sidebar from </a:t>
            </a:r>
            <a:r>
              <a:rPr lang="en-US" b="1" dirty="0" smtClean="0"/>
              <a:t>Customizer → Widgets</a:t>
            </a:r>
            <a:r>
              <a:rPr lang="en-US" dirty="0" smtClean="0"/>
              <a:t>, you’ll see that you can customize the title (i.e. Can’t Find What You’re Looking For?):</a:t>
            </a:r>
          </a:p>
          <a:p>
            <a:pPr>
              <a:buFont typeface="Wingdings" pitchFamily="2" charset="2"/>
              <a:buChar char="ü"/>
            </a:pPr>
            <a:r>
              <a:rPr lang="en-US" b="1" dirty="0" smtClean="0"/>
              <a:t>What It Searches???</a:t>
            </a:r>
          </a:p>
          <a:p>
            <a:r>
              <a:rPr lang="en-US" dirty="0" smtClean="0"/>
              <a:t>The Search widget will return results from the titles and the bodies of your posts and pages, and from media titles, alt text, file names, and single image captions. </a:t>
            </a:r>
          </a:p>
          <a:p>
            <a:pPr>
              <a:buFont typeface="Wingdings" pitchFamily="2" charset="2"/>
              <a:buChar char="ü"/>
            </a:pPr>
            <a:endParaRPr lang="en-US" dirty="0">
              <a:solidFill>
                <a:srgbClr val="92D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buFont typeface="Wingdings" pitchFamily="2" charset="2"/>
              <a:buChar char="v"/>
            </a:pPr>
            <a:r>
              <a:rPr lang="en-US" dirty="0" smtClean="0"/>
              <a:t> What is widget &amp; widget Areas?</a:t>
            </a:r>
            <a:endParaRPr lang="en-US" dirty="0"/>
          </a:p>
        </p:txBody>
      </p:sp>
      <p:sp>
        <p:nvSpPr>
          <p:cNvPr id="3" name="Content Placeholder 2"/>
          <p:cNvSpPr>
            <a:spLocks noGrp="1"/>
          </p:cNvSpPr>
          <p:nvPr>
            <p:ph idx="1"/>
          </p:nvPr>
        </p:nvSpPr>
        <p:spPr>
          <a:xfrm>
            <a:off x="457200" y="1295400"/>
            <a:ext cx="8229600" cy="5334000"/>
          </a:xfrm>
        </p:spPr>
        <p:txBody>
          <a:bodyPr>
            <a:normAutofit lnSpcReduction="10000"/>
          </a:bodyPr>
          <a:lstStyle/>
          <a:p>
            <a:pPr>
              <a:buFont typeface="Wingdings" pitchFamily="2" charset="2"/>
              <a:buChar char="Ø"/>
            </a:pPr>
            <a:r>
              <a:rPr lang="en-US" dirty="0" smtClean="0">
                <a:solidFill>
                  <a:srgbClr val="FF0000"/>
                </a:solidFill>
              </a:rPr>
              <a:t> What is Widget????</a:t>
            </a:r>
            <a:r>
              <a:rPr lang="en-US" dirty="0" smtClean="0"/>
              <a:t> </a:t>
            </a:r>
          </a:p>
          <a:p>
            <a:pPr>
              <a:buFont typeface="Wingdings" pitchFamily="2" charset="2"/>
              <a:buChar char="ü"/>
            </a:pPr>
            <a:r>
              <a:rPr lang="en-US" dirty="0" smtClean="0"/>
              <a:t>Widgets are small blocks that perform specific functions.</a:t>
            </a:r>
          </a:p>
          <a:p>
            <a:pPr>
              <a:buFont typeface="Wingdings" pitchFamily="2" charset="2"/>
              <a:buChar char="ü"/>
            </a:pPr>
            <a:r>
              <a:rPr lang="en-US" dirty="0" smtClean="0"/>
              <a:t> You can add these widgets in sidebars also known as widget-ready areas on your web page.</a:t>
            </a:r>
          </a:p>
          <a:p>
            <a:pPr>
              <a:buFont typeface="Wingdings" pitchFamily="2" charset="2"/>
              <a:buChar char="ü"/>
            </a:pPr>
            <a:r>
              <a:rPr lang="en-US" dirty="0" smtClean="0"/>
              <a:t> Widgets give design and structure control to the </a:t>
            </a:r>
            <a:r>
              <a:rPr lang="en-US" dirty="0" err="1" smtClean="0"/>
              <a:t>WordPress</a:t>
            </a:r>
            <a:r>
              <a:rPr lang="en-US" dirty="0" smtClean="0"/>
              <a:t> theme.</a:t>
            </a:r>
          </a:p>
          <a:p>
            <a:pPr>
              <a:buFont typeface="Wingdings" pitchFamily="2" charset="2"/>
              <a:buChar char="ü"/>
            </a:pPr>
            <a:r>
              <a:rPr lang="en-US" dirty="0" smtClean="0"/>
              <a:t> Some specific features of a widget are:</a:t>
            </a:r>
          </a:p>
          <a:p>
            <a:r>
              <a:rPr lang="en-US" dirty="0" smtClean="0"/>
              <a:t>They help you add content and features  </a:t>
            </a:r>
          </a:p>
          <a:p>
            <a:r>
              <a:rPr lang="en-US" dirty="0" smtClean="0"/>
              <a:t>They can be easily dragged and dropped in widget area </a:t>
            </a:r>
          </a:p>
          <a:p>
            <a:r>
              <a:rPr lang="en-US" dirty="0" smtClean="0"/>
              <a:t>They vary from theme to theme. They are not same for every theme </a:t>
            </a:r>
          </a:p>
          <a:p>
            <a:endParaRPr lang="en-US" dirty="0" smtClean="0"/>
          </a:p>
          <a:p>
            <a:pPr>
              <a:buFont typeface="Wingdings" pitchFamily="2" charset="2"/>
              <a:buChar char="Ø"/>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lstStyle/>
          <a:p>
            <a:r>
              <a:rPr lang="en-US" dirty="0" smtClean="0"/>
              <a:t> It will not return results from widgets, comments, categories, gallery captions or other text, or tags.</a:t>
            </a:r>
          </a:p>
          <a:p>
            <a:r>
              <a:rPr lang="en-US" dirty="0" smtClean="0"/>
              <a:t> Also, note that the search results will display posts with the matching term in the post title in reverse-chronological order.</a:t>
            </a:r>
          </a:p>
          <a:p>
            <a:pPr>
              <a:buNone/>
            </a:pPr>
            <a:r>
              <a:rPr lang="en-US" dirty="0" smtClean="0"/>
              <a:t>	</a:t>
            </a:r>
            <a:endParaRPr lang="en-US" dirty="0"/>
          </a:p>
        </p:txBody>
      </p:sp>
      <p:pic>
        <p:nvPicPr>
          <p:cNvPr id="4" name="Picture 3" descr="search-widget-title.png"/>
          <p:cNvPicPr>
            <a:picLocks noChangeAspect="1"/>
          </p:cNvPicPr>
          <p:nvPr/>
        </p:nvPicPr>
        <p:blipFill>
          <a:blip r:embed="rId2" cstate="print"/>
          <a:stretch>
            <a:fillRect/>
          </a:stretch>
        </p:blipFill>
        <p:spPr>
          <a:xfrm>
            <a:off x="2743200" y="3352800"/>
            <a:ext cx="3581400" cy="3124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normAutofit lnSpcReduction="10000"/>
          </a:bodyPr>
          <a:lstStyle/>
          <a:p>
            <a:pPr>
              <a:buNone/>
            </a:pPr>
            <a:r>
              <a:rPr lang="en-US" dirty="0" smtClean="0">
                <a:solidFill>
                  <a:srgbClr val="00B050"/>
                </a:solidFill>
              </a:rPr>
              <a:t>8) Text</a:t>
            </a:r>
          </a:p>
          <a:p>
            <a:pPr>
              <a:buFont typeface="Wingdings" pitchFamily="2" charset="2"/>
              <a:buChar char="ü"/>
            </a:pPr>
            <a:r>
              <a:rPr lang="en-US" dirty="0" smtClean="0">
                <a:solidFill>
                  <a:srgbClr val="002060"/>
                </a:solidFill>
              </a:rPr>
              <a:t> </a:t>
            </a:r>
            <a:r>
              <a:rPr lang="en-US" dirty="0" smtClean="0"/>
              <a:t>The Text Widget allows you to add text and HTML to your sidebar.</a:t>
            </a:r>
          </a:p>
          <a:p>
            <a:pPr>
              <a:buFont typeface="Wingdings" pitchFamily="2" charset="2"/>
              <a:buChar char="ü"/>
            </a:pPr>
            <a:r>
              <a:rPr lang="en-US" dirty="0" smtClean="0">
                <a:solidFill>
                  <a:srgbClr val="002060"/>
                </a:solidFill>
              </a:rPr>
              <a:t>  </a:t>
            </a:r>
            <a:r>
              <a:rPr lang="en-US" dirty="0" smtClean="0"/>
              <a:t>It’s the most popular widget because of its power and flexibility — use one to display text, links, images, or any combination.</a:t>
            </a:r>
          </a:p>
          <a:p>
            <a:pPr>
              <a:buFont typeface="Wingdings" pitchFamily="2" charset="2"/>
              <a:buChar char="ü"/>
            </a:pPr>
            <a:r>
              <a:rPr lang="en-US" dirty="0" smtClean="0">
                <a:solidFill>
                  <a:srgbClr val="002060"/>
                </a:solidFill>
              </a:rPr>
              <a:t> </a:t>
            </a:r>
            <a:r>
              <a:rPr lang="en-US" dirty="0" smtClean="0"/>
              <a:t>Text Widgets fall under the same </a:t>
            </a:r>
            <a:r>
              <a:rPr lang="en-US" b="1" dirty="0" smtClean="0"/>
              <a:t>code security restrictions</a:t>
            </a:r>
            <a:r>
              <a:rPr lang="en-US" dirty="0" smtClean="0"/>
              <a:t> that posts and pages do, so if you use any code that isn’t allowed, it won’t be displayed.</a:t>
            </a:r>
          </a:p>
          <a:p>
            <a:pPr>
              <a:buFont typeface="Wingdings" pitchFamily="2" charset="2"/>
              <a:buChar char="ü"/>
            </a:pPr>
            <a:r>
              <a:rPr lang="en-US" dirty="0" smtClean="0">
                <a:solidFill>
                  <a:srgbClr val="002060"/>
                </a:solidFill>
              </a:rPr>
              <a:t> </a:t>
            </a:r>
            <a:r>
              <a:rPr lang="en-US" dirty="0" smtClean="0"/>
              <a:t>The font and appearance of text widgets varies by theme, so yours  text widget look will different.</a:t>
            </a:r>
          </a:p>
          <a:p>
            <a:pPr>
              <a:buFont typeface="Wingdings" pitchFamily="2" charset="2"/>
              <a:buChar char="ü"/>
            </a:pPr>
            <a:r>
              <a:rPr lang="en-US" dirty="0" smtClean="0">
                <a:solidFill>
                  <a:srgbClr val="002060"/>
                </a:solidFill>
              </a:rPr>
              <a:t> </a:t>
            </a:r>
            <a:r>
              <a:rPr lang="en-US" b="1" dirty="0" smtClean="0"/>
              <a:t>Delete Widget</a:t>
            </a:r>
            <a:r>
              <a:rPr lang="en-US" b="1" dirty="0" smtClean="0">
                <a:solidFill>
                  <a:srgbClr val="002060"/>
                </a:solidFill>
              </a:rPr>
              <a:t> : </a:t>
            </a:r>
            <a:r>
              <a:rPr lang="en-US" dirty="0" smtClean="0"/>
              <a:t>If you would like to remove a widget from the sidebar, open the widget’s settings and click the </a:t>
            </a:r>
            <a:r>
              <a:rPr lang="en-US" b="1" dirty="0" smtClean="0"/>
              <a:t>Delete</a:t>
            </a:r>
            <a:r>
              <a:rPr lang="en-US" dirty="0" smtClean="0"/>
              <a:t> link.</a:t>
            </a:r>
            <a:endParaRPr lang="en-US" b="1"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943600"/>
          </a:xfrm>
        </p:spPr>
        <p:txBody>
          <a:bodyPr/>
          <a:lstStyle/>
          <a:p>
            <a:pPr>
              <a:buFont typeface="Wingdings" pitchFamily="2" charset="2"/>
              <a:buChar char="ü"/>
            </a:pPr>
            <a:r>
              <a:rPr lang="en-US" dirty="0" smtClean="0"/>
              <a:t> When you’re satisfied, click </a:t>
            </a:r>
            <a:r>
              <a:rPr lang="en-US" b="1" dirty="0" smtClean="0"/>
              <a:t>Save and publish</a:t>
            </a:r>
            <a:r>
              <a:rPr lang="en-US" i="1" dirty="0" smtClean="0"/>
              <a:t> </a:t>
            </a:r>
            <a:r>
              <a:rPr lang="en-US" dirty="0" smtClean="0"/>
              <a:t>to add the widget to your live site.</a:t>
            </a:r>
          </a:p>
          <a:p>
            <a:pPr>
              <a:buNone/>
            </a:pPr>
            <a:endParaRPr lang="en-US" dirty="0"/>
          </a:p>
        </p:txBody>
      </p:sp>
      <p:pic>
        <p:nvPicPr>
          <p:cNvPr id="4" name="Picture 3" descr="text-widget-example.png"/>
          <p:cNvPicPr>
            <a:picLocks noChangeAspect="1"/>
          </p:cNvPicPr>
          <p:nvPr/>
        </p:nvPicPr>
        <p:blipFill>
          <a:blip r:embed="rId2" cstate="print"/>
          <a:stretch>
            <a:fillRect/>
          </a:stretch>
        </p:blipFill>
        <p:spPr>
          <a:xfrm>
            <a:off x="381000" y="2895600"/>
            <a:ext cx="3733800" cy="2743200"/>
          </a:xfrm>
          <a:prstGeom prst="rect">
            <a:avLst/>
          </a:prstGeom>
        </p:spPr>
      </p:pic>
      <p:pic>
        <p:nvPicPr>
          <p:cNvPr id="5" name="Picture 4" descr="text-widget-fields.png"/>
          <p:cNvPicPr>
            <a:picLocks noChangeAspect="1"/>
          </p:cNvPicPr>
          <p:nvPr/>
        </p:nvPicPr>
        <p:blipFill>
          <a:blip r:embed="rId3" cstate="print"/>
          <a:stretch>
            <a:fillRect/>
          </a:stretch>
        </p:blipFill>
        <p:spPr>
          <a:xfrm>
            <a:off x="4572000" y="1828800"/>
            <a:ext cx="4267200" cy="4286576"/>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lstStyle/>
          <a:p>
            <a:pPr>
              <a:buNone/>
            </a:pPr>
            <a:r>
              <a:rPr lang="en-US" dirty="0" smtClean="0">
                <a:solidFill>
                  <a:srgbClr val="FF0000"/>
                </a:solidFill>
              </a:rPr>
              <a:t>9) Tag Cloud</a:t>
            </a:r>
          </a:p>
          <a:p>
            <a:pPr>
              <a:buFont typeface="Wingdings" pitchFamily="2" charset="2"/>
              <a:buChar char="ü"/>
            </a:pPr>
            <a:r>
              <a:rPr lang="en-US" dirty="0" smtClean="0">
                <a:solidFill>
                  <a:srgbClr val="FF0000"/>
                </a:solidFill>
              </a:rPr>
              <a:t> </a:t>
            </a:r>
            <a:r>
              <a:rPr lang="en-US" dirty="0" smtClean="0"/>
              <a:t>The </a:t>
            </a:r>
            <a:r>
              <a:rPr lang="en-US" b="1" dirty="0" smtClean="0"/>
              <a:t>Tag Cloud</a:t>
            </a:r>
            <a:r>
              <a:rPr lang="en-US" dirty="0" smtClean="0"/>
              <a:t> widget shows a list of all the </a:t>
            </a:r>
            <a:r>
              <a:rPr lang="en-US" b="1" dirty="0" smtClean="0"/>
              <a:t>tags </a:t>
            </a:r>
            <a:r>
              <a:rPr lang="en-US" dirty="0" smtClean="0"/>
              <a:t>you’ve assigned to your posts.</a:t>
            </a:r>
          </a:p>
          <a:p>
            <a:pPr>
              <a:buFont typeface="Wingdings" pitchFamily="2" charset="2"/>
              <a:buChar char="ü"/>
            </a:pPr>
            <a:r>
              <a:rPr lang="en-US" dirty="0" smtClean="0">
                <a:solidFill>
                  <a:srgbClr val="FF0000"/>
                </a:solidFill>
              </a:rPr>
              <a:t> </a:t>
            </a:r>
            <a:r>
              <a:rPr lang="en-US" dirty="0" smtClean="0"/>
              <a:t>The most common tags will be displayed in the largest font size.</a:t>
            </a:r>
          </a:p>
          <a:p>
            <a:pPr>
              <a:buFont typeface="Wingdings" pitchFamily="2" charset="2"/>
              <a:buChar char="ü"/>
            </a:pPr>
            <a:r>
              <a:rPr lang="en-US" dirty="0" smtClean="0">
                <a:solidFill>
                  <a:srgbClr val="FF0000"/>
                </a:solidFill>
              </a:rPr>
              <a:t> </a:t>
            </a:r>
            <a:r>
              <a:rPr lang="en-US" dirty="0" smtClean="0"/>
              <a:t>This widget is helpful because it gives your readers an at-a-glance view of your favorite subjects, and lets them know what topics you write about most frequently.</a:t>
            </a:r>
          </a:p>
          <a:p>
            <a:pPr>
              <a:buFont typeface="Wingdings" pitchFamily="2" charset="2"/>
              <a:buChar char="ü"/>
            </a:pPr>
            <a:r>
              <a:rPr lang="en-US" dirty="0" smtClean="0">
                <a:solidFill>
                  <a:srgbClr val="FF0000"/>
                </a:solidFill>
              </a:rPr>
              <a:t> </a:t>
            </a:r>
            <a:r>
              <a:rPr lang="en-US" dirty="0" smtClean="0"/>
              <a:t>The </a:t>
            </a:r>
            <a:r>
              <a:rPr lang="en-US" b="1" dirty="0" smtClean="0"/>
              <a:t>Tag Cloud</a:t>
            </a:r>
            <a:r>
              <a:rPr lang="en-US" dirty="0" smtClean="0"/>
              <a:t> widget will display up to 75 of your most popular tags.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ag-cloud-calypso-theme.png"/>
          <p:cNvPicPr>
            <a:picLocks noGrp="1" noChangeAspect="1"/>
          </p:cNvPicPr>
          <p:nvPr>
            <p:ph idx="1"/>
          </p:nvPr>
        </p:nvPicPr>
        <p:blipFill>
          <a:blip r:embed="rId2" cstate="print"/>
          <a:stretch>
            <a:fillRect/>
          </a:stretch>
        </p:blipFill>
        <p:spPr>
          <a:xfrm>
            <a:off x="2590800" y="1143000"/>
            <a:ext cx="4419600" cy="4419599"/>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lstStyle/>
          <a:p>
            <a:pPr>
              <a:buFont typeface="Wingdings" pitchFamily="2" charset="2"/>
              <a:buChar char="ü"/>
            </a:pPr>
            <a:r>
              <a:rPr lang="en-US" dirty="0" smtClean="0"/>
              <a:t> </a:t>
            </a:r>
            <a:r>
              <a:rPr lang="en-US" b="1" u="sng" dirty="0" smtClean="0"/>
              <a:t>Widget Settings</a:t>
            </a:r>
          </a:p>
          <a:p>
            <a:pPr>
              <a:buFont typeface="Wingdings" pitchFamily="2" charset="2"/>
              <a:buChar char="ü"/>
            </a:pPr>
            <a:r>
              <a:rPr lang="en-US" dirty="0" smtClean="0"/>
              <a:t> </a:t>
            </a:r>
            <a:r>
              <a:rPr lang="en-US" b="1" dirty="0" smtClean="0"/>
              <a:t>Title:</a:t>
            </a:r>
            <a:r>
              <a:rPr lang="en-US" dirty="0" smtClean="0"/>
              <a:t> The title displayed above the widget on your blog.</a:t>
            </a:r>
          </a:p>
          <a:p>
            <a:pPr>
              <a:buFont typeface="Wingdings" pitchFamily="2" charset="2"/>
              <a:buChar char="ü"/>
            </a:pPr>
            <a:r>
              <a:rPr lang="en-US" dirty="0" smtClean="0"/>
              <a:t> </a:t>
            </a:r>
            <a:r>
              <a:rPr lang="en-US" b="1" dirty="0" smtClean="0"/>
              <a:t>Number of Tags:</a:t>
            </a:r>
            <a:r>
              <a:rPr lang="en-US" dirty="0" smtClean="0"/>
              <a:t> The maximum number of tags displayed in the tag cloud (up to 75).</a:t>
            </a:r>
          </a:p>
          <a:p>
            <a:pPr>
              <a:buFont typeface="Wingdings" pitchFamily="2" charset="2"/>
              <a:buChar char="ü"/>
            </a:pPr>
            <a:r>
              <a:rPr lang="en-US" dirty="0" smtClean="0"/>
              <a:t> </a:t>
            </a:r>
            <a:r>
              <a:rPr lang="en-US" b="1" dirty="0" smtClean="0"/>
              <a:t>Exclude:</a:t>
            </a:r>
            <a:r>
              <a:rPr lang="en-US" dirty="0" smtClean="0"/>
              <a:t> The tag IDs for tags you don’t want to display in the tag cloud.</a:t>
            </a:r>
          </a:p>
          <a:p>
            <a:pPr>
              <a:buNone/>
            </a:pPr>
            <a:endParaRPr lang="en-US" dirty="0"/>
          </a:p>
        </p:txBody>
      </p:sp>
      <p:pic>
        <p:nvPicPr>
          <p:cNvPr id="4" name="Picture 3" descr="tag-cloud-widget-customizer.png"/>
          <p:cNvPicPr>
            <a:picLocks noChangeAspect="1"/>
          </p:cNvPicPr>
          <p:nvPr/>
        </p:nvPicPr>
        <p:blipFill>
          <a:blip r:embed="rId2" cstate="print"/>
          <a:stretch>
            <a:fillRect/>
          </a:stretch>
        </p:blipFill>
        <p:spPr>
          <a:xfrm>
            <a:off x="2438400" y="3810000"/>
            <a:ext cx="4572000" cy="30480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lstStyle/>
          <a:p>
            <a:pPr>
              <a:buNone/>
            </a:pPr>
            <a:r>
              <a:rPr lang="en-US" dirty="0" smtClean="0">
                <a:solidFill>
                  <a:srgbClr val="7030A0"/>
                </a:solidFill>
              </a:rPr>
              <a:t>10) RSS</a:t>
            </a:r>
          </a:p>
          <a:p>
            <a:pPr>
              <a:buFont typeface="Wingdings" pitchFamily="2" charset="2"/>
              <a:buChar char="ü"/>
            </a:pPr>
            <a:r>
              <a:rPr lang="en-US" dirty="0" smtClean="0">
                <a:solidFill>
                  <a:srgbClr val="7030A0"/>
                </a:solidFill>
              </a:rPr>
              <a:t> </a:t>
            </a:r>
            <a:r>
              <a:rPr lang="en-US" dirty="0" smtClean="0"/>
              <a:t>The RSS Widget displays posts from any RSS feed.</a:t>
            </a:r>
          </a:p>
          <a:p>
            <a:pPr>
              <a:buFont typeface="Wingdings" pitchFamily="2" charset="2"/>
              <a:buChar char="ü"/>
            </a:pPr>
            <a:r>
              <a:rPr lang="en-US" dirty="0" smtClean="0">
                <a:solidFill>
                  <a:srgbClr val="7030A0"/>
                </a:solidFill>
              </a:rPr>
              <a:t> </a:t>
            </a:r>
            <a:r>
              <a:rPr lang="en-US" dirty="0" smtClean="0"/>
              <a:t>You might find this handy if you want to show off one of your other blogs, or one of your favorite blogs, in your sidebar.</a:t>
            </a:r>
          </a:p>
          <a:p>
            <a:pPr>
              <a:buNone/>
            </a:pPr>
            <a:r>
              <a:rPr lang="en-US" dirty="0" smtClean="0">
                <a:solidFill>
                  <a:srgbClr val="7030A0"/>
                </a:solidFill>
              </a:rPr>
              <a:t>	</a:t>
            </a:r>
            <a:endParaRPr lang="en-US" dirty="0">
              <a:solidFill>
                <a:srgbClr val="7030A0"/>
              </a:solidFill>
            </a:endParaRPr>
          </a:p>
        </p:txBody>
      </p:sp>
      <p:pic>
        <p:nvPicPr>
          <p:cNvPr id="4" name="Picture 3" descr="rss_results.png"/>
          <p:cNvPicPr>
            <a:picLocks noChangeAspect="1"/>
          </p:cNvPicPr>
          <p:nvPr/>
        </p:nvPicPr>
        <p:blipFill>
          <a:blip r:embed="rId2" cstate="print"/>
          <a:stretch>
            <a:fillRect/>
          </a:stretch>
        </p:blipFill>
        <p:spPr>
          <a:xfrm>
            <a:off x="2743200" y="2819400"/>
            <a:ext cx="4495800" cy="38100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lstStyle/>
          <a:p>
            <a:pPr>
              <a:buFont typeface="Wingdings" pitchFamily="2" charset="2"/>
              <a:buChar char="ü"/>
            </a:pPr>
            <a:r>
              <a:rPr lang="en-US" dirty="0" smtClean="0"/>
              <a:t> </a:t>
            </a:r>
            <a:r>
              <a:rPr lang="en-US" b="1" i="1" u="sng" dirty="0" smtClean="0"/>
              <a:t>Settings</a:t>
            </a:r>
          </a:p>
          <a:p>
            <a:pPr>
              <a:buFont typeface="Wingdings" pitchFamily="2" charset="2"/>
              <a:buChar char="ü"/>
            </a:pPr>
            <a:r>
              <a:rPr lang="en-US" dirty="0" smtClean="0"/>
              <a:t> </a:t>
            </a:r>
            <a:r>
              <a:rPr lang="en-US" b="1" dirty="0" smtClean="0"/>
              <a:t>Enter the RSS feed URL here</a:t>
            </a:r>
            <a:r>
              <a:rPr lang="en-US" dirty="0" smtClean="0"/>
              <a:t>: You will need to get the RSS feed URL from the blog or web site you would like to display in the sidebar.</a:t>
            </a:r>
          </a:p>
          <a:p>
            <a:r>
              <a:rPr lang="en-US" dirty="0" smtClean="0"/>
              <a:t> Some RSS feed examples:</a:t>
            </a:r>
          </a:p>
          <a:p>
            <a:r>
              <a:rPr lang="en-US" dirty="0" smtClean="0"/>
              <a:t>http://en.blog.wordpress.com/feed/ – WordPress.com news feed</a:t>
            </a:r>
          </a:p>
          <a:p>
            <a:r>
              <a:rPr lang="en-US" dirty="0" smtClean="0"/>
              <a:t>http://www.nytimes.com/services/xml/rss/nyt/Opinion.xml – New York Times Op-Ed headlines</a:t>
            </a:r>
          </a:p>
          <a:p>
            <a:pPr>
              <a:buNone/>
            </a:pPr>
            <a:r>
              <a:rPr lang="en-US" dirty="0" smtClean="0"/>
              <a:t>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lstStyle/>
          <a:p>
            <a:pPr>
              <a:buFont typeface="Wingdings" pitchFamily="2" charset="2"/>
              <a:buChar char="ü"/>
            </a:pPr>
            <a:r>
              <a:rPr lang="en-US" dirty="0" smtClean="0"/>
              <a:t> </a:t>
            </a:r>
            <a:r>
              <a:rPr lang="en-US" b="1" dirty="0" smtClean="0"/>
              <a:t>Give the feed a title</a:t>
            </a:r>
            <a:r>
              <a:rPr lang="en-US" dirty="0" smtClean="0"/>
              <a:t>: Set the title displayed above the feed items.</a:t>
            </a:r>
          </a:p>
          <a:p>
            <a:pPr>
              <a:buFont typeface="Wingdings" pitchFamily="2" charset="2"/>
              <a:buChar char="ü"/>
            </a:pPr>
            <a:r>
              <a:rPr lang="en-US" b="1" dirty="0" smtClean="0"/>
              <a:t> How many items would you like to display?</a:t>
            </a:r>
            <a:r>
              <a:rPr lang="en-US" dirty="0" smtClean="0"/>
              <a:t>: Sets the number of entries from the feed to show on your sidebar.</a:t>
            </a:r>
          </a:p>
          <a:p>
            <a:pPr>
              <a:buFont typeface="Wingdings" pitchFamily="2" charset="2"/>
              <a:buChar char="ü"/>
            </a:pPr>
            <a:r>
              <a:rPr lang="en-US" b="1" dirty="0" smtClean="0"/>
              <a:t> Display item content?</a:t>
            </a:r>
            <a:r>
              <a:rPr lang="en-US" dirty="0" smtClean="0"/>
              <a:t>: Check this box to show a brief excerpt from the post in addition to its title.</a:t>
            </a:r>
          </a:p>
          <a:p>
            <a:pPr>
              <a:buFont typeface="Wingdings" pitchFamily="2" charset="2"/>
              <a:buChar char="ü"/>
            </a:pPr>
            <a:r>
              <a:rPr lang="en-US" b="1" dirty="0" smtClean="0"/>
              <a:t> Display item author if available?</a:t>
            </a:r>
            <a:r>
              <a:rPr lang="en-US" dirty="0" smtClean="0"/>
              <a:t>: Check this box to show the author’s name.</a:t>
            </a:r>
          </a:p>
          <a:p>
            <a:pPr>
              <a:buFont typeface="Wingdings" pitchFamily="2" charset="2"/>
              <a:buChar char="ü"/>
            </a:pPr>
            <a:r>
              <a:rPr lang="en-US" b="1" dirty="0" smtClean="0"/>
              <a:t> Display item date?</a:t>
            </a:r>
            <a:r>
              <a:rPr lang="en-US" dirty="0" smtClean="0"/>
              <a:t>: Check this box to show the date the post was published.</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txBody>
          <a:bodyPr/>
          <a:lstStyle/>
          <a:p>
            <a:pPr>
              <a:buNone/>
            </a:pPr>
            <a:r>
              <a:rPr lang="en-US" dirty="0" smtClean="0">
                <a:solidFill>
                  <a:srgbClr val="00B050"/>
                </a:solidFill>
              </a:rPr>
              <a:t>11) Custom Menu</a:t>
            </a:r>
          </a:p>
          <a:p>
            <a:pPr>
              <a:buFont typeface="Wingdings" pitchFamily="2" charset="2"/>
              <a:buChar char="ü"/>
            </a:pPr>
            <a:r>
              <a:rPr lang="en-US" dirty="0" smtClean="0">
                <a:solidFill>
                  <a:srgbClr val="00B050"/>
                </a:solidFill>
              </a:rPr>
              <a:t>  </a:t>
            </a:r>
            <a:r>
              <a:rPr lang="en-US" dirty="0" smtClean="0"/>
              <a:t>The Custom Menu Widget allows you to display pages, categories, and custom links in your blog’s sidebar.</a:t>
            </a:r>
          </a:p>
          <a:p>
            <a:pPr>
              <a:buFont typeface="Wingdings" pitchFamily="2" charset="2"/>
              <a:buChar char="ü"/>
            </a:pPr>
            <a:r>
              <a:rPr lang="en-US" dirty="0" smtClean="0">
                <a:solidFill>
                  <a:srgbClr val="00B050"/>
                </a:solidFill>
              </a:rPr>
              <a:t> </a:t>
            </a:r>
            <a:r>
              <a:rPr lang="en-US" dirty="0" smtClean="0"/>
              <a:t>To use it, you first need to create a custom menu.</a:t>
            </a:r>
          </a:p>
          <a:p>
            <a:pPr>
              <a:buFont typeface="Wingdings" pitchFamily="2" charset="2"/>
              <a:buChar char="ü"/>
            </a:pPr>
            <a:r>
              <a:rPr lang="en-US" dirty="0" smtClean="0">
                <a:solidFill>
                  <a:srgbClr val="00B050"/>
                </a:solidFill>
              </a:rPr>
              <a:t> </a:t>
            </a:r>
            <a:r>
              <a:rPr lang="en-US" dirty="0" smtClean="0"/>
              <a:t>Here’s an example of what it looks like when it’s activated on a blog sidebar.</a:t>
            </a:r>
          </a:p>
          <a:p>
            <a:pPr>
              <a:buNone/>
            </a:pPr>
            <a:endParaRPr lang="en-US" dirty="0">
              <a:solidFill>
                <a:srgbClr val="00B050"/>
              </a:solidFill>
            </a:endParaRPr>
          </a:p>
        </p:txBody>
      </p:sp>
      <p:pic>
        <p:nvPicPr>
          <p:cNvPr id="4" name="Picture 3" descr="example_menu.png"/>
          <p:cNvPicPr>
            <a:picLocks noChangeAspect="1"/>
          </p:cNvPicPr>
          <p:nvPr/>
        </p:nvPicPr>
        <p:blipFill>
          <a:blip r:embed="rId2" cstate="print"/>
          <a:stretch>
            <a:fillRect/>
          </a:stretch>
        </p:blipFill>
        <p:spPr>
          <a:xfrm>
            <a:off x="3200400" y="3886200"/>
            <a:ext cx="2743200" cy="2743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buFont typeface="Wingdings" pitchFamily="2" charset="2"/>
              <a:buChar char="ü"/>
            </a:pPr>
            <a:r>
              <a:rPr lang="en-US" dirty="0" smtClean="0"/>
              <a:t> There are many different types of widgets.</a:t>
            </a:r>
          </a:p>
          <a:p>
            <a:pPr>
              <a:buFont typeface="Wingdings" pitchFamily="2" charset="2"/>
              <a:buChar char="ü"/>
            </a:pPr>
            <a:r>
              <a:rPr lang="en-US" dirty="0" smtClean="0"/>
              <a:t> </a:t>
            </a:r>
            <a:r>
              <a:rPr lang="en-US" dirty="0" err="1" smtClean="0"/>
              <a:t>WordPress</a:t>
            </a:r>
            <a:r>
              <a:rPr lang="en-US" dirty="0" smtClean="0"/>
              <a:t> by default comes with several widgets including categories, tag cloud, navigation menu, calendar, search, recent posts etc. </a:t>
            </a:r>
          </a:p>
          <a:p>
            <a:pPr>
              <a:buFont typeface="Wingdings" pitchFamily="2" charset="2"/>
              <a:buChar char="ü"/>
            </a:pPr>
            <a:r>
              <a:rPr lang="en-US" smtClean="0"/>
              <a:t> If you drag the recent posts widget in a widget area, then it will contain a list of recent posts.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txBody>
          <a:bodyPr/>
          <a:lstStyle/>
          <a:p>
            <a:pPr>
              <a:buFont typeface="Wingdings" pitchFamily="2" charset="2"/>
              <a:buChar char="ü"/>
            </a:pPr>
            <a:r>
              <a:rPr lang="en-US" i="1" u="sng" dirty="0" smtClean="0"/>
              <a:t> </a:t>
            </a:r>
            <a:r>
              <a:rPr lang="en-US" b="1" i="1" u="sng" dirty="0" smtClean="0"/>
              <a:t>Widget settings :</a:t>
            </a:r>
          </a:p>
          <a:p>
            <a:pPr marL="514350" indent="-514350">
              <a:buAutoNum type="arabicParenR"/>
            </a:pPr>
            <a:r>
              <a:rPr lang="en-US" b="1" dirty="0" smtClean="0"/>
              <a:t>Title</a:t>
            </a:r>
            <a:r>
              <a:rPr lang="en-US" dirty="0" smtClean="0"/>
              <a:t>: Sets text that will display immediately above the custom menu in the sidebar.</a:t>
            </a:r>
          </a:p>
          <a:p>
            <a:pPr marL="514350" indent="-514350">
              <a:buAutoNum type="arabicParenR"/>
            </a:pPr>
            <a:r>
              <a:rPr lang="en-US" b="1" i="1" u="sng" dirty="0" smtClean="0"/>
              <a:t> </a:t>
            </a:r>
            <a:r>
              <a:rPr lang="en-US" b="1" dirty="0" smtClean="0"/>
              <a:t>Select Menu</a:t>
            </a:r>
            <a:r>
              <a:rPr lang="en-US" dirty="0" smtClean="0"/>
              <a:t>: Use this to choose which of your custom menus to display. If you haven’t already created a custom menu, you’ll need to do that first on the </a:t>
            </a:r>
            <a:r>
              <a:rPr lang="en-US" dirty="0" smtClean="0">
                <a:hlinkClick r:id="rId2"/>
              </a:rPr>
              <a:t>Menus</a:t>
            </a:r>
            <a:r>
              <a:rPr lang="en-US" dirty="0" smtClean="0"/>
              <a:t> page.</a:t>
            </a:r>
            <a:endParaRPr lang="en-US" b="1" i="1" u="sng"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normAutofit fontScale="92500" lnSpcReduction="20000"/>
          </a:bodyPr>
          <a:lstStyle/>
          <a:p>
            <a:pPr>
              <a:buNone/>
            </a:pPr>
            <a:r>
              <a:rPr lang="en-US" dirty="0" smtClean="0">
                <a:solidFill>
                  <a:srgbClr val="00B050"/>
                </a:solidFill>
              </a:rPr>
              <a:t>12) Meta</a:t>
            </a:r>
          </a:p>
          <a:p>
            <a:pPr>
              <a:buFont typeface="Wingdings" pitchFamily="2" charset="2"/>
              <a:buChar char="ü"/>
            </a:pPr>
            <a:r>
              <a:rPr lang="en-US" dirty="0" smtClean="0">
                <a:solidFill>
                  <a:srgbClr val="00B050"/>
                </a:solidFill>
              </a:rPr>
              <a:t> </a:t>
            </a:r>
            <a:r>
              <a:rPr lang="en-US" dirty="0" smtClean="0"/>
              <a:t>The Meta widget gives you links to login to your blog (logout if you are logged in), your admin, your comments and posts feeds and a link to wordpress.com.</a:t>
            </a:r>
            <a:endParaRPr lang="en-US" dirty="0" smtClean="0">
              <a:solidFill>
                <a:srgbClr val="00B050"/>
              </a:solidFill>
            </a:endParaRPr>
          </a:p>
          <a:p>
            <a:pPr>
              <a:buFont typeface="Wingdings" pitchFamily="2" charset="2"/>
              <a:buChar char="ü"/>
            </a:pPr>
            <a:r>
              <a:rPr lang="en-US" dirty="0" smtClean="0">
                <a:solidFill>
                  <a:srgbClr val="00B050"/>
                </a:solidFill>
              </a:rPr>
              <a:t> </a:t>
            </a:r>
            <a:r>
              <a:rPr lang="en-US" b="1" dirty="0" smtClean="0"/>
              <a:t>Meta Widget</a:t>
            </a:r>
            <a:r>
              <a:rPr lang="en-US" dirty="0" smtClean="0"/>
              <a:t> is one of standard </a:t>
            </a:r>
            <a:r>
              <a:rPr lang="en-US" dirty="0" err="1" smtClean="0"/>
              <a:t>WordPress</a:t>
            </a:r>
            <a:r>
              <a:rPr lang="en-US" dirty="0" smtClean="0"/>
              <a:t> widgets. By default it contains 5-links menu</a:t>
            </a:r>
            <a:r>
              <a:rPr lang="en-US" dirty="0" smtClean="0">
                <a:solidFill>
                  <a:srgbClr val="00B050"/>
                </a:solidFill>
              </a:rPr>
              <a:t>.</a:t>
            </a:r>
          </a:p>
          <a:p>
            <a:pPr marL="514350" indent="-514350">
              <a:buAutoNum type="arabicParenR"/>
            </a:pPr>
            <a:r>
              <a:rPr lang="en-US" b="1" dirty="0" smtClean="0"/>
              <a:t>Register/Site Admin </a:t>
            </a:r>
            <a:r>
              <a:rPr lang="en-US" dirty="0" smtClean="0"/>
              <a:t>link redirects to your </a:t>
            </a:r>
            <a:r>
              <a:rPr lang="en-US" dirty="0" err="1" smtClean="0"/>
              <a:t>WordPress</a:t>
            </a:r>
            <a:r>
              <a:rPr lang="en-US" dirty="0" smtClean="0"/>
              <a:t> dashboard or registration form (it depends if you are logged in to your account or not). </a:t>
            </a:r>
          </a:p>
          <a:p>
            <a:pPr marL="514350" indent="-514350">
              <a:buAutoNum type="arabicParenR"/>
            </a:pPr>
            <a:r>
              <a:rPr lang="en-US" b="1" dirty="0" smtClean="0"/>
              <a:t>Log in/out</a:t>
            </a:r>
            <a:r>
              <a:rPr lang="en-US" dirty="0" smtClean="0"/>
              <a:t> link is used for calling for the login form on your site login page or logging out from site admin panel.</a:t>
            </a:r>
          </a:p>
          <a:p>
            <a:pPr marL="514350" indent="-514350">
              <a:buAutoNum type="arabicParenR"/>
            </a:pPr>
            <a:r>
              <a:rPr lang="en-US" b="1" dirty="0" smtClean="0"/>
              <a:t>Entries RSS </a:t>
            </a:r>
            <a:r>
              <a:rPr lang="en-US" dirty="0" smtClean="0"/>
              <a:t>link opens your site feeds (most recent first). </a:t>
            </a:r>
          </a:p>
          <a:p>
            <a:pPr marL="514350" indent="-514350">
              <a:buAutoNum type="arabicParenR"/>
            </a:pPr>
            <a:r>
              <a:rPr lang="en-US" b="1" dirty="0" smtClean="0"/>
              <a:t>Comments RSS </a:t>
            </a:r>
            <a:r>
              <a:rPr lang="en-US" dirty="0" smtClean="0"/>
              <a:t>link opens your site comments feeds (most recent first). </a:t>
            </a:r>
          </a:p>
          <a:p>
            <a:pPr marL="514350" indent="-514350">
              <a:buAutoNum type="arabicParenR"/>
            </a:pPr>
            <a:r>
              <a:rPr lang="en-US" b="1" dirty="0" smtClean="0"/>
              <a:t>WordPress.org </a:t>
            </a:r>
            <a:r>
              <a:rPr lang="en-US" dirty="0" smtClean="0"/>
              <a:t>link opens official </a:t>
            </a:r>
            <a:r>
              <a:rPr lang="en-US" dirty="0" err="1" smtClean="0"/>
              <a:t>WordPress</a:t>
            </a:r>
            <a:r>
              <a:rPr lang="en-US" dirty="0" smtClean="0"/>
              <a:t> community site</a:t>
            </a:r>
          </a:p>
          <a:p>
            <a:pPr>
              <a:buNone/>
            </a:pPr>
            <a:endParaRPr lang="en-US" dirty="0">
              <a:solidFill>
                <a:srgbClr val="00B05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a:buFont typeface="Wingdings" pitchFamily="2" charset="2"/>
              <a:buChar char="ü"/>
            </a:pPr>
            <a:r>
              <a:rPr lang="en-US" b="1" i="1" u="sng" dirty="0" smtClean="0"/>
              <a:t>Widget settings :</a:t>
            </a:r>
          </a:p>
          <a:p>
            <a:pPr>
              <a:buNone/>
            </a:pPr>
            <a:endParaRPr lang="en-US" b="1" i="1" u="sng" dirty="0" smtClean="0"/>
          </a:p>
          <a:p>
            <a:pPr marL="514350" indent="-514350">
              <a:buAutoNum type="arabicParenR"/>
            </a:pPr>
            <a:r>
              <a:rPr lang="en-US" b="1" dirty="0" smtClean="0"/>
              <a:t>Title</a:t>
            </a:r>
            <a:r>
              <a:rPr lang="en-US" dirty="0" smtClean="0"/>
              <a:t>: Sets text that will display immediately above the meta </a:t>
            </a:r>
            <a:r>
              <a:rPr lang="en-US" smtClean="0"/>
              <a:t>widget link </a:t>
            </a:r>
            <a:r>
              <a:rPr lang="en-US" dirty="0" smtClean="0"/>
              <a:t>in the sidebar.</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lstStyle/>
          <a:p>
            <a:pPr>
              <a:buNone/>
            </a:pPr>
            <a:r>
              <a:rPr lang="en-US" dirty="0" smtClean="0">
                <a:solidFill>
                  <a:srgbClr val="FF0000"/>
                </a:solidFill>
              </a:rPr>
              <a:t>13) Image</a:t>
            </a:r>
          </a:p>
          <a:p>
            <a:pPr>
              <a:buFont typeface="Wingdings" pitchFamily="2" charset="2"/>
              <a:buChar char="ü"/>
            </a:pPr>
            <a:r>
              <a:rPr lang="en-US" dirty="0" smtClean="0"/>
              <a:t> The image widget allow the developers to display image in sidebar of your </a:t>
            </a:r>
            <a:r>
              <a:rPr lang="en-US" dirty="0" err="1" smtClean="0"/>
              <a:t>wordpress</a:t>
            </a:r>
            <a:r>
              <a:rPr lang="en-US" dirty="0" smtClean="0"/>
              <a:t> website.</a:t>
            </a:r>
          </a:p>
          <a:p>
            <a:pPr>
              <a:buFont typeface="Wingdings" pitchFamily="2" charset="2"/>
              <a:buChar char="ü"/>
            </a:pPr>
            <a:r>
              <a:rPr lang="en-US" dirty="0" smtClean="0"/>
              <a:t> Image widget will bring up the </a:t>
            </a:r>
            <a:r>
              <a:rPr lang="en-US" dirty="0" err="1" smtClean="0"/>
              <a:t>WordPress</a:t>
            </a:r>
            <a:r>
              <a:rPr lang="en-US" dirty="0" smtClean="0"/>
              <a:t> media </a:t>
            </a:r>
            <a:r>
              <a:rPr lang="en-US" dirty="0" err="1" smtClean="0"/>
              <a:t>uploader</a:t>
            </a:r>
            <a:r>
              <a:rPr lang="en-US" dirty="0" smtClean="0"/>
              <a:t> where you can click on the upload files button to upload your image or select an image you have previously uploaded.</a:t>
            </a:r>
          </a:p>
          <a:p>
            <a:pPr>
              <a:buFont typeface="Wingdings" pitchFamily="2" charset="2"/>
              <a:buChar char="ü"/>
            </a:pPr>
            <a:r>
              <a:rPr lang="en-US" dirty="0" smtClean="0"/>
              <a:t> After uploading the image, you will see image settings in the right column. From here, you can provide a alt text for the image, add a description, select size, or even add a link.</a:t>
            </a:r>
          </a:p>
          <a:p>
            <a:pPr>
              <a:buFont typeface="Wingdings" pitchFamily="2" charset="2"/>
              <a:buChar char="ü"/>
            </a:pPr>
            <a:r>
              <a:rPr lang="en-US" dirty="0" smtClean="0"/>
              <a:t> Once you are done, you can click on the ‘Add to Widget’ button to save your changes.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txBody>
          <a:bodyPr/>
          <a:lstStyle/>
          <a:p>
            <a:pPr>
              <a:buNone/>
            </a:pPr>
            <a:r>
              <a:rPr lang="en-US" dirty="0" smtClean="0">
                <a:solidFill>
                  <a:srgbClr val="FF0000"/>
                </a:solidFill>
              </a:rPr>
              <a:t>14) Gallery</a:t>
            </a:r>
          </a:p>
          <a:p>
            <a:pPr>
              <a:buFont typeface="Wingdings" pitchFamily="2" charset="2"/>
              <a:buChar char="ü"/>
            </a:pPr>
            <a:r>
              <a:rPr lang="en-US" dirty="0" smtClean="0">
                <a:solidFill>
                  <a:srgbClr val="FF0000"/>
                </a:solidFill>
              </a:rPr>
              <a:t> </a:t>
            </a:r>
            <a:r>
              <a:rPr lang="en-US" dirty="0" smtClean="0"/>
              <a:t>The </a:t>
            </a:r>
            <a:r>
              <a:rPr lang="en-US" b="1" dirty="0" smtClean="0"/>
              <a:t>Gallery</a:t>
            </a:r>
            <a:r>
              <a:rPr lang="en-US" dirty="0" smtClean="0"/>
              <a:t> widget provides you with a simple way to display a photo gallery or slideshow in your blog’s sidebar.</a:t>
            </a:r>
          </a:p>
          <a:p>
            <a:pPr>
              <a:buNone/>
            </a:pPr>
            <a:r>
              <a:rPr lang="en-US" dirty="0" smtClean="0">
                <a:solidFill>
                  <a:srgbClr val="FF0000"/>
                </a:solidFill>
              </a:rPr>
              <a:t>	</a:t>
            </a:r>
            <a:endParaRPr lang="en-US" dirty="0">
              <a:solidFill>
                <a:srgbClr val="FF0000"/>
              </a:solidFill>
            </a:endParaRPr>
          </a:p>
        </p:txBody>
      </p:sp>
      <p:pic>
        <p:nvPicPr>
          <p:cNvPr id="5" name="Picture 4" descr="gallery.png"/>
          <p:cNvPicPr>
            <a:picLocks noChangeAspect="1"/>
          </p:cNvPicPr>
          <p:nvPr/>
        </p:nvPicPr>
        <p:blipFill>
          <a:blip r:embed="rId2"/>
          <a:stretch>
            <a:fillRect/>
          </a:stretch>
        </p:blipFill>
        <p:spPr>
          <a:xfrm>
            <a:off x="2362200" y="3048000"/>
            <a:ext cx="4267200" cy="264480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638800"/>
          </a:xfrm>
        </p:spPr>
        <p:txBody>
          <a:bodyPr/>
          <a:lstStyle/>
          <a:p>
            <a:pPr>
              <a:buFont typeface="Wingdings" pitchFamily="2" charset="2"/>
              <a:buChar char="ü"/>
            </a:pPr>
            <a:r>
              <a:rPr lang="en-US" dirty="0" smtClean="0"/>
              <a:t> </a:t>
            </a:r>
            <a:r>
              <a:rPr lang="en-US" b="1" dirty="0" smtClean="0"/>
              <a:t>Settings</a:t>
            </a:r>
          </a:p>
          <a:p>
            <a:pPr>
              <a:buNone/>
            </a:pPr>
            <a:r>
              <a:rPr lang="en-US" dirty="0" smtClean="0"/>
              <a:t>1) </a:t>
            </a:r>
            <a:r>
              <a:rPr lang="en-US" b="1" dirty="0" smtClean="0"/>
              <a:t>Title:</a:t>
            </a:r>
            <a:r>
              <a:rPr lang="en-US" dirty="0" smtClean="0"/>
              <a:t> The title to be displayed above the gallery in your sidebar.</a:t>
            </a:r>
          </a:p>
          <a:p>
            <a:pPr>
              <a:buNone/>
            </a:pPr>
            <a:r>
              <a:rPr lang="en-US" dirty="0" smtClean="0"/>
              <a:t>2) </a:t>
            </a:r>
            <a:r>
              <a:rPr lang="en-US" b="1" dirty="0" smtClean="0"/>
              <a:t>Images:</a:t>
            </a:r>
            <a:r>
              <a:rPr lang="en-US" dirty="0" smtClean="0"/>
              <a:t> The images to be displayed in the gallery. You can click on </a:t>
            </a:r>
            <a:r>
              <a:rPr lang="en-US" b="1" dirty="0" smtClean="0"/>
              <a:t>Choose Images</a:t>
            </a:r>
            <a:r>
              <a:rPr lang="en-US" dirty="0" smtClean="0"/>
              <a:t> to select the images for your gallery.</a:t>
            </a:r>
          </a:p>
          <a:p>
            <a:pPr>
              <a:buFont typeface="Wingdings" pitchFamily="2" charset="2"/>
              <a:buChar char="ü"/>
            </a:pPr>
            <a:r>
              <a:rPr lang="en-US" dirty="0" smtClean="0"/>
              <a:t> After performing setting for every image in gallery click on save button to save your gallery.</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txBody>
          <a:bodyPr>
            <a:normAutofit lnSpcReduction="10000"/>
          </a:bodyPr>
          <a:lstStyle/>
          <a:p>
            <a:pPr>
              <a:buNone/>
            </a:pPr>
            <a:r>
              <a:rPr lang="en-US" dirty="0" smtClean="0">
                <a:solidFill>
                  <a:srgbClr val="FF0000"/>
                </a:solidFill>
              </a:rPr>
              <a:t>15)  Video</a:t>
            </a:r>
          </a:p>
          <a:p>
            <a:pPr>
              <a:buFont typeface="Wingdings" pitchFamily="2" charset="2"/>
              <a:buChar char="ü"/>
            </a:pPr>
            <a:r>
              <a:rPr lang="en-US" dirty="0" smtClean="0">
                <a:solidFill>
                  <a:srgbClr val="FF0000"/>
                </a:solidFill>
              </a:rPr>
              <a:t> </a:t>
            </a:r>
            <a:r>
              <a:rPr lang="en-US" dirty="0" smtClean="0"/>
              <a:t>The Video Widget allows you to add a video to the sidebar or footer of your site. You can add a video that you’ve uploaded to your site.</a:t>
            </a:r>
          </a:p>
          <a:p>
            <a:pPr>
              <a:buFont typeface="Wingdings" pitchFamily="2" charset="2"/>
              <a:buChar char="ü"/>
            </a:pPr>
            <a:r>
              <a:rPr lang="en-US" dirty="0" smtClean="0"/>
              <a:t> Click on the </a:t>
            </a:r>
            <a:r>
              <a:rPr lang="en-US" b="1" dirty="0" smtClean="0"/>
              <a:t>Add Video</a:t>
            </a:r>
            <a:r>
              <a:rPr lang="en-US" dirty="0" smtClean="0"/>
              <a:t> button to select the video you want to put in the video widget.</a:t>
            </a:r>
          </a:p>
          <a:p>
            <a:pPr>
              <a:buFont typeface="Wingdings" pitchFamily="2" charset="2"/>
              <a:buChar char="ü"/>
            </a:pPr>
            <a:r>
              <a:rPr lang="en-US" dirty="0" smtClean="0"/>
              <a:t> After you’ve uploaded, click the </a:t>
            </a:r>
            <a:r>
              <a:rPr lang="en-US" b="1" dirty="0" smtClean="0"/>
              <a:t>Add to Widget</a:t>
            </a:r>
            <a:r>
              <a:rPr lang="en-US" dirty="0" smtClean="0"/>
              <a:t> button to put the video in the Widget.</a:t>
            </a:r>
          </a:p>
          <a:p>
            <a:pPr>
              <a:buFont typeface="Wingdings" pitchFamily="2" charset="2"/>
              <a:buChar char="ü"/>
            </a:pPr>
            <a:r>
              <a:rPr lang="en-US" dirty="0" smtClean="0"/>
              <a:t>After you’ve added the video to your video widget, you’ll see a preview of the widget appear on your blog. You can also enter a </a:t>
            </a:r>
            <a:r>
              <a:rPr lang="en-US" b="1" dirty="0" smtClean="0"/>
              <a:t>Title</a:t>
            </a:r>
            <a:r>
              <a:rPr lang="en-US" dirty="0" smtClean="0"/>
              <a:t> in the widget options, which will appear above the video.</a:t>
            </a:r>
          </a:p>
          <a:p>
            <a:pPr>
              <a:buFont typeface="Wingdings" pitchFamily="2" charset="2"/>
              <a:buChar char="ü"/>
            </a:pPr>
            <a:r>
              <a:rPr lang="en-US" dirty="0" smtClean="0"/>
              <a:t> When you’re satisfied, click </a:t>
            </a:r>
            <a:r>
              <a:rPr lang="en-US" b="1" dirty="0" smtClean="0"/>
              <a:t>Save</a:t>
            </a:r>
            <a:r>
              <a:rPr lang="en-US" i="1" dirty="0" smtClean="0"/>
              <a:t> </a:t>
            </a:r>
            <a:r>
              <a:rPr lang="en-US" dirty="0" smtClean="0"/>
              <a:t>to add the widget to your site.</a:t>
            </a:r>
          </a:p>
          <a:p>
            <a:pPr>
              <a:buFont typeface="Wingdings" pitchFamily="2" charset="2"/>
              <a:buChar char="ü"/>
            </a:pPr>
            <a:endParaRPr lang="en-US"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do.png"/>
          <p:cNvPicPr>
            <a:picLocks noGrp="1" noChangeAspect="1"/>
          </p:cNvPicPr>
          <p:nvPr>
            <p:ph idx="1"/>
          </p:nvPr>
        </p:nvPicPr>
        <p:blipFill>
          <a:blip r:embed="rId2"/>
          <a:stretch>
            <a:fillRect/>
          </a:stretch>
        </p:blipFill>
        <p:spPr>
          <a:xfrm>
            <a:off x="1066800" y="1676400"/>
            <a:ext cx="5410199" cy="4495800"/>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fontScale="92500" lnSpcReduction="20000"/>
          </a:bodyPr>
          <a:lstStyle/>
          <a:p>
            <a:pPr>
              <a:buNone/>
            </a:pPr>
            <a:r>
              <a:rPr lang="en-US" dirty="0" smtClean="0">
                <a:solidFill>
                  <a:srgbClr val="FF0000"/>
                </a:solidFill>
              </a:rPr>
              <a:t>16)  Audio</a:t>
            </a:r>
          </a:p>
          <a:p>
            <a:pPr>
              <a:buFont typeface="Wingdings" pitchFamily="2" charset="2"/>
              <a:buChar char="ü"/>
            </a:pPr>
            <a:r>
              <a:rPr lang="en-US" dirty="0" smtClean="0">
                <a:solidFill>
                  <a:srgbClr val="FF0000"/>
                </a:solidFill>
              </a:rPr>
              <a:t> </a:t>
            </a:r>
            <a:r>
              <a:rPr lang="en-US" dirty="0" smtClean="0"/>
              <a:t>The Audio Widget and Music Player Widgets allows you to add an audio player to the sidebar or footer of your site. You can add an audio player using any audio file that you’ve uploaded to your site.</a:t>
            </a:r>
            <a:endParaRPr lang="en-US" dirty="0" smtClean="0">
              <a:solidFill>
                <a:srgbClr val="FF0000"/>
              </a:solidFill>
            </a:endParaRPr>
          </a:p>
          <a:p>
            <a:pPr>
              <a:buFont typeface="Wingdings" pitchFamily="2" charset="2"/>
              <a:buChar char="ü"/>
            </a:pPr>
            <a:r>
              <a:rPr lang="en-US" dirty="0" smtClean="0">
                <a:solidFill>
                  <a:srgbClr val="FF0000"/>
                </a:solidFill>
              </a:rPr>
              <a:t> </a:t>
            </a:r>
            <a:r>
              <a:rPr lang="en-US" dirty="0" smtClean="0"/>
              <a:t>The font and appearance of the title in widgets varies by theme, so yours will look different.</a:t>
            </a:r>
          </a:p>
          <a:p>
            <a:pPr>
              <a:buFont typeface="Wingdings" pitchFamily="2" charset="2"/>
              <a:buChar char="ü"/>
            </a:pPr>
            <a:r>
              <a:rPr lang="en-US" dirty="0" smtClean="0">
                <a:solidFill>
                  <a:srgbClr val="FF0000"/>
                </a:solidFill>
              </a:rPr>
              <a:t> </a:t>
            </a:r>
            <a:r>
              <a:rPr lang="en-US" dirty="0" smtClean="0"/>
              <a:t> Audio files must be </a:t>
            </a:r>
            <a:r>
              <a:rPr lang="en-US" b="1" dirty="0" smtClean="0"/>
              <a:t>.mp3</a:t>
            </a:r>
            <a:r>
              <a:rPr lang="en-US" dirty="0" smtClean="0"/>
              <a:t>, </a:t>
            </a:r>
            <a:r>
              <a:rPr lang="en-US" b="1" dirty="0" smtClean="0"/>
              <a:t>.m4a</a:t>
            </a:r>
            <a:r>
              <a:rPr lang="en-US" dirty="0" smtClean="0"/>
              <a:t>, </a:t>
            </a:r>
            <a:r>
              <a:rPr lang="en-US" b="1" dirty="0" smtClean="0"/>
              <a:t>.</a:t>
            </a:r>
            <a:r>
              <a:rPr lang="en-US" b="1" dirty="0" err="1" smtClean="0"/>
              <a:t>ogg</a:t>
            </a:r>
            <a:r>
              <a:rPr lang="en-US" dirty="0" smtClean="0"/>
              <a:t>, or </a:t>
            </a:r>
            <a:r>
              <a:rPr lang="en-US" b="1" dirty="0" smtClean="0"/>
              <a:t>.wav</a:t>
            </a:r>
            <a:r>
              <a:rPr lang="en-US" dirty="0" smtClean="0"/>
              <a:t> type.</a:t>
            </a:r>
          </a:p>
          <a:p>
            <a:pPr>
              <a:buFont typeface="Wingdings" pitchFamily="2" charset="2"/>
              <a:buChar char="ü"/>
            </a:pPr>
            <a:r>
              <a:rPr lang="en-US" dirty="0" smtClean="0">
                <a:solidFill>
                  <a:srgbClr val="FF0000"/>
                </a:solidFill>
              </a:rPr>
              <a:t> </a:t>
            </a:r>
            <a:r>
              <a:rPr lang="en-US" dirty="0" smtClean="0"/>
              <a:t>After you’ve uploaded your audio, click the </a:t>
            </a:r>
            <a:r>
              <a:rPr lang="en-US" b="1" dirty="0" smtClean="0"/>
              <a:t>Add to Widget</a:t>
            </a:r>
            <a:r>
              <a:rPr lang="en-US" dirty="0" smtClean="0"/>
              <a:t> button to put the audio in the Widget.</a:t>
            </a:r>
          </a:p>
          <a:p>
            <a:pPr>
              <a:buFont typeface="Wingdings" pitchFamily="2" charset="2"/>
              <a:buChar char="ü"/>
            </a:pPr>
            <a:r>
              <a:rPr lang="en-US" dirty="0" smtClean="0">
                <a:solidFill>
                  <a:srgbClr val="FF0000"/>
                </a:solidFill>
              </a:rPr>
              <a:t> </a:t>
            </a:r>
            <a:r>
              <a:rPr lang="en-US" dirty="0" smtClean="0"/>
              <a:t>After you’ve added the audio to your audio widget, you’ll see a preview of the widget appear on your blog. You can also enter a </a:t>
            </a:r>
            <a:r>
              <a:rPr lang="en-US" b="1" dirty="0" smtClean="0"/>
              <a:t>Title</a:t>
            </a:r>
            <a:r>
              <a:rPr lang="en-US" dirty="0" smtClean="0"/>
              <a:t> in the widget options, which will appear above the audio.</a:t>
            </a:r>
          </a:p>
          <a:p>
            <a:pPr>
              <a:buFont typeface="Wingdings" pitchFamily="2" charset="2"/>
              <a:buChar char="ü"/>
            </a:pPr>
            <a:r>
              <a:rPr lang="en-US" dirty="0" smtClean="0"/>
              <a:t>When you’re satisfied, click </a:t>
            </a:r>
            <a:r>
              <a:rPr lang="en-US" b="1" dirty="0" smtClean="0"/>
              <a:t>Publish</a:t>
            </a:r>
            <a:r>
              <a:rPr lang="en-US" dirty="0" smtClean="0"/>
              <a:t> to add the widget to your site.</a:t>
            </a:r>
            <a:endParaRPr lang="en-US"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udio.png"/>
          <p:cNvPicPr>
            <a:picLocks noGrp="1" noChangeAspect="1"/>
          </p:cNvPicPr>
          <p:nvPr>
            <p:ph idx="1"/>
          </p:nvPr>
        </p:nvPicPr>
        <p:blipFill>
          <a:blip r:embed="rId2"/>
          <a:stretch>
            <a:fillRect/>
          </a:stretch>
        </p:blipFill>
        <p:spPr>
          <a:xfrm>
            <a:off x="2209800" y="2438400"/>
            <a:ext cx="4952999" cy="38862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lstStyle/>
          <a:p>
            <a:pPr>
              <a:buFont typeface="Wingdings" pitchFamily="2" charset="2"/>
              <a:buChar char="Ø"/>
            </a:pPr>
            <a:r>
              <a:rPr lang="en-US" dirty="0" smtClean="0">
                <a:solidFill>
                  <a:srgbClr val="FF0000"/>
                </a:solidFill>
              </a:rPr>
              <a:t> What is widget area????</a:t>
            </a:r>
          </a:p>
          <a:p>
            <a:pPr>
              <a:buFont typeface="Wingdings" pitchFamily="2" charset="2"/>
              <a:buChar char="ü"/>
            </a:pPr>
            <a:r>
              <a:rPr lang="en-US" dirty="0" smtClean="0">
                <a:solidFill>
                  <a:srgbClr val="FF0000"/>
                </a:solidFill>
              </a:rPr>
              <a:t> </a:t>
            </a:r>
            <a:r>
              <a:rPr lang="en-US" dirty="0" smtClean="0"/>
              <a:t>Widgets in </a:t>
            </a:r>
            <a:r>
              <a:rPr lang="en-US" dirty="0" err="1" smtClean="0"/>
              <a:t>WordPress</a:t>
            </a:r>
            <a:r>
              <a:rPr lang="en-US" dirty="0" smtClean="0"/>
              <a:t> allow you to add content and features in the </a:t>
            </a:r>
            <a:r>
              <a:rPr lang="en-US" dirty="0" err="1" smtClean="0"/>
              <a:t>widgetized</a:t>
            </a:r>
            <a:r>
              <a:rPr lang="en-US" dirty="0" smtClean="0"/>
              <a:t> areas of your theme which is mostly the sidebar.</a:t>
            </a:r>
          </a:p>
          <a:p>
            <a:pPr>
              <a:buFont typeface="Wingdings" pitchFamily="2" charset="2"/>
              <a:buChar char="ü"/>
            </a:pPr>
            <a:r>
              <a:rPr lang="en-US" dirty="0" smtClean="0">
                <a:solidFill>
                  <a:srgbClr val="FF0000"/>
                </a:solidFill>
              </a:rPr>
              <a:t> </a:t>
            </a:r>
            <a:r>
              <a:rPr lang="en-US" dirty="0" smtClean="0"/>
              <a:t>These widget-ready areas can be in the header, footer, sidebar, below content, and basically any other area in your theme.</a:t>
            </a:r>
          </a:p>
          <a:p>
            <a:pPr>
              <a:buFont typeface="Wingdings" pitchFamily="2" charset="2"/>
              <a:buChar char="ü"/>
            </a:pPr>
            <a:r>
              <a:rPr lang="en-US" dirty="0" smtClean="0">
                <a:solidFill>
                  <a:srgbClr val="FF0000"/>
                </a:solidFill>
              </a:rPr>
              <a:t> </a:t>
            </a:r>
            <a:r>
              <a:rPr lang="en-US" dirty="0" smtClean="0"/>
              <a:t>The available widget areas that you have in your theme will vary from theme to theme.</a:t>
            </a:r>
          </a:p>
          <a:p>
            <a:pPr>
              <a:buFont typeface="Wingdings" pitchFamily="2" charset="2"/>
              <a:buChar char="ü"/>
            </a:pPr>
            <a:r>
              <a:rPr lang="en-US" dirty="0" smtClean="0">
                <a:solidFill>
                  <a:srgbClr val="FF0000"/>
                </a:solidFill>
              </a:rPr>
              <a:t> </a:t>
            </a:r>
            <a:r>
              <a:rPr lang="en-US" dirty="0" smtClean="0"/>
              <a:t>Most </a:t>
            </a:r>
            <a:r>
              <a:rPr lang="en-US" dirty="0" err="1" smtClean="0"/>
              <a:t>WordPress</a:t>
            </a:r>
            <a:r>
              <a:rPr lang="en-US" dirty="0" smtClean="0"/>
              <a:t> themes are widget ready and have multiple widget areas.</a:t>
            </a:r>
          </a:p>
          <a:p>
            <a:pPr>
              <a:buFont typeface="Wingdings" pitchFamily="2" charset="2"/>
              <a:buChar char="ü"/>
            </a:pPr>
            <a:r>
              <a:rPr lang="en-US" dirty="0" smtClean="0">
                <a:solidFill>
                  <a:srgbClr val="FF0000"/>
                </a:solidFill>
              </a:rPr>
              <a:t> </a:t>
            </a:r>
            <a:r>
              <a:rPr lang="en-US" dirty="0" smtClean="0"/>
              <a:t>If you do not see any widget areas, then it means that your theme does not support widgets.</a:t>
            </a:r>
            <a:endParaRPr lang="en-US"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buNone/>
            </a:pPr>
            <a:r>
              <a:rPr lang="en-US" dirty="0" smtClean="0">
                <a:solidFill>
                  <a:srgbClr val="FF0000"/>
                </a:solidFill>
              </a:rPr>
              <a:t>17) Custom HTML</a:t>
            </a:r>
          </a:p>
          <a:p>
            <a:pPr>
              <a:buFont typeface="Wingdings" pitchFamily="2" charset="2"/>
              <a:buChar char="ü"/>
            </a:pPr>
            <a:r>
              <a:rPr lang="en-US" dirty="0" smtClean="0">
                <a:solidFill>
                  <a:srgbClr val="FF0000"/>
                </a:solidFill>
              </a:rPr>
              <a:t> </a:t>
            </a:r>
            <a:r>
              <a:rPr lang="en-US" dirty="0" smtClean="0"/>
              <a:t>The Custom HTML Widget allows you to add HTML code to the sidebar or footer of your site.</a:t>
            </a:r>
          </a:p>
          <a:p>
            <a:pPr>
              <a:buFont typeface="Wingdings" pitchFamily="2" charset="2"/>
              <a:buChar char="ü"/>
            </a:pPr>
            <a:r>
              <a:rPr lang="en-US" dirty="0" smtClean="0">
                <a:solidFill>
                  <a:srgbClr val="FF0000"/>
                </a:solidFill>
              </a:rPr>
              <a:t> </a:t>
            </a:r>
            <a:r>
              <a:rPr lang="en-US" dirty="0" smtClean="0"/>
              <a:t>Some HTML tags like script, </a:t>
            </a:r>
            <a:r>
              <a:rPr lang="en-US" dirty="0" err="1" smtClean="0"/>
              <a:t>iframe</a:t>
            </a:r>
            <a:r>
              <a:rPr lang="en-US" dirty="0" smtClean="0"/>
              <a:t>, form, input, and style are not available on Premium, Personal, or free plans. You need to upgrade to the WordPress.com Business plan and install a custom </a:t>
            </a:r>
            <a:r>
              <a:rPr lang="en-US" dirty="0" err="1" smtClean="0"/>
              <a:t>plugin</a:t>
            </a:r>
            <a:r>
              <a:rPr lang="en-US" dirty="0" smtClean="0"/>
              <a:t> or theme to use them.</a:t>
            </a:r>
          </a:p>
          <a:p>
            <a:pPr>
              <a:buFont typeface="Wingdings" pitchFamily="2" charset="2"/>
              <a:buChar char="ü"/>
            </a:pPr>
            <a:r>
              <a:rPr lang="en-US" dirty="0" smtClean="0">
                <a:solidFill>
                  <a:srgbClr val="FF0000"/>
                </a:solidFill>
              </a:rPr>
              <a:t> </a:t>
            </a:r>
            <a:r>
              <a:rPr lang="en-US" dirty="0" smtClean="0"/>
              <a:t>The font and appearance of the title in widgets varies by theme, so yours will look different.</a:t>
            </a:r>
          </a:p>
          <a:p>
            <a:pPr>
              <a:buFont typeface="Wingdings" pitchFamily="2" charset="2"/>
              <a:buChar char="ü"/>
            </a:pPr>
            <a:r>
              <a:rPr lang="en-US" dirty="0" smtClean="0">
                <a:solidFill>
                  <a:srgbClr val="FF0000"/>
                </a:solidFill>
              </a:rPr>
              <a:t> </a:t>
            </a:r>
            <a:r>
              <a:rPr lang="en-US" dirty="0" smtClean="0"/>
              <a:t>When you’re satisfied, click </a:t>
            </a:r>
            <a:r>
              <a:rPr lang="en-US" b="1" dirty="0" smtClean="0"/>
              <a:t>Save </a:t>
            </a:r>
            <a:r>
              <a:rPr lang="en-US" dirty="0" smtClean="0"/>
              <a:t>to add the widget to your site.</a:t>
            </a:r>
            <a:endParaRPr lang="en-US"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tom_html.png"/>
          <p:cNvPicPr>
            <a:picLocks noGrp="1" noChangeAspect="1"/>
          </p:cNvPicPr>
          <p:nvPr>
            <p:ph idx="1"/>
          </p:nvPr>
        </p:nvPicPr>
        <p:blipFill>
          <a:blip r:embed="rId2"/>
          <a:stretch>
            <a:fillRect/>
          </a:stretch>
        </p:blipFill>
        <p:spPr>
          <a:xfrm>
            <a:off x="2057400" y="2057400"/>
            <a:ext cx="4038599" cy="2714649"/>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pPr>
              <a:buFont typeface="Wingdings" pitchFamily="2" charset="2"/>
              <a:buChar char="v"/>
            </a:pPr>
            <a:r>
              <a:rPr lang="en-US" dirty="0" smtClean="0"/>
              <a:t> Inactive Sidebar (not used)</a:t>
            </a:r>
            <a:endParaRPr lang="en-US" dirty="0"/>
          </a:p>
        </p:txBody>
      </p:sp>
      <p:sp>
        <p:nvSpPr>
          <p:cNvPr id="3" name="Content Placeholder 2"/>
          <p:cNvSpPr>
            <a:spLocks noGrp="1"/>
          </p:cNvSpPr>
          <p:nvPr>
            <p:ph idx="1"/>
          </p:nvPr>
        </p:nvSpPr>
        <p:spPr>
          <a:xfrm>
            <a:off x="457200" y="1600200"/>
            <a:ext cx="8229600" cy="5105400"/>
          </a:xfrm>
        </p:spPr>
        <p:txBody>
          <a:bodyPr/>
          <a:lstStyle/>
          <a:p>
            <a:pPr>
              <a:buFont typeface="Wingdings" pitchFamily="2" charset="2"/>
              <a:buChar char="ü"/>
            </a:pPr>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buFont typeface="Wingdings" pitchFamily="2" charset="2"/>
              <a:buChar char="v"/>
            </a:pPr>
            <a:r>
              <a:rPr lang="en-US" dirty="0" smtClean="0"/>
              <a:t> Widget Management</a:t>
            </a:r>
            <a:endParaRPr lang="en-US" dirty="0"/>
          </a:p>
        </p:txBody>
      </p:sp>
      <p:sp>
        <p:nvSpPr>
          <p:cNvPr id="3" name="Content Placeholder 2"/>
          <p:cNvSpPr>
            <a:spLocks noGrp="1"/>
          </p:cNvSpPr>
          <p:nvPr>
            <p:ph idx="1"/>
          </p:nvPr>
        </p:nvSpPr>
        <p:spPr>
          <a:xfrm>
            <a:off x="457200" y="1295400"/>
            <a:ext cx="8229600" cy="5334000"/>
          </a:xfrm>
        </p:spPr>
        <p:txBody>
          <a:bodyPr>
            <a:normAutofit lnSpcReduction="10000"/>
          </a:bodyPr>
          <a:lstStyle/>
          <a:p>
            <a:pPr>
              <a:buFont typeface="Wingdings" pitchFamily="2" charset="2"/>
              <a:buChar char="Ø"/>
            </a:pPr>
            <a:r>
              <a:rPr lang="en-US" dirty="0" smtClean="0"/>
              <a:t> </a:t>
            </a:r>
            <a:r>
              <a:rPr lang="en-US" dirty="0" smtClean="0">
                <a:solidFill>
                  <a:srgbClr val="FF0000"/>
                </a:solidFill>
              </a:rPr>
              <a:t>Available Widgets</a:t>
            </a:r>
          </a:p>
          <a:p>
            <a:pPr marL="514350" indent="-514350">
              <a:buAutoNum type="arabicParenR"/>
            </a:pPr>
            <a:r>
              <a:rPr lang="en-US" dirty="0" smtClean="0">
                <a:solidFill>
                  <a:srgbClr val="92D050"/>
                </a:solidFill>
              </a:rPr>
              <a:t>Archive</a:t>
            </a:r>
          </a:p>
          <a:p>
            <a:pPr marL="514350" indent="-514350">
              <a:buFont typeface="Wingdings" pitchFamily="2" charset="2"/>
              <a:buChar char="ü"/>
            </a:pPr>
            <a:r>
              <a:rPr lang="en-US" dirty="0" smtClean="0">
                <a:solidFill>
                  <a:srgbClr val="92D050"/>
                </a:solidFill>
              </a:rPr>
              <a:t> </a:t>
            </a:r>
            <a:r>
              <a:rPr lang="en-US" dirty="0" smtClean="0"/>
              <a:t>The Archives Widget organizes your previously published posts by month.</a:t>
            </a:r>
          </a:p>
          <a:p>
            <a:pPr marL="514350" indent="-514350">
              <a:buFont typeface="Wingdings" pitchFamily="2" charset="2"/>
              <a:buChar char="ü"/>
            </a:pPr>
            <a:r>
              <a:rPr lang="en-US" dirty="0" smtClean="0">
                <a:solidFill>
                  <a:srgbClr val="92D050"/>
                </a:solidFill>
              </a:rPr>
              <a:t> </a:t>
            </a:r>
            <a:r>
              <a:rPr lang="en-US" dirty="0" smtClean="0"/>
              <a:t>This can be handy for readers who want to browse your older content.</a:t>
            </a:r>
          </a:p>
          <a:p>
            <a:pPr marL="514350" indent="-514350">
              <a:buFont typeface="Wingdings" pitchFamily="2" charset="2"/>
              <a:buChar char="ü"/>
            </a:pPr>
            <a:r>
              <a:rPr lang="en-US" dirty="0" smtClean="0">
                <a:solidFill>
                  <a:srgbClr val="92D050"/>
                </a:solidFill>
              </a:rPr>
              <a:t> </a:t>
            </a:r>
            <a:r>
              <a:rPr lang="en-US" b="1" dirty="0" smtClean="0"/>
              <a:t>Configuration</a:t>
            </a:r>
            <a:r>
              <a:rPr lang="en-US" b="1" dirty="0" smtClean="0">
                <a:solidFill>
                  <a:srgbClr val="92D050"/>
                </a:solidFill>
              </a:rPr>
              <a:t> :</a:t>
            </a:r>
          </a:p>
          <a:p>
            <a:r>
              <a:rPr lang="en-US" b="1" dirty="0" smtClean="0">
                <a:solidFill>
                  <a:srgbClr val="92D050"/>
                </a:solidFill>
              </a:rPr>
              <a:t> 	</a:t>
            </a:r>
            <a:r>
              <a:rPr lang="en-US" b="1" dirty="0" smtClean="0"/>
              <a:t>Title</a:t>
            </a:r>
            <a:r>
              <a:rPr lang="en-US" dirty="0" smtClean="0"/>
              <a:t> — Customize the title that displays above 	the widget in your sidebar. (For example, Archives, 	Old News.)</a:t>
            </a:r>
          </a:p>
          <a:p>
            <a:r>
              <a:rPr lang="en-US" b="1" dirty="0" smtClean="0"/>
              <a:t>         Show post counts</a:t>
            </a:r>
            <a:r>
              <a:rPr lang="en-US" dirty="0" smtClean="0"/>
              <a:t> — If this box is checked, the        	total number of posts published during that 	month will be displayed next to the link.</a:t>
            </a:r>
          </a:p>
          <a:p>
            <a:pPr marL="514350" indent="-514350">
              <a:buFont typeface="Wingdings" pitchFamily="2" charset="2"/>
              <a:buChar char="ü"/>
            </a:pPr>
            <a:endParaRPr lang="en-US" b="1" dirty="0" smtClean="0">
              <a:solidFill>
                <a:srgbClr val="92D05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lstStyle/>
          <a:p>
            <a:pPr>
              <a:buFont typeface="Wingdings" pitchFamily="2" charset="2"/>
              <a:buChar char="ü"/>
            </a:pPr>
            <a:r>
              <a:rPr lang="en-US" dirty="0" smtClean="0"/>
              <a:t> </a:t>
            </a:r>
            <a:r>
              <a:rPr lang="en-US" b="1" dirty="0" smtClean="0"/>
              <a:t>Display as a drop down</a:t>
            </a:r>
            <a:r>
              <a:rPr lang="en-US" dirty="0" smtClean="0"/>
              <a:t> — Check this box to display the months on a single line, as a drop down menu, rather than as a list. This is handy if you want to save space or have been writing your blog for a long time.</a:t>
            </a:r>
          </a:p>
          <a:p>
            <a:pPr>
              <a:buNone/>
            </a:pPr>
            <a:r>
              <a:rPr lang="en-US" dirty="0" smtClean="0"/>
              <a:t>	</a:t>
            </a:r>
            <a:endParaRPr lang="en-US" dirty="0"/>
          </a:p>
        </p:txBody>
      </p:sp>
      <p:pic>
        <p:nvPicPr>
          <p:cNvPr id="4" name="Picture 3" descr="showpostcounts.jpg"/>
          <p:cNvPicPr>
            <a:picLocks noChangeAspect="1"/>
          </p:cNvPicPr>
          <p:nvPr/>
        </p:nvPicPr>
        <p:blipFill>
          <a:blip r:embed="rId2" cstate="print"/>
          <a:stretch>
            <a:fillRect/>
          </a:stretch>
        </p:blipFill>
        <p:spPr>
          <a:xfrm>
            <a:off x="914400" y="2743200"/>
            <a:ext cx="2870200" cy="4114800"/>
          </a:xfrm>
          <a:prstGeom prst="rect">
            <a:avLst/>
          </a:prstGeom>
        </p:spPr>
      </p:pic>
      <p:pic>
        <p:nvPicPr>
          <p:cNvPr id="5" name="Picture 4" descr="archivesdropdown.jpg"/>
          <p:cNvPicPr>
            <a:picLocks noChangeAspect="1"/>
          </p:cNvPicPr>
          <p:nvPr/>
        </p:nvPicPr>
        <p:blipFill>
          <a:blip r:embed="rId3" cstate="print"/>
          <a:stretch>
            <a:fillRect/>
          </a:stretch>
        </p:blipFill>
        <p:spPr>
          <a:xfrm>
            <a:off x="4953000" y="2819400"/>
            <a:ext cx="2209800" cy="38862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lstStyle/>
          <a:p>
            <a:pPr>
              <a:buNone/>
            </a:pPr>
            <a:r>
              <a:rPr lang="en-US" dirty="0" smtClean="0">
                <a:solidFill>
                  <a:srgbClr val="92D050"/>
                </a:solidFill>
              </a:rPr>
              <a:t>2) Calendar</a:t>
            </a:r>
          </a:p>
          <a:p>
            <a:pPr>
              <a:buFont typeface="Wingdings" pitchFamily="2" charset="2"/>
              <a:buChar char="ü"/>
            </a:pPr>
            <a:r>
              <a:rPr lang="en-US" dirty="0" smtClean="0">
                <a:solidFill>
                  <a:srgbClr val="92D050"/>
                </a:solidFill>
              </a:rPr>
              <a:t> </a:t>
            </a:r>
            <a:r>
              <a:rPr lang="en-US" dirty="0" smtClean="0"/>
              <a:t>The Calendar Widget is a simple, easy-to-use widget that displays links to your posts by date.</a:t>
            </a:r>
          </a:p>
          <a:p>
            <a:pPr>
              <a:buFont typeface="Wingdings" pitchFamily="2" charset="2"/>
              <a:buChar char="ü"/>
            </a:pPr>
            <a:r>
              <a:rPr lang="en-US" dirty="0" smtClean="0">
                <a:solidFill>
                  <a:srgbClr val="92D050"/>
                </a:solidFill>
              </a:rPr>
              <a:t> </a:t>
            </a:r>
            <a:r>
              <a:rPr lang="en-US" dirty="0" smtClean="0"/>
              <a:t>It does not let you create a calendar of events or anything similar.</a:t>
            </a:r>
          </a:p>
          <a:p>
            <a:pPr>
              <a:buFont typeface="Wingdings" pitchFamily="2" charset="2"/>
              <a:buChar char="ü"/>
            </a:pPr>
            <a:r>
              <a:rPr lang="en-US" dirty="0" smtClean="0">
                <a:solidFill>
                  <a:srgbClr val="92D050"/>
                </a:solidFill>
              </a:rPr>
              <a:t> </a:t>
            </a:r>
            <a:r>
              <a:rPr lang="en-US" b="1" dirty="0" smtClean="0"/>
              <a:t>Settings</a:t>
            </a:r>
          </a:p>
          <a:p>
            <a:pPr>
              <a:buFont typeface="Wingdings" pitchFamily="2" charset="2"/>
              <a:buChar char="ü"/>
            </a:pPr>
            <a:r>
              <a:rPr lang="en-US" b="1" dirty="0" smtClean="0"/>
              <a:t>Title</a:t>
            </a:r>
            <a:r>
              <a:rPr lang="en-US" dirty="0" smtClean="0"/>
              <a:t>: Set the title to be displayed above the calendar in your sidebar. (i.e. Calendar, Posts This Month)</a:t>
            </a:r>
          </a:p>
          <a:p>
            <a:pPr>
              <a:buNone/>
            </a:pPr>
            <a:r>
              <a:rPr lang="en-US" dirty="0" smtClean="0">
                <a:solidFill>
                  <a:srgbClr val="92D050"/>
                </a:solidFill>
              </a:rPr>
              <a:t>	</a:t>
            </a:r>
            <a:endParaRPr lang="en-US" dirty="0">
              <a:solidFill>
                <a:srgbClr val="92D050"/>
              </a:solidFill>
            </a:endParaRPr>
          </a:p>
        </p:txBody>
      </p:sp>
      <p:pic>
        <p:nvPicPr>
          <p:cNvPr id="4" name="Picture 3" descr="calendar.png"/>
          <p:cNvPicPr>
            <a:picLocks noChangeAspect="1"/>
          </p:cNvPicPr>
          <p:nvPr/>
        </p:nvPicPr>
        <p:blipFill>
          <a:blip r:embed="rId2" cstate="print"/>
          <a:stretch>
            <a:fillRect/>
          </a:stretch>
        </p:blipFill>
        <p:spPr>
          <a:xfrm>
            <a:off x="2819400" y="4419600"/>
            <a:ext cx="2286000" cy="2209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lstStyle/>
          <a:p>
            <a:pPr>
              <a:buNone/>
            </a:pPr>
            <a:r>
              <a:rPr lang="en-US" dirty="0" smtClean="0">
                <a:solidFill>
                  <a:srgbClr val="92D050"/>
                </a:solidFill>
              </a:rPr>
              <a:t>3) Categories</a:t>
            </a:r>
          </a:p>
          <a:p>
            <a:pPr>
              <a:buFont typeface="Wingdings" pitchFamily="2" charset="2"/>
              <a:buChar char="ü"/>
            </a:pPr>
            <a:r>
              <a:rPr lang="en-US" dirty="0" smtClean="0">
                <a:solidFill>
                  <a:srgbClr val="92D050"/>
                </a:solidFill>
              </a:rPr>
              <a:t> </a:t>
            </a:r>
            <a:r>
              <a:rPr lang="en-US" dirty="0" smtClean="0"/>
              <a:t>The Categories Widget organizes your posts by category in your blog’s sidebar.</a:t>
            </a:r>
          </a:p>
          <a:p>
            <a:pPr>
              <a:buFont typeface="Wingdings" pitchFamily="2" charset="2"/>
              <a:buChar char="ü"/>
            </a:pPr>
            <a:r>
              <a:rPr lang="en-US" dirty="0" smtClean="0">
                <a:solidFill>
                  <a:srgbClr val="92D050"/>
                </a:solidFill>
              </a:rPr>
              <a:t> </a:t>
            </a:r>
            <a:r>
              <a:rPr lang="en-US" dirty="0" smtClean="0"/>
              <a:t>This can be handy for readers who want to find more of your posts about certain topics.</a:t>
            </a:r>
          </a:p>
          <a:p>
            <a:pPr>
              <a:buFont typeface="Wingdings" pitchFamily="2" charset="2"/>
              <a:buChar char="ü"/>
            </a:pPr>
            <a:r>
              <a:rPr lang="en-US" dirty="0" smtClean="0">
                <a:solidFill>
                  <a:srgbClr val="92D050"/>
                </a:solidFill>
              </a:rPr>
              <a:t> </a:t>
            </a:r>
            <a:r>
              <a:rPr lang="en-US" b="1" dirty="0" smtClean="0"/>
              <a:t>Configuration :</a:t>
            </a:r>
          </a:p>
          <a:p>
            <a:pPr>
              <a:buFont typeface="Wingdings" pitchFamily="2" charset="2"/>
              <a:buChar char="ü"/>
            </a:pPr>
            <a:r>
              <a:rPr lang="en-US" dirty="0" smtClean="0">
                <a:solidFill>
                  <a:srgbClr val="92D050"/>
                </a:solidFill>
              </a:rPr>
              <a:t> </a:t>
            </a:r>
            <a:r>
              <a:rPr lang="en-US" b="1" dirty="0" smtClean="0"/>
              <a:t>Title</a:t>
            </a:r>
            <a:r>
              <a:rPr lang="en-US" dirty="0" smtClean="0"/>
              <a:t> — Customize the title that displays above the categories in the sidebar. (For example, Categories, Subjects, Areas of Expertise.)</a:t>
            </a:r>
          </a:p>
          <a:p>
            <a:pPr>
              <a:buNone/>
            </a:pPr>
            <a:endParaRPr lang="en-US" dirty="0">
              <a:solidFill>
                <a:srgbClr val="92D0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lstStyle/>
          <a:p>
            <a:pPr>
              <a:buFont typeface="Wingdings" pitchFamily="2" charset="2"/>
              <a:buChar char="ü"/>
            </a:pPr>
            <a:r>
              <a:rPr lang="en-US" dirty="0" smtClean="0"/>
              <a:t> </a:t>
            </a:r>
            <a:r>
              <a:rPr lang="en-US" b="1" dirty="0" smtClean="0"/>
              <a:t>Show post counts</a:t>
            </a:r>
            <a:r>
              <a:rPr lang="en-US" dirty="0" smtClean="0"/>
              <a:t> — If this box is checked, the total number of published posts for that particular category will be displayed next to the link. You can show post counts with both the list and dropdown menu formats.</a:t>
            </a:r>
          </a:p>
          <a:p>
            <a:pPr>
              <a:buNone/>
            </a:pPr>
            <a:r>
              <a:rPr lang="en-US" dirty="0" smtClean="0"/>
              <a:t>	</a:t>
            </a:r>
            <a:endParaRPr lang="en-US" dirty="0"/>
          </a:p>
        </p:txBody>
      </p:sp>
      <p:pic>
        <p:nvPicPr>
          <p:cNvPr id="4" name="Picture 3" descr="categoriesshowpostcounts.jpg"/>
          <p:cNvPicPr>
            <a:picLocks noChangeAspect="1"/>
          </p:cNvPicPr>
          <p:nvPr/>
        </p:nvPicPr>
        <p:blipFill>
          <a:blip r:embed="rId2" cstate="print"/>
          <a:stretch>
            <a:fillRect/>
          </a:stretch>
        </p:blipFill>
        <p:spPr>
          <a:xfrm>
            <a:off x="2819400" y="2895600"/>
            <a:ext cx="3111500" cy="38100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279</TotalTime>
  <Words>2069</Words>
  <Application>Microsoft Office PowerPoint</Application>
  <PresentationFormat>On-screen Show (4:3)</PresentationFormat>
  <Paragraphs>166</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Flow</vt:lpstr>
      <vt:lpstr>UNIT-3</vt:lpstr>
      <vt:lpstr> What is widget &amp; widget Areas?</vt:lpstr>
      <vt:lpstr>Slide 3</vt:lpstr>
      <vt:lpstr>Slide 4</vt:lpstr>
      <vt:lpstr> Widget Management</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 Inactive Sidebar (not used)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Dhanak</dc:creator>
  <cp:lastModifiedBy>Dimpal Malaviya</cp:lastModifiedBy>
  <cp:revision>147</cp:revision>
  <dcterms:created xsi:type="dcterms:W3CDTF">2017-07-15T10:44:46Z</dcterms:created>
  <dcterms:modified xsi:type="dcterms:W3CDTF">2024-07-16T16:24:02Z</dcterms:modified>
</cp:coreProperties>
</file>