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45"/>
  </p:notesMasterIdLst>
  <p:sldIdLst>
    <p:sldId id="257" r:id="rId2"/>
    <p:sldId id="258" r:id="rId3"/>
    <p:sldId id="276" r:id="rId4"/>
    <p:sldId id="277" r:id="rId5"/>
    <p:sldId id="259" r:id="rId6"/>
    <p:sldId id="278" r:id="rId7"/>
    <p:sldId id="263" r:id="rId8"/>
    <p:sldId id="264" r:id="rId9"/>
    <p:sldId id="265" r:id="rId10"/>
    <p:sldId id="266" r:id="rId11"/>
    <p:sldId id="267" r:id="rId12"/>
    <p:sldId id="268" r:id="rId13"/>
    <p:sldId id="280" r:id="rId14"/>
    <p:sldId id="281" r:id="rId15"/>
    <p:sldId id="283" r:id="rId16"/>
    <p:sldId id="284" r:id="rId17"/>
    <p:sldId id="285" r:id="rId18"/>
    <p:sldId id="287" r:id="rId19"/>
    <p:sldId id="288" r:id="rId20"/>
    <p:sldId id="289" r:id="rId21"/>
    <p:sldId id="290" r:id="rId22"/>
    <p:sldId id="291" r:id="rId23"/>
    <p:sldId id="292" r:id="rId24"/>
    <p:sldId id="293" r:id="rId25"/>
    <p:sldId id="295" r:id="rId26"/>
    <p:sldId id="296" r:id="rId27"/>
    <p:sldId id="294" r:id="rId28"/>
    <p:sldId id="301" r:id="rId29"/>
    <p:sldId id="302" r:id="rId30"/>
    <p:sldId id="298" r:id="rId31"/>
    <p:sldId id="299" r:id="rId32"/>
    <p:sldId id="303" r:id="rId33"/>
    <p:sldId id="304" r:id="rId34"/>
    <p:sldId id="300" r:id="rId35"/>
    <p:sldId id="305" r:id="rId36"/>
    <p:sldId id="306" r:id="rId37"/>
    <p:sldId id="307" r:id="rId38"/>
    <p:sldId id="308" r:id="rId39"/>
    <p:sldId id="269" r:id="rId40"/>
    <p:sldId id="270" r:id="rId41"/>
    <p:sldId id="271" r:id="rId42"/>
    <p:sldId id="273" r:id="rId43"/>
    <p:sldId id="28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7" autoAdjust="0"/>
    <p:restoredTop sz="94660"/>
  </p:normalViewPr>
  <p:slideViewPr>
    <p:cSldViewPr>
      <p:cViewPr varScale="1">
        <p:scale>
          <a:sx n="68" d="100"/>
          <a:sy n="68" d="100"/>
        </p:scale>
        <p:origin x="-14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CF2F5-6289-494E-A462-1DC2C510CCBF}"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IN"/>
        </a:p>
      </dgm:t>
    </dgm:pt>
    <dgm:pt modelId="{262BA619-61CA-4F5A-89E0-B23A36EFA0F4}">
      <dgm:prSet phldrT="[Text]"/>
      <dgm:spPr/>
      <dgm:t>
        <a:bodyPr/>
        <a:lstStyle/>
        <a:p>
          <a:r>
            <a:rPr lang="en-IN" dirty="0" smtClean="0"/>
            <a:t>Openness</a:t>
          </a:r>
          <a:endParaRPr lang="en-IN" dirty="0"/>
        </a:p>
      </dgm:t>
    </dgm:pt>
    <dgm:pt modelId="{ED488D5C-2946-475B-9BF3-B7975199564E}" type="parTrans" cxnId="{60CCDD64-D868-4D91-B4FE-49F11C80A019}">
      <dgm:prSet/>
      <dgm:spPr/>
      <dgm:t>
        <a:bodyPr/>
        <a:lstStyle/>
        <a:p>
          <a:endParaRPr lang="en-IN"/>
        </a:p>
      </dgm:t>
    </dgm:pt>
    <dgm:pt modelId="{FFDF9544-9DC6-4E7D-8843-DB65AEDE49CC}" type="sibTrans" cxnId="{60CCDD64-D868-4D91-B4FE-49F11C80A019}">
      <dgm:prSet/>
      <dgm:spPr/>
      <dgm:t>
        <a:bodyPr/>
        <a:lstStyle/>
        <a:p>
          <a:endParaRPr lang="en-IN"/>
        </a:p>
      </dgm:t>
    </dgm:pt>
    <dgm:pt modelId="{C6E31328-C769-4359-852D-16C98A0A2A45}">
      <dgm:prSet phldrT="[Text]"/>
      <dgm:spPr/>
      <dgm:t>
        <a:bodyPr/>
        <a:lstStyle/>
        <a:p>
          <a:r>
            <a:rPr lang="en-IN" dirty="0" smtClean="0"/>
            <a:t>Transparency</a:t>
          </a:r>
          <a:endParaRPr lang="en-IN" dirty="0"/>
        </a:p>
      </dgm:t>
    </dgm:pt>
    <dgm:pt modelId="{ED233042-8111-4931-88A8-8CEECF018311}" type="parTrans" cxnId="{8A456EEF-2AC8-42CF-9B7D-322D1CF9D8A8}">
      <dgm:prSet/>
      <dgm:spPr/>
      <dgm:t>
        <a:bodyPr/>
        <a:lstStyle/>
        <a:p>
          <a:endParaRPr lang="en-IN"/>
        </a:p>
      </dgm:t>
    </dgm:pt>
    <dgm:pt modelId="{B544B16E-037E-45B2-BA2C-077954515433}" type="sibTrans" cxnId="{8A456EEF-2AC8-42CF-9B7D-322D1CF9D8A8}">
      <dgm:prSet/>
      <dgm:spPr/>
      <dgm:t>
        <a:bodyPr/>
        <a:lstStyle/>
        <a:p>
          <a:endParaRPr lang="en-IN"/>
        </a:p>
      </dgm:t>
    </dgm:pt>
    <dgm:pt modelId="{88398CF9-B39C-4AE5-ABDB-93B3E0495FB5}">
      <dgm:prSet phldrT="[Text]"/>
      <dgm:spPr/>
      <dgm:t>
        <a:bodyPr/>
        <a:lstStyle/>
        <a:p>
          <a:r>
            <a:rPr lang="en-IN" dirty="0" smtClean="0"/>
            <a:t>Security</a:t>
          </a:r>
          <a:endParaRPr lang="en-IN" dirty="0"/>
        </a:p>
      </dgm:t>
    </dgm:pt>
    <dgm:pt modelId="{91683BEB-B876-4DF8-95E5-38B2379F37EA}" type="parTrans" cxnId="{66F221BC-0DD4-4315-BA20-BC84967D711F}">
      <dgm:prSet/>
      <dgm:spPr/>
      <dgm:t>
        <a:bodyPr/>
        <a:lstStyle/>
        <a:p>
          <a:endParaRPr lang="en-IN"/>
        </a:p>
      </dgm:t>
    </dgm:pt>
    <dgm:pt modelId="{296A9F09-7420-44AC-9195-C2701F49D9AD}" type="sibTrans" cxnId="{66F221BC-0DD4-4315-BA20-BC84967D711F}">
      <dgm:prSet/>
      <dgm:spPr/>
      <dgm:t>
        <a:bodyPr/>
        <a:lstStyle/>
        <a:p>
          <a:endParaRPr lang="en-IN"/>
        </a:p>
      </dgm:t>
    </dgm:pt>
    <dgm:pt modelId="{956020B8-C2C3-4323-8317-1C54A6D63EC2}">
      <dgm:prSet phldrT="[Text]"/>
      <dgm:spPr/>
      <dgm:t>
        <a:bodyPr/>
        <a:lstStyle/>
        <a:p>
          <a:r>
            <a:rPr lang="en-IN" dirty="0" smtClean="0"/>
            <a:t>Flexibility</a:t>
          </a:r>
          <a:endParaRPr lang="en-IN" dirty="0"/>
        </a:p>
      </dgm:t>
    </dgm:pt>
    <dgm:pt modelId="{B6A5CAAD-E685-47D7-ADB4-1D15A7483BC1}" type="parTrans" cxnId="{2447EA6B-C94B-426A-AF88-2A31950404C9}">
      <dgm:prSet/>
      <dgm:spPr/>
      <dgm:t>
        <a:bodyPr/>
        <a:lstStyle/>
        <a:p>
          <a:endParaRPr lang="en-IN"/>
        </a:p>
      </dgm:t>
    </dgm:pt>
    <dgm:pt modelId="{3CC23E83-8B83-4128-AB4B-422AE843174A}" type="sibTrans" cxnId="{2447EA6B-C94B-426A-AF88-2A31950404C9}">
      <dgm:prSet/>
      <dgm:spPr/>
      <dgm:t>
        <a:bodyPr/>
        <a:lstStyle/>
        <a:p>
          <a:endParaRPr lang="en-IN"/>
        </a:p>
      </dgm:t>
    </dgm:pt>
    <dgm:pt modelId="{9BF02E88-5239-42A9-8012-A5DC545C48D3}">
      <dgm:prSet phldrT="[Text]"/>
      <dgm:spPr/>
      <dgm:t>
        <a:bodyPr/>
        <a:lstStyle/>
        <a:p>
          <a:r>
            <a:rPr lang="en-IN" dirty="0" smtClean="0"/>
            <a:t>Derived </a:t>
          </a:r>
          <a:br>
            <a:rPr lang="en-IN" dirty="0" smtClean="0"/>
          </a:br>
          <a:r>
            <a:rPr lang="en-IN" dirty="0" smtClean="0"/>
            <a:t>Works</a:t>
          </a:r>
          <a:endParaRPr lang="en-IN" dirty="0"/>
        </a:p>
      </dgm:t>
    </dgm:pt>
    <dgm:pt modelId="{B2610C91-9FCE-4F07-99BA-01843FFD4026}" type="parTrans" cxnId="{1E39F26F-A725-40DB-AA57-E0919A30320B}">
      <dgm:prSet/>
      <dgm:spPr/>
      <dgm:t>
        <a:bodyPr/>
        <a:lstStyle/>
        <a:p>
          <a:endParaRPr lang="en-IN"/>
        </a:p>
      </dgm:t>
    </dgm:pt>
    <dgm:pt modelId="{BAA021D8-E00C-42AD-A5A3-2EDD5F4C0CA7}" type="sibTrans" cxnId="{1E39F26F-A725-40DB-AA57-E0919A30320B}">
      <dgm:prSet/>
      <dgm:spPr/>
      <dgm:t>
        <a:bodyPr/>
        <a:lstStyle/>
        <a:p>
          <a:endParaRPr lang="en-IN"/>
        </a:p>
      </dgm:t>
    </dgm:pt>
    <dgm:pt modelId="{85BB911D-57B8-4BA9-A8AC-4231339D10EB}">
      <dgm:prSet phldrT="[Text]"/>
      <dgm:spPr/>
      <dgm:t>
        <a:bodyPr/>
        <a:lstStyle/>
        <a:p>
          <a:r>
            <a:rPr lang="en-IN" dirty="0" smtClean="0"/>
            <a:t>Licence Management</a:t>
          </a:r>
          <a:endParaRPr lang="en-IN" dirty="0"/>
        </a:p>
      </dgm:t>
    </dgm:pt>
    <dgm:pt modelId="{02A9769B-9F25-4632-88ED-F96FDFFF734A}" type="parTrans" cxnId="{C770B9A5-8DBA-45E1-8F5F-FBA1E5C3B885}">
      <dgm:prSet/>
      <dgm:spPr/>
      <dgm:t>
        <a:bodyPr/>
        <a:lstStyle/>
        <a:p>
          <a:endParaRPr lang="en-IN"/>
        </a:p>
      </dgm:t>
    </dgm:pt>
    <dgm:pt modelId="{FEB9704C-2DF2-4F71-811B-98209B1A2E4D}" type="sibTrans" cxnId="{C770B9A5-8DBA-45E1-8F5F-FBA1E5C3B885}">
      <dgm:prSet/>
      <dgm:spPr/>
      <dgm:t>
        <a:bodyPr/>
        <a:lstStyle/>
        <a:p>
          <a:endParaRPr lang="en-IN"/>
        </a:p>
      </dgm:t>
    </dgm:pt>
    <dgm:pt modelId="{734A98A6-0181-4141-A970-B6588CDCF67A}">
      <dgm:prSet phldrT="[Text]"/>
      <dgm:spPr/>
      <dgm:t>
        <a:bodyPr/>
        <a:lstStyle/>
        <a:p>
          <a:r>
            <a:rPr lang="en-IN" dirty="0" smtClean="0"/>
            <a:t>Affordability</a:t>
          </a:r>
          <a:endParaRPr lang="en-IN" dirty="0"/>
        </a:p>
      </dgm:t>
    </dgm:pt>
    <dgm:pt modelId="{83021F94-6EA1-47E7-84AB-78CF065BEFB4}" type="parTrans" cxnId="{7BF2B788-AB0D-43C1-BADF-8CBA01368EA3}">
      <dgm:prSet/>
      <dgm:spPr/>
      <dgm:t>
        <a:bodyPr/>
        <a:lstStyle/>
        <a:p>
          <a:endParaRPr lang="en-IN"/>
        </a:p>
      </dgm:t>
    </dgm:pt>
    <dgm:pt modelId="{9E120D10-6D71-4343-89FE-07E91D3395E6}" type="sibTrans" cxnId="{7BF2B788-AB0D-43C1-BADF-8CBA01368EA3}">
      <dgm:prSet/>
      <dgm:spPr/>
      <dgm:t>
        <a:bodyPr/>
        <a:lstStyle/>
        <a:p>
          <a:endParaRPr lang="en-IN"/>
        </a:p>
      </dgm:t>
    </dgm:pt>
    <dgm:pt modelId="{4C90F070-01BF-45B6-8F53-CA2D39615272}">
      <dgm:prSet phldrT="[Text]"/>
      <dgm:spPr/>
      <dgm:t>
        <a:bodyPr/>
        <a:lstStyle/>
        <a:p>
          <a:r>
            <a:rPr lang="en-IN" dirty="0" smtClean="0"/>
            <a:t>Community</a:t>
          </a:r>
          <a:endParaRPr lang="en-IN" dirty="0"/>
        </a:p>
      </dgm:t>
    </dgm:pt>
    <dgm:pt modelId="{6A2AACBC-A047-42DB-909D-4C14187A6446}" type="parTrans" cxnId="{EFB3CE41-14DF-4E77-AFB8-FC341D26147F}">
      <dgm:prSet/>
      <dgm:spPr/>
      <dgm:t>
        <a:bodyPr/>
        <a:lstStyle/>
        <a:p>
          <a:endParaRPr lang="en-IN"/>
        </a:p>
      </dgm:t>
    </dgm:pt>
    <dgm:pt modelId="{EF9C6F82-7DAE-40D8-92CE-18B88677B453}" type="sibTrans" cxnId="{EFB3CE41-14DF-4E77-AFB8-FC341D26147F}">
      <dgm:prSet/>
      <dgm:spPr/>
      <dgm:t>
        <a:bodyPr/>
        <a:lstStyle/>
        <a:p>
          <a:endParaRPr lang="en-IN"/>
        </a:p>
      </dgm:t>
    </dgm:pt>
    <dgm:pt modelId="{5DA28A3B-AAA0-43BE-B69B-F2ED0BCCBA4C}">
      <dgm:prSet phldrT="[Text]"/>
      <dgm:spPr/>
      <dgm:t>
        <a:bodyPr/>
        <a:lstStyle/>
        <a:p>
          <a:r>
            <a:rPr lang="en-IN" dirty="0" smtClean="0"/>
            <a:t>Collaboration</a:t>
          </a:r>
          <a:endParaRPr lang="en-IN" dirty="0"/>
        </a:p>
      </dgm:t>
    </dgm:pt>
    <dgm:pt modelId="{9727A6CA-A5D2-495A-A06E-43B4390A2AED}" type="parTrans" cxnId="{F16E460A-AACD-4DE8-971B-572D7ED22FE7}">
      <dgm:prSet/>
      <dgm:spPr/>
      <dgm:t>
        <a:bodyPr/>
        <a:lstStyle/>
        <a:p>
          <a:endParaRPr lang="en-IN"/>
        </a:p>
      </dgm:t>
    </dgm:pt>
    <dgm:pt modelId="{ECBA310E-618D-4144-870D-71A7824BF29A}" type="sibTrans" cxnId="{F16E460A-AACD-4DE8-971B-572D7ED22FE7}">
      <dgm:prSet/>
      <dgm:spPr/>
      <dgm:t>
        <a:bodyPr/>
        <a:lstStyle/>
        <a:p>
          <a:endParaRPr lang="en-IN"/>
        </a:p>
      </dgm:t>
    </dgm:pt>
    <dgm:pt modelId="{EC97804E-F0C4-4E83-AD01-D5034B462576}">
      <dgm:prSet phldrT="[Text]"/>
      <dgm:spPr/>
      <dgm:t>
        <a:bodyPr/>
        <a:lstStyle/>
        <a:p>
          <a:r>
            <a:rPr lang="en-IN" dirty="0" smtClean="0"/>
            <a:t>Release Excitement</a:t>
          </a:r>
          <a:endParaRPr lang="en-IN" dirty="0"/>
        </a:p>
      </dgm:t>
    </dgm:pt>
    <dgm:pt modelId="{3281E1C1-49C7-4695-AEA7-4FBE86C4B417}" type="parTrans" cxnId="{148257AC-6EEC-4D7F-8891-3B1E583B6BC0}">
      <dgm:prSet/>
      <dgm:spPr/>
      <dgm:t>
        <a:bodyPr/>
        <a:lstStyle/>
        <a:p>
          <a:endParaRPr lang="en-IN"/>
        </a:p>
      </dgm:t>
    </dgm:pt>
    <dgm:pt modelId="{28D3A2A8-BE0E-4554-9EA0-BFD0500E0AE8}" type="sibTrans" cxnId="{148257AC-6EEC-4D7F-8891-3B1E583B6BC0}">
      <dgm:prSet/>
      <dgm:spPr/>
      <dgm:t>
        <a:bodyPr/>
        <a:lstStyle/>
        <a:p>
          <a:endParaRPr lang="en-IN"/>
        </a:p>
      </dgm:t>
    </dgm:pt>
    <dgm:pt modelId="{FDAB39E6-3071-4AC6-B388-1953CFCF49CB}">
      <dgm:prSet phldrT="[Text]"/>
      <dgm:spPr/>
      <dgm:t>
        <a:bodyPr/>
        <a:lstStyle/>
        <a:p>
          <a:r>
            <a:rPr lang="en-IN" dirty="0" smtClean="0"/>
            <a:t>Innovation</a:t>
          </a:r>
          <a:endParaRPr lang="en-IN" dirty="0"/>
        </a:p>
      </dgm:t>
    </dgm:pt>
    <dgm:pt modelId="{896CDF6E-64ED-4BFD-8C79-35CBF8112564}" type="parTrans" cxnId="{D42B873E-F0B9-49B7-BA54-3CE35A13FB92}">
      <dgm:prSet/>
      <dgm:spPr/>
      <dgm:t>
        <a:bodyPr/>
        <a:lstStyle/>
        <a:p>
          <a:endParaRPr lang="en-IN"/>
        </a:p>
      </dgm:t>
    </dgm:pt>
    <dgm:pt modelId="{D2938F2A-25E4-4C17-B218-57D509A85BAF}" type="sibTrans" cxnId="{D42B873E-F0B9-49B7-BA54-3CE35A13FB92}">
      <dgm:prSet/>
      <dgm:spPr/>
      <dgm:t>
        <a:bodyPr/>
        <a:lstStyle/>
        <a:p>
          <a:endParaRPr lang="en-IN"/>
        </a:p>
      </dgm:t>
    </dgm:pt>
    <dgm:pt modelId="{7A66DC0F-7965-4196-A2EA-0A707A74F264}" type="pres">
      <dgm:prSet presAssocID="{3CFCF2F5-6289-494E-A462-1DC2C510CCBF}" presName="diagram" presStyleCnt="0">
        <dgm:presLayoutVars>
          <dgm:dir/>
          <dgm:resizeHandles val="exact"/>
        </dgm:presLayoutVars>
      </dgm:prSet>
      <dgm:spPr/>
      <dgm:t>
        <a:bodyPr/>
        <a:lstStyle/>
        <a:p>
          <a:endParaRPr lang="en-IN"/>
        </a:p>
      </dgm:t>
    </dgm:pt>
    <dgm:pt modelId="{8D25675E-469E-40C6-9EF8-90C31909B181}" type="pres">
      <dgm:prSet presAssocID="{262BA619-61CA-4F5A-89E0-B23A36EFA0F4}" presName="node" presStyleLbl="node1" presStyleIdx="0" presStyleCnt="11" custLinFactNeighborY="-3511">
        <dgm:presLayoutVars>
          <dgm:bulletEnabled val="1"/>
        </dgm:presLayoutVars>
      </dgm:prSet>
      <dgm:spPr/>
      <dgm:t>
        <a:bodyPr/>
        <a:lstStyle/>
        <a:p>
          <a:endParaRPr lang="en-IN"/>
        </a:p>
      </dgm:t>
    </dgm:pt>
    <dgm:pt modelId="{5D21F3F5-9928-4E22-90D4-350588B07799}" type="pres">
      <dgm:prSet presAssocID="{FFDF9544-9DC6-4E7D-8843-DB65AEDE49CC}" presName="sibTrans" presStyleCnt="0"/>
      <dgm:spPr/>
    </dgm:pt>
    <dgm:pt modelId="{0FFC6799-8F0B-4F3D-A9A1-9EBFA11EBCFF}" type="pres">
      <dgm:prSet presAssocID="{C6E31328-C769-4359-852D-16C98A0A2A45}" presName="node" presStyleLbl="node1" presStyleIdx="1" presStyleCnt="11">
        <dgm:presLayoutVars>
          <dgm:bulletEnabled val="1"/>
        </dgm:presLayoutVars>
      </dgm:prSet>
      <dgm:spPr/>
      <dgm:t>
        <a:bodyPr/>
        <a:lstStyle/>
        <a:p>
          <a:endParaRPr lang="en-IN"/>
        </a:p>
      </dgm:t>
    </dgm:pt>
    <dgm:pt modelId="{7A3560BC-355B-470A-9C83-ACC47C783A6B}" type="pres">
      <dgm:prSet presAssocID="{B544B16E-037E-45B2-BA2C-077954515433}" presName="sibTrans" presStyleCnt="0"/>
      <dgm:spPr/>
    </dgm:pt>
    <dgm:pt modelId="{AB8B6646-1E17-4AA4-8FD8-613E2D420EEA}" type="pres">
      <dgm:prSet presAssocID="{88398CF9-B39C-4AE5-ABDB-93B3E0495FB5}" presName="node" presStyleLbl="node1" presStyleIdx="2" presStyleCnt="11">
        <dgm:presLayoutVars>
          <dgm:bulletEnabled val="1"/>
        </dgm:presLayoutVars>
      </dgm:prSet>
      <dgm:spPr/>
      <dgm:t>
        <a:bodyPr/>
        <a:lstStyle/>
        <a:p>
          <a:endParaRPr lang="en-IN"/>
        </a:p>
      </dgm:t>
    </dgm:pt>
    <dgm:pt modelId="{D28AEB45-D028-413C-B939-C072E8DC6399}" type="pres">
      <dgm:prSet presAssocID="{296A9F09-7420-44AC-9195-C2701F49D9AD}" presName="sibTrans" presStyleCnt="0"/>
      <dgm:spPr/>
    </dgm:pt>
    <dgm:pt modelId="{F87FA183-FE02-44CB-8324-9C8B4D8E91C4}" type="pres">
      <dgm:prSet presAssocID="{956020B8-C2C3-4323-8317-1C54A6D63EC2}" presName="node" presStyleLbl="node1" presStyleIdx="3" presStyleCnt="11">
        <dgm:presLayoutVars>
          <dgm:bulletEnabled val="1"/>
        </dgm:presLayoutVars>
      </dgm:prSet>
      <dgm:spPr/>
      <dgm:t>
        <a:bodyPr/>
        <a:lstStyle/>
        <a:p>
          <a:endParaRPr lang="en-IN"/>
        </a:p>
      </dgm:t>
    </dgm:pt>
    <dgm:pt modelId="{C1043DC1-A958-4192-A3E4-F29F11E3B4BC}" type="pres">
      <dgm:prSet presAssocID="{3CC23E83-8B83-4128-AB4B-422AE843174A}" presName="sibTrans" presStyleCnt="0"/>
      <dgm:spPr/>
    </dgm:pt>
    <dgm:pt modelId="{30A1D324-C68E-4F78-A682-552BC0C54D92}" type="pres">
      <dgm:prSet presAssocID="{9BF02E88-5239-42A9-8012-A5DC545C48D3}" presName="node" presStyleLbl="node1" presStyleIdx="4" presStyleCnt="11">
        <dgm:presLayoutVars>
          <dgm:bulletEnabled val="1"/>
        </dgm:presLayoutVars>
      </dgm:prSet>
      <dgm:spPr/>
      <dgm:t>
        <a:bodyPr/>
        <a:lstStyle/>
        <a:p>
          <a:endParaRPr lang="en-IN"/>
        </a:p>
      </dgm:t>
    </dgm:pt>
    <dgm:pt modelId="{E0F396D3-87B5-4B95-BE18-A4F7DC3F9900}" type="pres">
      <dgm:prSet presAssocID="{BAA021D8-E00C-42AD-A5A3-2EDD5F4C0CA7}" presName="sibTrans" presStyleCnt="0"/>
      <dgm:spPr/>
    </dgm:pt>
    <dgm:pt modelId="{7A70CA15-345A-44FD-8822-93CB7F20CF28}" type="pres">
      <dgm:prSet presAssocID="{734A98A6-0181-4141-A970-B6588CDCF67A}" presName="node" presStyleLbl="node1" presStyleIdx="5" presStyleCnt="11">
        <dgm:presLayoutVars>
          <dgm:bulletEnabled val="1"/>
        </dgm:presLayoutVars>
      </dgm:prSet>
      <dgm:spPr/>
      <dgm:t>
        <a:bodyPr/>
        <a:lstStyle/>
        <a:p>
          <a:endParaRPr lang="en-IN"/>
        </a:p>
      </dgm:t>
    </dgm:pt>
    <dgm:pt modelId="{F57A4481-9A46-4574-9CF3-5C4603E5F6EE}" type="pres">
      <dgm:prSet presAssocID="{9E120D10-6D71-4343-89FE-07E91D3395E6}" presName="sibTrans" presStyleCnt="0"/>
      <dgm:spPr/>
    </dgm:pt>
    <dgm:pt modelId="{141ECBDF-DB57-4D9F-97F9-CC0E63892058}" type="pres">
      <dgm:prSet presAssocID="{85BB911D-57B8-4BA9-A8AC-4231339D10EB}" presName="node" presStyleLbl="node1" presStyleIdx="6" presStyleCnt="11">
        <dgm:presLayoutVars>
          <dgm:bulletEnabled val="1"/>
        </dgm:presLayoutVars>
      </dgm:prSet>
      <dgm:spPr/>
      <dgm:t>
        <a:bodyPr/>
        <a:lstStyle/>
        <a:p>
          <a:endParaRPr lang="en-IN"/>
        </a:p>
      </dgm:t>
    </dgm:pt>
    <dgm:pt modelId="{F4CC969F-D20F-4B00-9C47-5F55BA1D965E}" type="pres">
      <dgm:prSet presAssocID="{FEB9704C-2DF2-4F71-811B-98209B1A2E4D}" presName="sibTrans" presStyleCnt="0"/>
      <dgm:spPr/>
    </dgm:pt>
    <dgm:pt modelId="{5B65A5E4-B4E7-4A40-B2AE-40FDB1E75F4E}" type="pres">
      <dgm:prSet presAssocID="{5DA28A3B-AAA0-43BE-B69B-F2ED0BCCBA4C}" presName="node" presStyleLbl="node1" presStyleIdx="7" presStyleCnt="11">
        <dgm:presLayoutVars>
          <dgm:bulletEnabled val="1"/>
        </dgm:presLayoutVars>
      </dgm:prSet>
      <dgm:spPr/>
      <dgm:t>
        <a:bodyPr/>
        <a:lstStyle/>
        <a:p>
          <a:endParaRPr lang="en-IN"/>
        </a:p>
      </dgm:t>
    </dgm:pt>
    <dgm:pt modelId="{EF639254-5834-4DA7-A7F2-2885BA95631A}" type="pres">
      <dgm:prSet presAssocID="{ECBA310E-618D-4144-870D-71A7824BF29A}" presName="sibTrans" presStyleCnt="0"/>
      <dgm:spPr/>
    </dgm:pt>
    <dgm:pt modelId="{85045F89-3579-4B44-BE6B-E5A2C84C3231}" type="pres">
      <dgm:prSet presAssocID="{4C90F070-01BF-45B6-8F53-CA2D39615272}" presName="node" presStyleLbl="node1" presStyleIdx="8" presStyleCnt="11">
        <dgm:presLayoutVars>
          <dgm:bulletEnabled val="1"/>
        </dgm:presLayoutVars>
      </dgm:prSet>
      <dgm:spPr/>
      <dgm:t>
        <a:bodyPr/>
        <a:lstStyle/>
        <a:p>
          <a:endParaRPr lang="en-IN"/>
        </a:p>
      </dgm:t>
    </dgm:pt>
    <dgm:pt modelId="{23E9E21E-CF74-40FF-B286-260F9618ADF6}" type="pres">
      <dgm:prSet presAssocID="{EF9C6F82-7DAE-40D8-92CE-18B88677B453}" presName="sibTrans" presStyleCnt="0"/>
      <dgm:spPr/>
    </dgm:pt>
    <dgm:pt modelId="{9A284F4F-6804-4418-926A-0BC87FCEBC58}" type="pres">
      <dgm:prSet presAssocID="{EC97804E-F0C4-4E83-AD01-D5034B462576}" presName="node" presStyleLbl="node1" presStyleIdx="9" presStyleCnt="11">
        <dgm:presLayoutVars>
          <dgm:bulletEnabled val="1"/>
        </dgm:presLayoutVars>
      </dgm:prSet>
      <dgm:spPr/>
      <dgm:t>
        <a:bodyPr/>
        <a:lstStyle/>
        <a:p>
          <a:endParaRPr lang="en-IN"/>
        </a:p>
      </dgm:t>
    </dgm:pt>
    <dgm:pt modelId="{EEAB50CE-C5FE-45B0-A419-55B9622645EC}" type="pres">
      <dgm:prSet presAssocID="{28D3A2A8-BE0E-4554-9EA0-BFD0500E0AE8}" presName="sibTrans" presStyleCnt="0"/>
      <dgm:spPr/>
    </dgm:pt>
    <dgm:pt modelId="{17F909EB-EA15-425A-A05C-75150EB00217}" type="pres">
      <dgm:prSet presAssocID="{FDAB39E6-3071-4AC6-B388-1953CFCF49CB}" presName="node" presStyleLbl="node1" presStyleIdx="10" presStyleCnt="11">
        <dgm:presLayoutVars>
          <dgm:bulletEnabled val="1"/>
        </dgm:presLayoutVars>
      </dgm:prSet>
      <dgm:spPr/>
      <dgm:t>
        <a:bodyPr/>
        <a:lstStyle/>
        <a:p>
          <a:endParaRPr lang="en-IN"/>
        </a:p>
      </dgm:t>
    </dgm:pt>
  </dgm:ptLst>
  <dgm:cxnLst>
    <dgm:cxn modelId="{8A456EEF-2AC8-42CF-9B7D-322D1CF9D8A8}" srcId="{3CFCF2F5-6289-494E-A462-1DC2C510CCBF}" destId="{C6E31328-C769-4359-852D-16C98A0A2A45}" srcOrd="1" destOrd="0" parTransId="{ED233042-8111-4931-88A8-8CEECF018311}" sibTransId="{B544B16E-037E-45B2-BA2C-077954515433}"/>
    <dgm:cxn modelId="{3F8F2560-5703-40D3-A129-8691F8C2BE4D}" type="presOf" srcId="{EC97804E-F0C4-4E83-AD01-D5034B462576}" destId="{9A284F4F-6804-4418-926A-0BC87FCEBC58}" srcOrd="0" destOrd="0" presId="urn:microsoft.com/office/officeart/2005/8/layout/default"/>
    <dgm:cxn modelId="{D42B873E-F0B9-49B7-BA54-3CE35A13FB92}" srcId="{3CFCF2F5-6289-494E-A462-1DC2C510CCBF}" destId="{FDAB39E6-3071-4AC6-B388-1953CFCF49CB}" srcOrd="10" destOrd="0" parTransId="{896CDF6E-64ED-4BFD-8C79-35CBF8112564}" sibTransId="{D2938F2A-25E4-4C17-B218-57D509A85BAF}"/>
    <dgm:cxn modelId="{3E75E1A8-DC5E-454A-A7B4-668C4CD4BACF}" type="presOf" srcId="{3CFCF2F5-6289-494E-A462-1DC2C510CCBF}" destId="{7A66DC0F-7965-4196-A2EA-0A707A74F264}" srcOrd="0" destOrd="0" presId="urn:microsoft.com/office/officeart/2005/8/layout/default"/>
    <dgm:cxn modelId="{D12B343B-F2E1-4DB3-BE13-2AE58566C866}" type="presOf" srcId="{5DA28A3B-AAA0-43BE-B69B-F2ED0BCCBA4C}" destId="{5B65A5E4-B4E7-4A40-B2AE-40FDB1E75F4E}" srcOrd="0" destOrd="0" presId="urn:microsoft.com/office/officeart/2005/8/layout/default"/>
    <dgm:cxn modelId="{1E39F26F-A725-40DB-AA57-E0919A30320B}" srcId="{3CFCF2F5-6289-494E-A462-1DC2C510CCBF}" destId="{9BF02E88-5239-42A9-8012-A5DC545C48D3}" srcOrd="4" destOrd="0" parTransId="{B2610C91-9FCE-4F07-99BA-01843FFD4026}" sibTransId="{BAA021D8-E00C-42AD-A5A3-2EDD5F4C0CA7}"/>
    <dgm:cxn modelId="{0DC23FA7-E0AE-4814-A093-BAD864A81B70}" type="presOf" srcId="{88398CF9-B39C-4AE5-ABDB-93B3E0495FB5}" destId="{AB8B6646-1E17-4AA4-8FD8-613E2D420EEA}" srcOrd="0" destOrd="0" presId="urn:microsoft.com/office/officeart/2005/8/layout/default"/>
    <dgm:cxn modelId="{EFB3CE41-14DF-4E77-AFB8-FC341D26147F}" srcId="{3CFCF2F5-6289-494E-A462-1DC2C510CCBF}" destId="{4C90F070-01BF-45B6-8F53-CA2D39615272}" srcOrd="8" destOrd="0" parTransId="{6A2AACBC-A047-42DB-909D-4C14187A6446}" sibTransId="{EF9C6F82-7DAE-40D8-92CE-18B88677B453}"/>
    <dgm:cxn modelId="{831BA29A-1F53-42A9-B9BA-930D799CA5D6}" type="presOf" srcId="{956020B8-C2C3-4323-8317-1C54A6D63EC2}" destId="{F87FA183-FE02-44CB-8324-9C8B4D8E91C4}" srcOrd="0" destOrd="0" presId="urn:microsoft.com/office/officeart/2005/8/layout/default"/>
    <dgm:cxn modelId="{CFBD41B8-6BC3-4045-8243-CE0B71F07D1F}" type="presOf" srcId="{9BF02E88-5239-42A9-8012-A5DC545C48D3}" destId="{30A1D324-C68E-4F78-A682-552BC0C54D92}" srcOrd="0" destOrd="0" presId="urn:microsoft.com/office/officeart/2005/8/layout/default"/>
    <dgm:cxn modelId="{5C75710D-5B26-4D94-A5E3-3814A878E161}" type="presOf" srcId="{85BB911D-57B8-4BA9-A8AC-4231339D10EB}" destId="{141ECBDF-DB57-4D9F-97F9-CC0E63892058}" srcOrd="0" destOrd="0" presId="urn:microsoft.com/office/officeart/2005/8/layout/default"/>
    <dgm:cxn modelId="{5F1F7A23-FA54-4A51-9961-69FB209AA3AF}" type="presOf" srcId="{4C90F070-01BF-45B6-8F53-CA2D39615272}" destId="{85045F89-3579-4B44-BE6B-E5A2C84C3231}" srcOrd="0" destOrd="0" presId="urn:microsoft.com/office/officeart/2005/8/layout/default"/>
    <dgm:cxn modelId="{77916B9A-C1DD-4F57-B908-DDF1136DD7BF}" type="presOf" srcId="{262BA619-61CA-4F5A-89E0-B23A36EFA0F4}" destId="{8D25675E-469E-40C6-9EF8-90C31909B181}" srcOrd="0" destOrd="0" presId="urn:microsoft.com/office/officeart/2005/8/layout/default"/>
    <dgm:cxn modelId="{66F221BC-0DD4-4315-BA20-BC84967D711F}" srcId="{3CFCF2F5-6289-494E-A462-1DC2C510CCBF}" destId="{88398CF9-B39C-4AE5-ABDB-93B3E0495FB5}" srcOrd="2" destOrd="0" parTransId="{91683BEB-B876-4DF8-95E5-38B2379F37EA}" sibTransId="{296A9F09-7420-44AC-9195-C2701F49D9AD}"/>
    <dgm:cxn modelId="{60CCDD64-D868-4D91-B4FE-49F11C80A019}" srcId="{3CFCF2F5-6289-494E-A462-1DC2C510CCBF}" destId="{262BA619-61CA-4F5A-89E0-B23A36EFA0F4}" srcOrd="0" destOrd="0" parTransId="{ED488D5C-2946-475B-9BF3-B7975199564E}" sibTransId="{FFDF9544-9DC6-4E7D-8843-DB65AEDE49CC}"/>
    <dgm:cxn modelId="{148257AC-6EEC-4D7F-8891-3B1E583B6BC0}" srcId="{3CFCF2F5-6289-494E-A462-1DC2C510CCBF}" destId="{EC97804E-F0C4-4E83-AD01-D5034B462576}" srcOrd="9" destOrd="0" parTransId="{3281E1C1-49C7-4695-AEA7-4FBE86C4B417}" sibTransId="{28D3A2A8-BE0E-4554-9EA0-BFD0500E0AE8}"/>
    <dgm:cxn modelId="{F16E460A-AACD-4DE8-971B-572D7ED22FE7}" srcId="{3CFCF2F5-6289-494E-A462-1DC2C510CCBF}" destId="{5DA28A3B-AAA0-43BE-B69B-F2ED0BCCBA4C}" srcOrd="7" destOrd="0" parTransId="{9727A6CA-A5D2-495A-A06E-43B4390A2AED}" sibTransId="{ECBA310E-618D-4144-870D-71A7824BF29A}"/>
    <dgm:cxn modelId="{CDE98674-EA2D-4C22-9F08-7915D984216A}" type="presOf" srcId="{FDAB39E6-3071-4AC6-B388-1953CFCF49CB}" destId="{17F909EB-EA15-425A-A05C-75150EB00217}" srcOrd="0" destOrd="0" presId="urn:microsoft.com/office/officeart/2005/8/layout/default"/>
    <dgm:cxn modelId="{BF9A0C53-8AAF-4357-9360-CEF13BFEBA37}" type="presOf" srcId="{734A98A6-0181-4141-A970-B6588CDCF67A}" destId="{7A70CA15-345A-44FD-8822-93CB7F20CF28}" srcOrd="0" destOrd="0" presId="urn:microsoft.com/office/officeart/2005/8/layout/default"/>
    <dgm:cxn modelId="{2447EA6B-C94B-426A-AF88-2A31950404C9}" srcId="{3CFCF2F5-6289-494E-A462-1DC2C510CCBF}" destId="{956020B8-C2C3-4323-8317-1C54A6D63EC2}" srcOrd="3" destOrd="0" parTransId="{B6A5CAAD-E685-47D7-ADB4-1D15A7483BC1}" sibTransId="{3CC23E83-8B83-4128-AB4B-422AE843174A}"/>
    <dgm:cxn modelId="{1F51D840-04DB-421F-8D51-30E940C831FB}" type="presOf" srcId="{C6E31328-C769-4359-852D-16C98A0A2A45}" destId="{0FFC6799-8F0B-4F3D-A9A1-9EBFA11EBCFF}" srcOrd="0" destOrd="0" presId="urn:microsoft.com/office/officeart/2005/8/layout/default"/>
    <dgm:cxn modelId="{C770B9A5-8DBA-45E1-8F5F-FBA1E5C3B885}" srcId="{3CFCF2F5-6289-494E-A462-1DC2C510CCBF}" destId="{85BB911D-57B8-4BA9-A8AC-4231339D10EB}" srcOrd="6" destOrd="0" parTransId="{02A9769B-9F25-4632-88ED-F96FDFFF734A}" sibTransId="{FEB9704C-2DF2-4F71-811B-98209B1A2E4D}"/>
    <dgm:cxn modelId="{7BF2B788-AB0D-43C1-BADF-8CBA01368EA3}" srcId="{3CFCF2F5-6289-494E-A462-1DC2C510CCBF}" destId="{734A98A6-0181-4141-A970-B6588CDCF67A}" srcOrd="5" destOrd="0" parTransId="{83021F94-6EA1-47E7-84AB-78CF065BEFB4}" sibTransId="{9E120D10-6D71-4343-89FE-07E91D3395E6}"/>
    <dgm:cxn modelId="{18AD56EA-F0A0-4AE5-BEF9-1E00F909778E}" type="presParOf" srcId="{7A66DC0F-7965-4196-A2EA-0A707A74F264}" destId="{8D25675E-469E-40C6-9EF8-90C31909B181}" srcOrd="0" destOrd="0" presId="urn:microsoft.com/office/officeart/2005/8/layout/default"/>
    <dgm:cxn modelId="{938B689A-519F-4CFF-907E-E08FB109FCD9}" type="presParOf" srcId="{7A66DC0F-7965-4196-A2EA-0A707A74F264}" destId="{5D21F3F5-9928-4E22-90D4-350588B07799}" srcOrd="1" destOrd="0" presId="urn:microsoft.com/office/officeart/2005/8/layout/default"/>
    <dgm:cxn modelId="{6E818C83-6B20-4C07-82E9-D32DCF611E3F}" type="presParOf" srcId="{7A66DC0F-7965-4196-A2EA-0A707A74F264}" destId="{0FFC6799-8F0B-4F3D-A9A1-9EBFA11EBCFF}" srcOrd="2" destOrd="0" presId="urn:microsoft.com/office/officeart/2005/8/layout/default"/>
    <dgm:cxn modelId="{8DCAF7CE-2580-4436-9FB5-E20BF57747A4}" type="presParOf" srcId="{7A66DC0F-7965-4196-A2EA-0A707A74F264}" destId="{7A3560BC-355B-470A-9C83-ACC47C783A6B}" srcOrd="3" destOrd="0" presId="urn:microsoft.com/office/officeart/2005/8/layout/default"/>
    <dgm:cxn modelId="{AE30A2E2-7F69-4F16-AE42-A2D9526EE6D8}" type="presParOf" srcId="{7A66DC0F-7965-4196-A2EA-0A707A74F264}" destId="{AB8B6646-1E17-4AA4-8FD8-613E2D420EEA}" srcOrd="4" destOrd="0" presId="urn:microsoft.com/office/officeart/2005/8/layout/default"/>
    <dgm:cxn modelId="{4450AE88-787A-4650-9031-4CE64A572EB1}" type="presParOf" srcId="{7A66DC0F-7965-4196-A2EA-0A707A74F264}" destId="{D28AEB45-D028-413C-B939-C072E8DC6399}" srcOrd="5" destOrd="0" presId="urn:microsoft.com/office/officeart/2005/8/layout/default"/>
    <dgm:cxn modelId="{1E3B330A-4AAF-435C-A046-E53E24EE73A9}" type="presParOf" srcId="{7A66DC0F-7965-4196-A2EA-0A707A74F264}" destId="{F87FA183-FE02-44CB-8324-9C8B4D8E91C4}" srcOrd="6" destOrd="0" presId="urn:microsoft.com/office/officeart/2005/8/layout/default"/>
    <dgm:cxn modelId="{18807CBB-4D57-4BB8-A9DF-E53DD3B09807}" type="presParOf" srcId="{7A66DC0F-7965-4196-A2EA-0A707A74F264}" destId="{C1043DC1-A958-4192-A3E4-F29F11E3B4BC}" srcOrd="7" destOrd="0" presId="urn:microsoft.com/office/officeart/2005/8/layout/default"/>
    <dgm:cxn modelId="{6108903B-903D-4363-B71E-188CAC9A4EDF}" type="presParOf" srcId="{7A66DC0F-7965-4196-A2EA-0A707A74F264}" destId="{30A1D324-C68E-4F78-A682-552BC0C54D92}" srcOrd="8" destOrd="0" presId="urn:microsoft.com/office/officeart/2005/8/layout/default"/>
    <dgm:cxn modelId="{0BCC7E3E-9618-4007-A2A1-C8D7417ABC4F}" type="presParOf" srcId="{7A66DC0F-7965-4196-A2EA-0A707A74F264}" destId="{E0F396D3-87B5-4B95-BE18-A4F7DC3F9900}" srcOrd="9" destOrd="0" presId="urn:microsoft.com/office/officeart/2005/8/layout/default"/>
    <dgm:cxn modelId="{F92655BB-2BAF-418E-A35B-D80B3B5A5042}" type="presParOf" srcId="{7A66DC0F-7965-4196-A2EA-0A707A74F264}" destId="{7A70CA15-345A-44FD-8822-93CB7F20CF28}" srcOrd="10" destOrd="0" presId="urn:microsoft.com/office/officeart/2005/8/layout/default"/>
    <dgm:cxn modelId="{72B1491C-9313-492B-8C8B-8721FDF4BE7C}" type="presParOf" srcId="{7A66DC0F-7965-4196-A2EA-0A707A74F264}" destId="{F57A4481-9A46-4574-9CF3-5C4603E5F6EE}" srcOrd="11" destOrd="0" presId="urn:microsoft.com/office/officeart/2005/8/layout/default"/>
    <dgm:cxn modelId="{E28E3AD2-B54F-44D6-9016-131BCE5D110A}" type="presParOf" srcId="{7A66DC0F-7965-4196-A2EA-0A707A74F264}" destId="{141ECBDF-DB57-4D9F-97F9-CC0E63892058}" srcOrd="12" destOrd="0" presId="urn:microsoft.com/office/officeart/2005/8/layout/default"/>
    <dgm:cxn modelId="{367FD4F9-A050-4F57-91BC-62DEDA818241}" type="presParOf" srcId="{7A66DC0F-7965-4196-A2EA-0A707A74F264}" destId="{F4CC969F-D20F-4B00-9C47-5F55BA1D965E}" srcOrd="13" destOrd="0" presId="urn:microsoft.com/office/officeart/2005/8/layout/default"/>
    <dgm:cxn modelId="{5B457996-D449-4344-91D3-092FAD6F5053}" type="presParOf" srcId="{7A66DC0F-7965-4196-A2EA-0A707A74F264}" destId="{5B65A5E4-B4E7-4A40-B2AE-40FDB1E75F4E}" srcOrd="14" destOrd="0" presId="urn:microsoft.com/office/officeart/2005/8/layout/default"/>
    <dgm:cxn modelId="{AB83B5C3-5078-4689-A241-C1DD66DD83FE}" type="presParOf" srcId="{7A66DC0F-7965-4196-A2EA-0A707A74F264}" destId="{EF639254-5834-4DA7-A7F2-2885BA95631A}" srcOrd="15" destOrd="0" presId="urn:microsoft.com/office/officeart/2005/8/layout/default"/>
    <dgm:cxn modelId="{427EE0AA-D154-4A18-967E-558823D5400D}" type="presParOf" srcId="{7A66DC0F-7965-4196-A2EA-0A707A74F264}" destId="{85045F89-3579-4B44-BE6B-E5A2C84C3231}" srcOrd="16" destOrd="0" presId="urn:microsoft.com/office/officeart/2005/8/layout/default"/>
    <dgm:cxn modelId="{AE4A2669-8245-4FE4-983F-6CD765D8DF99}" type="presParOf" srcId="{7A66DC0F-7965-4196-A2EA-0A707A74F264}" destId="{23E9E21E-CF74-40FF-B286-260F9618ADF6}" srcOrd="17" destOrd="0" presId="urn:microsoft.com/office/officeart/2005/8/layout/default"/>
    <dgm:cxn modelId="{F3B79E14-CC0B-456C-AA86-056B055C9A0B}" type="presParOf" srcId="{7A66DC0F-7965-4196-A2EA-0A707A74F264}" destId="{9A284F4F-6804-4418-926A-0BC87FCEBC58}" srcOrd="18" destOrd="0" presId="urn:microsoft.com/office/officeart/2005/8/layout/default"/>
    <dgm:cxn modelId="{BE7855CB-9763-4FEA-A91B-623EE7FA41D0}" type="presParOf" srcId="{7A66DC0F-7965-4196-A2EA-0A707A74F264}" destId="{EEAB50CE-C5FE-45B0-A419-55B9622645EC}" srcOrd="19" destOrd="0" presId="urn:microsoft.com/office/officeart/2005/8/layout/default"/>
    <dgm:cxn modelId="{10C1B728-8985-433D-8818-1AF97C9834D8}" type="presParOf" srcId="{7A66DC0F-7965-4196-A2EA-0A707A74F264}" destId="{17F909EB-EA15-425A-A05C-75150EB00217}" srcOrd="20"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1B337-9CA1-4BFC-AB77-17A22A3D2C5E}" type="datetimeFigureOut">
              <a:rPr lang="en-US" smtClean="0"/>
              <a:pPr/>
              <a:t>8/21/2024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17BBC-3A9A-4E40-9D8E-EECAD9C5BC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9117BBC-3A9A-4E40-9D8E-EECAD9C5BC50}"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9117BBC-3A9A-4E40-9D8E-EECAD9C5BC50}" type="slidenum">
              <a:rPr lang="en-IN" smtClean="0"/>
              <a:pPr/>
              <a:t>33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34F029C-BF4F-4332-9108-A41B690A1822}" type="datetime1">
              <a:rPr lang="en-US" smtClean="0"/>
              <a:pPr/>
              <a:t>8/21/2024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smtClean="0"/>
              <a:t>prepared by: Kanval Maheshwari</a:t>
            </a:r>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5AA61A1-8336-4462-8FF9-EAC93CE4ED4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7E4AF0-99BC-4EF7-A352-4B1843EB9CD6}" type="datetime1">
              <a:rPr lang="en-US" smtClean="0"/>
              <a:pPr/>
              <a:t>8/21/2024</a:t>
            </a:fld>
            <a:endParaRPr lang="en-IN"/>
          </a:p>
        </p:txBody>
      </p:sp>
      <p:sp>
        <p:nvSpPr>
          <p:cNvPr id="5" name="Footer Placeholder 4"/>
          <p:cNvSpPr>
            <a:spLocks noGrp="1"/>
          </p:cNvSpPr>
          <p:nvPr>
            <p:ph type="ftr" sz="quarter" idx="11"/>
          </p:nvPr>
        </p:nvSpPr>
        <p:spPr/>
        <p:txBody>
          <a:bodyPr/>
          <a:lstStyle>
            <a:extLst/>
          </a:lstStyle>
          <a:p>
            <a:r>
              <a:rPr lang="en-IN" smtClean="0"/>
              <a:t>prepared by: Kanval Maheshwari</a:t>
            </a:r>
            <a:endParaRPr lang="en-IN"/>
          </a:p>
        </p:txBody>
      </p:sp>
      <p:sp>
        <p:nvSpPr>
          <p:cNvPr id="6" name="Slide Number Placeholder 5"/>
          <p:cNvSpPr>
            <a:spLocks noGrp="1"/>
          </p:cNvSpPr>
          <p:nvPr>
            <p:ph type="sldNum" sz="quarter" idx="12"/>
          </p:nvPr>
        </p:nvSpPr>
        <p:spPr/>
        <p:txBody>
          <a:bodyPr/>
          <a:lstStyle>
            <a:extLst/>
          </a:lstStyle>
          <a:p>
            <a:fld id="{05AA61A1-8336-4462-8FF9-EAC93CE4ED4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1FC83D4-4083-4D6E-A936-5E120A2B8C0C}" type="datetime1">
              <a:rPr lang="en-US" smtClean="0"/>
              <a:pPr/>
              <a:t>8/21/2024</a:t>
            </a:fld>
            <a:endParaRPr lang="en-IN"/>
          </a:p>
        </p:txBody>
      </p:sp>
      <p:sp>
        <p:nvSpPr>
          <p:cNvPr id="5" name="Footer Placeholder 4"/>
          <p:cNvSpPr>
            <a:spLocks noGrp="1"/>
          </p:cNvSpPr>
          <p:nvPr>
            <p:ph type="ftr" sz="quarter" idx="11"/>
          </p:nvPr>
        </p:nvSpPr>
        <p:spPr/>
        <p:txBody>
          <a:bodyPr/>
          <a:lstStyle>
            <a:extLst/>
          </a:lstStyle>
          <a:p>
            <a:r>
              <a:rPr lang="en-IN" smtClean="0"/>
              <a:t>prepared by: Kanval Maheshwari</a:t>
            </a:r>
            <a:endParaRPr lang="en-IN"/>
          </a:p>
        </p:txBody>
      </p:sp>
      <p:sp>
        <p:nvSpPr>
          <p:cNvPr id="6" name="Slide Number Placeholder 5"/>
          <p:cNvSpPr>
            <a:spLocks noGrp="1"/>
          </p:cNvSpPr>
          <p:nvPr>
            <p:ph type="sldNum" sz="quarter" idx="12"/>
          </p:nvPr>
        </p:nvSpPr>
        <p:spPr/>
        <p:txBody>
          <a:bodyPr/>
          <a:lstStyle>
            <a:extLst/>
          </a:lstStyle>
          <a:p>
            <a:fld id="{05AA61A1-8336-4462-8FF9-EAC93CE4ED4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E800A9-8AF5-4A07-8D20-A6D8AE4116A0}" type="datetime1">
              <a:rPr lang="en-US" smtClean="0"/>
              <a:pPr/>
              <a:t>8/21/2024</a:t>
            </a:fld>
            <a:endParaRPr lang="en-IN"/>
          </a:p>
        </p:txBody>
      </p:sp>
      <p:sp>
        <p:nvSpPr>
          <p:cNvPr id="5" name="Footer Placeholder 4"/>
          <p:cNvSpPr>
            <a:spLocks noGrp="1"/>
          </p:cNvSpPr>
          <p:nvPr>
            <p:ph type="ftr" sz="quarter" idx="11"/>
          </p:nvPr>
        </p:nvSpPr>
        <p:spPr/>
        <p:txBody>
          <a:bodyPr/>
          <a:lstStyle>
            <a:extLst/>
          </a:lstStyle>
          <a:p>
            <a:r>
              <a:rPr lang="en-IN" smtClean="0"/>
              <a:t>prepared by: Kanval Maheshwari</a:t>
            </a:r>
            <a:endParaRPr lang="en-IN"/>
          </a:p>
        </p:txBody>
      </p:sp>
      <p:sp>
        <p:nvSpPr>
          <p:cNvPr id="6" name="Slide Number Placeholder 5"/>
          <p:cNvSpPr>
            <a:spLocks noGrp="1"/>
          </p:cNvSpPr>
          <p:nvPr>
            <p:ph type="sldNum" sz="quarter" idx="12"/>
          </p:nvPr>
        </p:nvSpPr>
        <p:spPr/>
        <p:txBody>
          <a:bodyPr/>
          <a:lstStyle>
            <a:extLst/>
          </a:lstStyle>
          <a:p>
            <a:fld id="{05AA61A1-8336-4462-8FF9-EAC93CE4ED49}"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3BA791F-AAE4-4EFB-AA39-70CB581D74E5}" type="datetime1">
              <a:rPr lang="en-US" smtClean="0"/>
              <a:pPr/>
              <a:t>8/21/2024</a:t>
            </a:fld>
            <a:endParaRPr lang="en-IN"/>
          </a:p>
        </p:txBody>
      </p:sp>
      <p:sp>
        <p:nvSpPr>
          <p:cNvPr id="5" name="Footer Placeholder 4"/>
          <p:cNvSpPr>
            <a:spLocks noGrp="1"/>
          </p:cNvSpPr>
          <p:nvPr>
            <p:ph type="ftr" sz="quarter" idx="11"/>
          </p:nvPr>
        </p:nvSpPr>
        <p:spPr/>
        <p:txBody>
          <a:bodyPr/>
          <a:lstStyle>
            <a:extLst/>
          </a:lstStyle>
          <a:p>
            <a:r>
              <a:rPr lang="en-IN" smtClean="0"/>
              <a:t>prepared by: Kanval Maheshwari</a:t>
            </a:r>
            <a:endParaRPr lang="en-IN"/>
          </a:p>
        </p:txBody>
      </p:sp>
      <p:sp>
        <p:nvSpPr>
          <p:cNvPr id="6" name="Slide Number Placeholder 5"/>
          <p:cNvSpPr>
            <a:spLocks noGrp="1"/>
          </p:cNvSpPr>
          <p:nvPr>
            <p:ph type="sldNum" sz="quarter" idx="12"/>
          </p:nvPr>
        </p:nvSpPr>
        <p:spPr/>
        <p:txBody>
          <a:bodyPr/>
          <a:lstStyle>
            <a:extLst/>
          </a:lstStyle>
          <a:p>
            <a:fld id="{05AA61A1-8336-4462-8FF9-EAC93CE4ED49}"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7247B3-B00C-45BD-AB54-297F843BB7FE}" type="datetime1">
              <a:rPr lang="en-US" smtClean="0"/>
              <a:pPr/>
              <a:t>8/21/2024</a:t>
            </a:fld>
            <a:endParaRPr lang="en-IN"/>
          </a:p>
        </p:txBody>
      </p:sp>
      <p:sp>
        <p:nvSpPr>
          <p:cNvPr id="6" name="Footer Placeholder 5"/>
          <p:cNvSpPr>
            <a:spLocks noGrp="1"/>
          </p:cNvSpPr>
          <p:nvPr>
            <p:ph type="ftr" sz="quarter" idx="11"/>
          </p:nvPr>
        </p:nvSpPr>
        <p:spPr/>
        <p:txBody>
          <a:bodyPr/>
          <a:lstStyle>
            <a:extLst/>
          </a:lstStyle>
          <a:p>
            <a:r>
              <a:rPr lang="en-IN" smtClean="0"/>
              <a:t>prepared by: Kanval Maheshwari</a:t>
            </a:r>
            <a:endParaRPr lang="en-IN"/>
          </a:p>
        </p:txBody>
      </p:sp>
      <p:sp>
        <p:nvSpPr>
          <p:cNvPr id="7" name="Slide Number Placeholder 6"/>
          <p:cNvSpPr>
            <a:spLocks noGrp="1"/>
          </p:cNvSpPr>
          <p:nvPr>
            <p:ph type="sldNum" sz="quarter" idx="12"/>
          </p:nvPr>
        </p:nvSpPr>
        <p:spPr/>
        <p:txBody>
          <a:bodyPr/>
          <a:lstStyle>
            <a:extLst/>
          </a:lstStyle>
          <a:p>
            <a:fld id="{05AA61A1-8336-4462-8FF9-EAC93CE4ED49}"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101034-423A-48E6-94F0-6DABB8DA16A4}" type="datetime1">
              <a:rPr lang="en-US" smtClean="0"/>
              <a:pPr/>
              <a:t>8/21/2024</a:t>
            </a:fld>
            <a:endParaRPr lang="en-IN"/>
          </a:p>
        </p:txBody>
      </p:sp>
      <p:sp>
        <p:nvSpPr>
          <p:cNvPr id="8" name="Footer Placeholder 7"/>
          <p:cNvSpPr>
            <a:spLocks noGrp="1"/>
          </p:cNvSpPr>
          <p:nvPr>
            <p:ph type="ftr" sz="quarter" idx="11"/>
          </p:nvPr>
        </p:nvSpPr>
        <p:spPr/>
        <p:txBody>
          <a:bodyPr/>
          <a:lstStyle>
            <a:extLst/>
          </a:lstStyle>
          <a:p>
            <a:r>
              <a:rPr lang="en-IN" smtClean="0"/>
              <a:t>prepared by: Kanval Maheshwari</a:t>
            </a:r>
            <a:endParaRPr lang="en-IN"/>
          </a:p>
        </p:txBody>
      </p:sp>
      <p:sp>
        <p:nvSpPr>
          <p:cNvPr id="9" name="Slide Number Placeholder 8"/>
          <p:cNvSpPr>
            <a:spLocks noGrp="1"/>
          </p:cNvSpPr>
          <p:nvPr>
            <p:ph type="sldNum" sz="quarter" idx="12"/>
          </p:nvPr>
        </p:nvSpPr>
        <p:spPr/>
        <p:txBody>
          <a:bodyPr/>
          <a:lstStyle>
            <a:extLst/>
          </a:lstStyle>
          <a:p>
            <a:fld id="{05AA61A1-8336-4462-8FF9-EAC93CE4ED4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6637059-5B43-443C-AD90-394C7AE14BA4}" type="datetime1">
              <a:rPr lang="en-US" smtClean="0"/>
              <a:pPr/>
              <a:t>8/21/2024</a:t>
            </a:fld>
            <a:endParaRPr lang="en-IN"/>
          </a:p>
        </p:txBody>
      </p:sp>
      <p:sp>
        <p:nvSpPr>
          <p:cNvPr id="4" name="Footer Placeholder 3"/>
          <p:cNvSpPr>
            <a:spLocks noGrp="1"/>
          </p:cNvSpPr>
          <p:nvPr>
            <p:ph type="ftr" sz="quarter" idx="11"/>
          </p:nvPr>
        </p:nvSpPr>
        <p:spPr/>
        <p:txBody>
          <a:bodyPr/>
          <a:lstStyle>
            <a:extLst/>
          </a:lstStyle>
          <a:p>
            <a:r>
              <a:rPr lang="en-IN" smtClean="0"/>
              <a:t>prepared by: Kanval Maheshwari</a:t>
            </a:r>
            <a:endParaRPr lang="en-IN"/>
          </a:p>
        </p:txBody>
      </p:sp>
      <p:sp>
        <p:nvSpPr>
          <p:cNvPr id="5" name="Slide Number Placeholder 4"/>
          <p:cNvSpPr>
            <a:spLocks noGrp="1"/>
          </p:cNvSpPr>
          <p:nvPr>
            <p:ph type="sldNum" sz="quarter" idx="12"/>
          </p:nvPr>
        </p:nvSpPr>
        <p:spPr/>
        <p:txBody>
          <a:bodyPr/>
          <a:lstStyle>
            <a:extLst/>
          </a:lstStyle>
          <a:p>
            <a:fld id="{05AA61A1-8336-4462-8FF9-EAC93CE4ED49}"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B1F7D0A-A23C-4AD5-A849-82E7A2CDE01A}" type="datetime1">
              <a:rPr lang="en-US" smtClean="0"/>
              <a:pPr/>
              <a:t>8/21/2024</a:t>
            </a:fld>
            <a:endParaRPr lang="en-IN"/>
          </a:p>
        </p:txBody>
      </p:sp>
      <p:sp>
        <p:nvSpPr>
          <p:cNvPr id="3" name="Footer Placeholder 2"/>
          <p:cNvSpPr>
            <a:spLocks noGrp="1"/>
          </p:cNvSpPr>
          <p:nvPr>
            <p:ph type="ftr" sz="quarter" idx="11"/>
          </p:nvPr>
        </p:nvSpPr>
        <p:spPr/>
        <p:txBody>
          <a:bodyPr/>
          <a:lstStyle>
            <a:extLst/>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extLst/>
          </a:lstStyle>
          <a:p>
            <a:fld id="{05AA61A1-8336-4462-8FF9-EAC93CE4ED4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E231DFD-03E4-40AD-8068-59ABD4256F83}" type="datetime1">
              <a:rPr lang="en-US" smtClean="0"/>
              <a:pPr/>
              <a:t>8/21/2024</a:t>
            </a:fld>
            <a:endParaRPr lang="en-IN"/>
          </a:p>
        </p:txBody>
      </p:sp>
      <p:sp>
        <p:nvSpPr>
          <p:cNvPr id="6" name="Footer Placeholder 5"/>
          <p:cNvSpPr>
            <a:spLocks noGrp="1"/>
          </p:cNvSpPr>
          <p:nvPr>
            <p:ph type="ftr" sz="quarter" idx="11"/>
          </p:nvPr>
        </p:nvSpPr>
        <p:spPr/>
        <p:txBody>
          <a:bodyPr/>
          <a:lstStyle>
            <a:extLst/>
          </a:lstStyle>
          <a:p>
            <a:r>
              <a:rPr lang="en-IN" smtClean="0"/>
              <a:t>prepared by: Kanval Maheshwari</a:t>
            </a:r>
            <a:endParaRPr lang="en-IN"/>
          </a:p>
        </p:txBody>
      </p:sp>
      <p:sp>
        <p:nvSpPr>
          <p:cNvPr id="7" name="Slide Number Placeholder 6"/>
          <p:cNvSpPr>
            <a:spLocks noGrp="1"/>
          </p:cNvSpPr>
          <p:nvPr>
            <p:ph type="sldNum" sz="quarter" idx="12"/>
          </p:nvPr>
        </p:nvSpPr>
        <p:spPr/>
        <p:txBody>
          <a:bodyPr/>
          <a:lstStyle>
            <a:extLst/>
          </a:lstStyle>
          <a:p>
            <a:fld id="{05AA61A1-8336-4462-8FF9-EAC93CE4ED4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703468-2F1A-4221-BCCF-C6182DF58FE3}" type="datetime1">
              <a:rPr lang="en-US" smtClean="0"/>
              <a:pPr/>
              <a:t>8/21/2024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IN" smtClean="0"/>
              <a:t>prepared by: Kanval Maheshwari</a:t>
            </a:r>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5AA61A1-8336-4462-8FF9-EAC93CE4ED49}"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D88A4EB-B652-4A11-97D7-A0CD483FD9D5}" type="datetime1">
              <a:rPr lang="en-US" smtClean="0"/>
              <a:pPr/>
              <a:t>8/21/2024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IN" smtClean="0"/>
              <a:t>prepared by: Kanval Maheshwari</a:t>
            </a:r>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5AA61A1-8336-4462-8FF9-EAC93CE4ED4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nu.org/philosophy/open-source-misses-the-point.e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synopsys.com/content/synopsys/en-us/blogs/software-security/top-open-source-licens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ynopsys.com/content/synopsys/en-us/blogs/software-security/whos-afraid-gpl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ww.libraries.rutgers.edu/research-support/copyright-guidance/copyright-academic-research-and-publica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naukri.com/code360/library/introduction-to-unix"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theiotacademy.co/blog/sql-vs-mysql-major-difference-between-sql-and-my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IN" smtClean="0"/>
              <a:t>prepared by: Kanval Maheshwari</a:t>
            </a:r>
            <a:endParaRPr lang="en-IN"/>
          </a:p>
        </p:txBody>
      </p:sp>
      <p:sp>
        <p:nvSpPr>
          <p:cNvPr id="6" name="Slide Number Placeholder 5"/>
          <p:cNvSpPr>
            <a:spLocks noGrp="1"/>
          </p:cNvSpPr>
          <p:nvPr>
            <p:ph type="sldNum" sz="quarter" idx="12"/>
          </p:nvPr>
        </p:nvSpPr>
        <p:spPr/>
        <p:txBody>
          <a:bodyPr/>
          <a:lstStyle/>
          <a:p>
            <a:fld id="{05AA61A1-8336-4462-8FF9-EAC93CE4ED49}" type="slidenum">
              <a:rPr lang="en-IN" smtClean="0"/>
              <a:pPr/>
              <a:t>1</a:t>
            </a:fld>
            <a:endParaRPr lang="en-IN"/>
          </a:p>
        </p:txBody>
      </p:sp>
      <p:sp>
        <p:nvSpPr>
          <p:cNvPr id="3" name="Content Placeholder 2"/>
          <p:cNvSpPr>
            <a:spLocks noGrp="1"/>
          </p:cNvSpPr>
          <p:nvPr>
            <p:ph idx="4294967295"/>
          </p:nvPr>
        </p:nvSpPr>
        <p:spPr>
          <a:xfrm>
            <a:off x="1000125" y="785813"/>
            <a:ext cx="8143875" cy="5643562"/>
          </a:xfrm>
        </p:spPr>
        <p:txBody>
          <a:bodyPr/>
          <a:lstStyle/>
          <a:p>
            <a:pPr>
              <a:buNone/>
            </a:pPr>
            <a:r>
              <a:rPr lang="en-IN" sz="3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CS-19</a:t>
            </a:r>
            <a:r>
              <a:rPr lang="en-IN"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p>
          <a:p>
            <a:pPr>
              <a:buNone/>
            </a:pPr>
            <a:endParaRPr lang="en-IN" dirty="0"/>
          </a:p>
        </p:txBody>
      </p:sp>
      <p:sp>
        <p:nvSpPr>
          <p:cNvPr id="5" name="Rectangle 4"/>
          <p:cNvSpPr/>
          <p:nvPr/>
        </p:nvSpPr>
        <p:spPr>
          <a:xfrm>
            <a:off x="515248" y="714356"/>
            <a:ext cx="8113503" cy="1754326"/>
          </a:xfrm>
          <a:prstGeom prst="rect">
            <a:avLst/>
          </a:prstGeom>
          <a:noFill/>
        </p:spPr>
        <p:txBody>
          <a:bodyPr wrap="square" lIns="91440" tIns="45720" rIns="91440" bIns="45720">
            <a:spAutoFit/>
          </a:bodyPr>
          <a:lstStyle/>
          <a:p>
            <a:pPr algn="ctr"/>
            <a:r>
              <a:rPr lang="en-I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p>
          <a:p>
            <a:pPr algn="ctr"/>
            <a:r>
              <a:rPr lang="en-I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OPEN SOURCE TOOLS</a:t>
            </a:r>
            <a:endParaRPr lang="en-IN"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1026" name="Picture 2" descr="C:\Users\Admin\Desktop\opensource.jpg"/>
          <p:cNvPicPr>
            <a:picLocks noChangeAspect="1" noChangeArrowheads="1"/>
          </p:cNvPicPr>
          <p:nvPr/>
        </p:nvPicPr>
        <p:blipFill>
          <a:blip r:embed="rId2"/>
          <a:srcRect/>
          <a:stretch>
            <a:fillRect/>
          </a:stretch>
        </p:blipFill>
        <p:spPr bwMode="auto">
          <a:xfrm>
            <a:off x="1785918" y="2643182"/>
            <a:ext cx="5429288" cy="35719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Autofit/>
          </a:bodyPr>
          <a:lstStyle/>
          <a:p>
            <a:r>
              <a:rPr lang="en-IN" sz="2200" dirty="0" smtClean="0">
                <a:latin typeface="Calibri" pitchFamily="34" charset="0"/>
              </a:rPr>
              <a:t>Accepting </a:t>
            </a:r>
            <a:r>
              <a:rPr lang="en-IN" sz="2200" dirty="0">
                <a:latin typeface="Calibri" pitchFamily="34" charset="0"/>
              </a:rPr>
              <a:t>feedback through a web page and providing mechanisms for people to report defects is one thing. </a:t>
            </a:r>
            <a:endParaRPr lang="en-IN" sz="2200" dirty="0" smtClean="0">
              <a:latin typeface="Calibri" pitchFamily="34" charset="0"/>
            </a:endParaRPr>
          </a:p>
          <a:p>
            <a:r>
              <a:rPr lang="en-IN" sz="2200" dirty="0" smtClean="0">
                <a:latin typeface="Calibri" pitchFamily="34" charset="0"/>
              </a:rPr>
              <a:t>Allowing </a:t>
            </a:r>
            <a:r>
              <a:rPr lang="en-IN" sz="2200" dirty="0">
                <a:latin typeface="Calibri" pitchFamily="34" charset="0"/>
              </a:rPr>
              <a:t>everyone else to see that feedback and all those defects is another, much more uncomfortable, step. </a:t>
            </a:r>
            <a:endParaRPr lang="en-IN" sz="2200" dirty="0" smtClean="0">
              <a:latin typeface="Calibri" pitchFamily="34" charset="0"/>
            </a:endParaRPr>
          </a:p>
          <a:p>
            <a:r>
              <a:rPr lang="en-IN" sz="2200" dirty="0" smtClean="0">
                <a:latin typeface="Calibri" pitchFamily="34" charset="0"/>
              </a:rPr>
              <a:t>Allowing </a:t>
            </a:r>
            <a:r>
              <a:rPr lang="en-IN" sz="2200" dirty="0">
                <a:latin typeface="Calibri" pitchFamily="34" charset="0"/>
              </a:rPr>
              <a:t>everyone to see the source code so they can review it and try it is also an act of faith. Providing a public forum where people can openly criticize and contribute to the design and implementation of the software is another act of faith</a:t>
            </a:r>
            <a:r>
              <a:rPr lang="en-IN" sz="2200" dirty="0" smtClean="0">
                <a:latin typeface="Calibri" pitchFamily="34" charset="0"/>
              </a:rPr>
              <a:t>.</a:t>
            </a:r>
          </a:p>
          <a:p>
            <a:r>
              <a:rPr lang="en-IN" sz="2200" dirty="0" smtClean="0">
                <a:latin typeface="Calibri" pitchFamily="34" charset="0"/>
              </a:rPr>
              <a:t> </a:t>
            </a:r>
            <a:r>
              <a:rPr lang="en-IN" sz="2200" dirty="0">
                <a:latin typeface="Calibri" pitchFamily="34" charset="0"/>
              </a:rPr>
              <a:t>These are difficult </a:t>
            </a:r>
            <a:r>
              <a:rPr lang="en-IN" sz="2200" dirty="0" smtClean="0">
                <a:latin typeface="Calibri" pitchFamily="34" charset="0"/>
              </a:rPr>
              <a:t>behaviours </a:t>
            </a:r>
            <a:r>
              <a:rPr lang="en-IN" sz="2200" dirty="0">
                <a:latin typeface="Calibri" pitchFamily="34" charset="0"/>
              </a:rPr>
              <a:t>for a proprietary organization to accept but open source projects rely on them</a:t>
            </a:r>
            <a:r>
              <a:rPr lang="en-IN" sz="2200" dirty="0">
                <a:solidFill>
                  <a:srgbClr val="00B050"/>
                </a:solidFill>
                <a:latin typeface="Calibri" pitchFamily="34" charset="0"/>
              </a:rPr>
              <a:t>. If the project administrators do not provide mechanisms for people to communicate openly amongst themselves there can be no community.</a:t>
            </a:r>
          </a:p>
          <a:p>
            <a:r>
              <a:rPr lang="en-IN" sz="2200" dirty="0">
                <a:latin typeface="Calibri" pitchFamily="34" charset="0"/>
              </a:rPr>
              <a:t>The availability of the design documents and source code enables the community to provide peer reviews and to use the software for their purposes and provide feedback on the quality.</a:t>
            </a:r>
          </a:p>
          <a:p>
            <a:endParaRPr lang="en-IN" sz="2200" dirty="0">
              <a:latin typeface="Calibri" pitchFamily="34" charset="0"/>
            </a:endParaRPr>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10</a:t>
            </a:fld>
            <a:endParaRPr lang="en-IN"/>
          </a:p>
        </p:txBody>
      </p:sp>
      <p:sp>
        <p:nvSpPr>
          <p:cNvPr id="2" name="Title 1"/>
          <p:cNvSpPr>
            <a:spLocks noGrp="1"/>
          </p:cNvSpPr>
          <p:nvPr>
            <p:ph type="title"/>
          </p:nvPr>
        </p:nvSpPr>
        <p:spPr/>
        <p:txBody>
          <a:bodyPr>
            <a:normAutofit fontScale="90000"/>
          </a:bodyPr>
          <a:lstStyle/>
          <a:p>
            <a:pPr algn="l"/>
            <a:r>
              <a:rPr lang="en-IN" sz="2900" dirty="0" smtClean="0"/>
              <a:t>Principle of ‘Openness’</a:t>
            </a:r>
            <a:r>
              <a:rPr lang="en-IN" dirty="0" smtClean="0"/>
              <a:t/>
            </a:r>
            <a:br>
              <a:rPr lang="en-IN" dirty="0" smtClean="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a:bodyPr>
          <a:lstStyle/>
          <a:p>
            <a:r>
              <a:rPr lang="en-IN" sz="2200" dirty="0" smtClean="0">
                <a:solidFill>
                  <a:schemeClr val="accent6">
                    <a:lumMod val="75000"/>
                  </a:schemeClr>
                </a:solidFill>
                <a:latin typeface="Calibri" pitchFamily="34" charset="0"/>
              </a:rPr>
              <a:t>Transparency </a:t>
            </a:r>
            <a:r>
              <a:rPr lang="en-IN" sz="2200" dirty="0">
                <a:solidFill>
                  <a:schemeClr val="accent6">
                    <a:lumMod val="75000"/>
                  </a:schemeClr>
                </a:solidFill>
                <a:latin typeface="Calibri" pitchFamily="34" charset="0"/>
              </a:rPr>
              <a:t>is the ability of the community to see what’s going on</a:t>
            </a:r>
            <a:r>
              <a:rPr lang="en-IN" sz="2200" dirty="0">
                <a:latin typeface="Calibri" pitchFamily="34" charset="0"/>
              </a:rPr>
              <a:t>. This involves:</a:t>
            </a:r>
          </a:p>
          <a:p>
            <a:r>
              <a:rPr lang="en-IN" sz="2200" dirty="0">
                <a:latin typeface="Calibri" pitchFamily="34" charset="0"/>
              </a:rPr>
              <a:t>A published road map so they know where the administrators plan to take the project.</a:t>
            </a:r>
          </a:p>
          <a:p>
            <a:r>
              <a:rPr lang="en-IN" sz="2200" dirty="0">
                <a:latin typeface="Calibri" pitchFamily="34" charset="0"/>
              </a:rPr>
              <a:t>A public defect tracking system so they can report and review defects.</a:t>
            </a:r>
          </a:p>
          <a:p>
            <a:r>
              <a:rPr lang="en-IN" sz="2200" dirty="0">
                <a:latin typeface="Calibri" pitchFamily="34" charset="0"/>
              </a:rPr>
              <a:t>Published design documentation.</a:t>
            </a:r>
          </a:p>
          <a:p>
            <a:r>
              <a:rPr lang="en-IN" sz="2200" dirty="0">
                <a:latin typeface="Calibri" pitchFamily="34" charset="0"/>
              </a:rPr>
              <a:t>Communication about schedules and hurdles.</a:t>
            </a:r>
          </a:p>
          <a:p>
            <a:r>
              <a:rPr lang="en-IN" sz="2200" dirty="0">
                <a:latin typeface="Calibri" pitchFamily="34" charset="0"/>
              </a:rPr>
              <a:t>Without transparency it is hard to grow a community.</a:t>
            </a:r>
          </a:p>
          <a:p>
            <a:r>
              <a:rPr lang="en-IN" sz="2200" dirty="0">
                <a:latin typeface="Calibri" pitchFamily="34" charset="0"/>
              </a:rPr>
              <a:t>Transparency and openness are not the same thing. A glass door is transparent but whether it is open or not is a different matter. </a:t>
            </a:r>
            <a:r>
              <a:rPr lang="en-IN" sz="2200" dirty="0">
                <a:solidFill>
                  <a:srgbClr val="00B050"/>
                </a:solidFill>
                <a:latin typeface="Calibri" pitchFamily="34" charset="0"/>
              </a:rPr>
              <a:t>Transparency is the ability to witness the inner workings, openness is the letting outsiders ‘in’ so they can participate.</a:t>
            </a:r>
          </a:p>
          <a:p>
            <a:endParaRPr lang="en-IN" sz="2200" dirty="0">
              <a:latin typeface="Calibri" pitchFamily="34" charset="0"/>
            </a:endParaRPr>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11</a:t>
            </a:fld>
            <a:endParaRPr lang="en-IN"/>
          </a:p>
        </p:txBody>
      </p:sp>
      <p:sp>
        <p:nvSpPr>
          <p:cNvPr id="2" name="Title 1"/>
          <p:cNvSpPr>
            <a:spLocks noGrp="1"/>
          </p:cNvSpPr>
          <p:nvPr>
            <p:ph type="title"/>
          </p:nvPr>
        </p:nvSpPr>
        <p:spPr>
          <a:xfrm>
            <a:off x="457200" y="428604"/>
            <a:ext cx="8229600" cy="642942"/>
          </a:xfrm>
        </p:spPr>
        <p:txBody>
          <a:bodyPr>
            <a:normAutofit fontScale="90000"/>
          </a:bodyPr>
          <a:lstStyle/>
          <a:p>
            <a:pPr algn="l"/>
            <a:r>
              <a:rPr lang="en-IN" sz="2900" dirty="0" smtClean="0"/>
              <a:t>Principle of ‘Transparency’</a:t>
            </a:r>
            <a:r>
              <a:rPr lang="en-IN" dirty="0" smtClean="0"/>
              <a:t/>
            </a:r>
            <a:br>
              <a:rPr lang="en-IN" dirty="0" smtClean="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5054617"/>
          </a:xfrm>
        </p:spPr>
        <p:txBody>
          <a:bodyPr>
            <a:normAutofit/>
          </a:bodyPr>
          <a:lstStyle/>
          <a:p>
            <a:r>
              <a:rPr lang="en-IN" sz="2200" dirty="0" smtClean="0">
                <a:latin typeface="Calibri" pitchFamily="34" charset="0"/>
              </a:rPr>
              <a:t>This </a:t>
            </a:r>
            <a:r>
              <a:rPr lang="en-IN" sz="2200" dirty="0">
                <a:latin typeface="Calibri" pitchFamily="34" charset="0"/>
              </a:rPr>
              <a:t>is the philosophy of </a:t>
            </a:r>
            <a:r>
              <a:rPr lang="en-IN" sz="2200" dirty="0">
                <a:solidFill>
                  <a:schemeClr val="accent6"/>
                </a:solidFill>
                <a:latin typeface="Calibri" pitchFamily="34" charset="0"/>
              </a:rPr>
              <a:t>making information </a:t>
            </a:r>
            <a:r>
              <a:rPr lang="en-IN" sz="2200" dirty="0">
                <a:latin typeface="Calibri" pitchFamily="34" charset="0"/>
              </a:rPr>
              <a:t>available in its earliest drafts and updating it often. </a:t>
            </a:r>
            <a:endParaRPr lang="en-IN" sz="2200" dirty="0" smtClean="0">
              <a:latin typeface="Calibri" pitchFamily="34" charset="0"/>
            </a:endParaRPr>
          </a:p>
          <a:p>
            <a:r>
              <a:rPr lang="en-IN" sz="2200" dirty="0" smtClean="0">
                <a:latin typeface="Calibri" pitchFamily="34" charset="0"/>
              </a:rPr>
              <a:t>This </a:t>
            </a:r>
            <a:r>
              <a:rPr lang="en-IN" sz="2200" dirty="0">
                <a:latin typeface="Calibri" pitchFamily="34" charset="0"/>
              </a:rPr>
              <a:t>includes, but is not limited to, the source code of the software. </a:t>
            </a:r>
            <a:r>
              <a:rPr lang="en-IN" sz="2200" dirty="0">
                <a:solidFill>
                  <a:srgbClr val="00B050"/>
                </a:solidFill>
                <a:latin typeface="Calibri" pitchFamily="34" charset="0"/>
              </a:rPr>
              <a:t>Zipped archives of the source code are available for every open source project</a:t>
            </a:r>
            <a:r>
              <a:rPr lang="en-IN" sz="2200" dirty="0" smtClean="0">
                <a:solidFill>
                  <a:schemeClr val="accent6"/>
                </a:solidFill>
                <a:latin typeface="Calibri" pitchFamily="34" charset="0"/>
              </a:rPr>
              <a:t>.</a:t>
            </a:r>
          </a:p>
          <a:p>
            <a:r>
              <a:rPr lang="en-IN" sz="2200" dirty="0" smtClean="0">
                <a:latin typeface="Calibri" pitchFamily="34" charset="0"/>
              </a:rPr>
              <a:t> </a:t>
            </a:r>
            <a:r>
              <a:rPr lang="en-IN" sz="2200" dirty="0">
                <a:latin typeface="Calibri" pitchFamily="34" charset="0"/>
              </a:rPr>
              <a:t>Many projects go further and have a public repository where the current code is always available. As the developers change the source code and check it in, it is available to anyone who wants to review it or use it.</a:t>
            </a:r>
          </a:p>
          <a:p>
            <a:pPr>
              <a:buNone/>
            </a:pPr>
            <a:endParaRPr lang="en-IN" dirty="0">
              <a:latin typeface="Calibri" pitchFamily="34" charset="0"/>
            </a:endParaRPr>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12</a:t>
            </a:fld>
            <a:endParaRPr lang="en-IN"/>
          </a:p>
        </p:txBody>
      </p:sp>
      <p:sp>
        <p:nvSpPr>
          <p:cNvPr id="2" name="Title 1"/>
          <p:cNvSpPr>
            <a:spLocks noGrp="1"/>
          </p:cNvSpPr>
          <p:nvPr>
            <p:ph type="title"/>
          </p:nvPr>
        </p:nvSpPr>
        <p:spPr>
          <a:xfrm>
            <a:off x="457200" y="428604"/>
            <a:ext cx="8229600" cy="785818"/>
          </a:xfrm>
        </p:spPr>
        <p:txBody>
          <a:bodyPr>
            <a:normAutofit fontScale="90000"/>
          </a:bodyPr>
          <a:lstStyle/>
          <a:p>
            <a:pPr algn="l"/>
            <a:r>
              <a:rPr lang="en-IN" sz="2900" dirty="0" smtClean="0"/>
              <a:t>Principle of ‘Early and Often’</a:t>
            </a:r>
            <a:r>
              <a:rPr lang="en-IN" dirty="0" smtClean="0"/>
              <a:t/>
            </a:r>
            <a:br>
              <a:rPr lang="en-IN" dirty="0" smtClean="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429288"/>
          </a:xfrm>
        </p:spPr>
        <p:txBody>
          <a:bodyPr>
            <a:noAutofit/>
          </a:bodyPr>
          <a:lstStyle/>
          <a:p>
            <a:pPr fontAlgn="base"/>
            <a:r>
              <a:rPr lang="en-IN" sz="2200" dirty="0" smtClean="0">
                <a:latin typeface="Calibri" pitchFamily="34" charset="0"/>
              </a:rPr>
              <a:t>open source is an idea. It’s a concept that revolves around access. You can access someone else’s source code (or even a company’s). This way, you can customize it for your use case, find bugs, and fix them too.</a:t>
            </a:r>
          </a:p>
          <a:p>
            <a:pPr fontAlgn="base"/>
            <a:r>
              <a:rPr lang="en-IN" sz="2200" dirty="0" smtClean="0">
                <a:latin typeface="Calibri" pitchFamily="34" charset="0"/>
              </a:rPr>
              <a:t>Better still, you can share your “version” of the source code with others in addition to the original.</a:t>
            </a:r>
          </a:p>
          <a:p>
            <a:pPr fontAlgn="base"/>
            <a:r>
              <a:rPr lang="en-IN" sz="2200" dirty="0" smtClean="0">
                <a:latin typeface="Calibri" pitchFamily="34" charset="0"/>
              </a:rPr>
              <a:t>The person who writes the inceptive source code gives this access, which is an invitation to contribute, based on existing licenses. Different licenses will have certain limitations or obligations.</a:t>
            </a:r>
          </a:p>
          <a:p>
            <a:pPr fontAlgn="base"/>
            <a:r>
              <a:rPr lang="en-IN" sz="2200" dirty="0" smtClean="0">
                <a:latin typeface="Calibri" pitchFamily="34" charset="0"/>
              </a:rPr>
              <a:t>Developers did not want to keep paying for software that did not meet their use cases, had bugs that they could not always fix, and had security issues. </a:t>
            </a:r>
          </a:p>
          <a:p>
            <a:pPr fontAlgn="base"/>
            <a:r>
              <a:rPr lang="en-IN" sz="2200" dirty="0" smtClean="0">
                <a:latin typeface="Calibri" pitchFamily="34" charset="0"/>
              </a:rPr>
              <a:t>Richard Stallman, who is hailed as the father of open source, seems to prefer to use “</a:t>
            </a:r>
            <a:r>
              <a:rPr lang="en-IN" sz="2200" u="sng" dirty="0" smtClean="0">
                <a:latin typeface="Calibri" pitchFamily="34" charset="0"/>
                <a:hlinkClick r:id="rId2"/>
              </a:rPr>
              <a:t>free software</a:t>
            </a:r>
            <a:r>
              <a:rPr lang="en-IN" sz="2200" dirty="0" smtClean="0">
                <a:latin typeface="Calibri" pitchFamily="34" charset="0"/>
              </a:rPr>
              <a:t>” instead. </a:t>
            </a:r>
          </a:p>
          <a:p>
            <a:endParaRPr lang="en-IN" sz="2200" dirty="0">
              <a:latin typeface="Calibri" pitchFamily="34" charset="0"/>
            </a:endParaRPr>
          </a:p>
        </p:txBody>
      </p:sp>
      <p:sp>
        <p:nvSpPr>
          <p:cNvPr id="4" name="Footer Placeholder 3"/>
          <p:cNvSpPr>
            <a:spLocks noGrp="1"/>
          </p:cNvSpPr>
          <p:nvPr>
            <p:ph type="ftr" sz="quarter" idx="11"/>
          </p:nvPr>
        </p:nvSpPr>
        <p:spPr/>
        <p:txBody>
          <a:bodyPr/>
          <a:lstStyle/>
          <a:p>
            <a:r>
              <a:rPr lang="en-IN" smtClean="0"/>
              <a:t>prepared by: Kanval Maheshwari</a:t>
            </a:r>
            <a:endParaRPr lang="en-IN"/>
          </a:p>
        </p:txBody>
      </p:sp>
      <p:sp>
        <p:nvSpPr>
          <p:cNvPr id="5" name="Slide Number Placeholder 4"/>
          <p:cNvSpPr>
            <a:spLocks noGrp="1"/>
          </p:cNvSpPr>
          <p:nvPr>
            <p:ph type="sldNum" sz="quarter" idx="12"/>
          </p:nvPr>
        </p:nvSpPr>
        <p:spPr/>
        <p:txBody>
          <a:bodyPr>
            <a:normAutofit/>
          </a:bodyPr>
          <a:lstStyle/>
          <a:p>
            <a:fld id="{05AA61A1-8336-4462-8FF9-EAC93CE4ED49}" type="slidenum">
              <a:rPr lang="en-IN" smtClean="0"/>
              <a:pPr/>
              <a:t>13</a:t>
            </a:fld>
            <a:endParaRPr lang="en-IN"/>
          </a:p>
        </p:txBody>
      </p:sp>
      <p:sp>
        <p:nvSpPr>
          <p:cNvPr id="2" name="Title 1"/>
          <p:cNvSpPr>
            <a:spLocks noGrp="1"/>
          </p:cNvSpPr>
          <p:nvPr>
            <p:ph type="title"/>
          </p:nvPr>
        </p:nvSpPr>
        <p:spPr/>
        <p:txBody>
          <a:bodyPr anchor="t">
            <a:normAutofit/>
          </a:bodyPr>
          <a:lstStyle/>
          <a:p>
            <a:r>
              <a:rPr lang="en-IN" sz="2600" dirty="0" smtClean="0">
                <a:latin typeface="Calibri" pitchFamily="34" charset="0"/>
              </a:rPr>
              <a:t>What is the history of open source software?</a:t>
            </a:r>
            <a:endParaRPr lang="en-IN" sz="2600"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14</a:t>
            </a:fld>
            <a:endParaRPr lang="en-IN"/>
          </a:p>
        </p:txBody>
      </p:sp>
      <p:sp>
        <p:nvSpPr>
          <p:cNvPr id="2" name="Content Placeholder 1"/>
          <p:cNvSpPr>
            <a:spLocks noGrp="1"/>
          </p:cNvSpPr>
          <p:nvPr>
            <p:ph idx="4294967295"/>
          </p:nvPr>
        </p:nvSpPr>
        <p:spPr>
          <a:xfrm>
            <a:off x="428596" y="0"/>
            <a:ext cx="8358246" cy="6286520"/>
          </a:xfrm>
        </p:spPr>
        <p:txBody>
          <a:bodyPr>
            <a:normAutofit lnSpcReduction="10000"/>
          </a:bodyPr>
          <a:lstStyle/>
          <a:p>
            <a:pPr fontAlgn="base">
              <a:buNone/>
            </a:pPr>
            <a:endParaRPr lang="en-IN" sz="2200" dirty="0" smtClean="0">
              <a:latin typeface="Calibri" pitchFamily="34" charset="0"/>
            </a:endParaRPr>
          </a:p>
          <a:p>
            <a:pPr fontAlgn="base"/>
            <a:r>
              <a:rPr lang="en-IN" sz="2200" b="1" dirty="0" smtClean="0">
                <a:solidFill>
                  <a:srgbClr val="00B050"/>
                </a:solidFill>
                <a:latin typeface="Calibri" pitchFamily="34" charset="0"/>
              </a:rPr>
              <a:t>The 1950s – the A-2 system</a:t>
            </a:r>
          </a:p>
          <a:p>
            <a:pPr fontAlgn="base"/>
            <a:r>
              <a:rPr lang="en-IN" sz="2200" dirty="0" smtClean="0">
                <a:latin typeface="Calibri" pitchFamily="34" charset="0"/>
              </a:rPr>
              <a:t>In 1953, the A-2 system (an equivalent of today’s compilers) was released together with its source code, and customers were asked to send any improvements to UNIVAC (the Universal Automatic Computer).</a:t>
            </a:r>
          </a:p>
          <a:p>
            <a:pPr fontAlgn="base"/>
            <a:r>
              <a:rPr lang="en-IN" sz="2200" dirty="0" smtClean="0">
                <a:latin typeface="Calibri" pitchFamily="34" charset="0"/>
              </a:rPr>
              <a:t>UNIVAC was a division under Remington Rand, Inc., an early American business machine manufacturer. </a:t>
            </a:r>
          </a:p>
          <a:p>
            <a:pPr fontAlgn="base">
              <a:buNone/>
            </a:pPr>
            <a:endParaRPr lang="en-IN" sz="2200" dirty="0" smtClean="0">
              <a:latin typeface="Calibri" pitchFamily="34" charset="0"/>
            </a:endParaRPr>
          </a:p>
          <a:p>
            <a:pPr fontAlgn="base"/>
            <a:r>
              <a:rPr lang="en-IN" sz="2200" b="1" dirty="0" smtClean="0">
                <a:solidFill>
                  <a:srgbClr val="00B050"/>
                </a:solidFill>
                <a:latin typeface="Calibri" pitchFamily="34" charset="0"/>
              </a:rPr>
              <a:t>The 1980s – GNU</a:t>
            </a:r>
          </a:p>
          <a:p>
            <a:pPr fontAlgn="base"/>
            <a:r>
              <a:rPr lang="en-IN" sz="2200" dirty="0" smtClean="0">
                <a:latin typeface="Calibri" pitchFamily="34" charset="0"/>
              </a:rPr>
              <a:t>In 1983, however, </a:t>
            </a:r>
            <a:r>
              <a:rPr lang="en-IN" sz="2200" b="1" dirty="0" smtClean="0">
                <a:solidFill>
                  <a:srgbClr val="00B050"/>
                </a:solidFill>
                <a:latin typeface="Calibri" pitchFamily="34" charset="0"/>
              </a:rPr>
              <a:t>Richard Stallman </a:t>
            </a:r>
            <a:r>
              <a:rPr lang="en-IN" sz="2200" dirty="0" smtClean="0">
                <a:latin typeface="Calibri" pitchFamily="34" charset="0"/>
              </a:rPr>
              <a:t>started to work on the GNU project, which was made up of rewrites of closed software he frequently used.</a:t>
            </a:r>
          </a:p>
          <a:p>
            <a:pPr fontAlgn="base"/>
            <a:r>
              <a:rPr lang="en-IN" sz="2200" dirty="0" smtClean="0">
                <a:solidFill>
                  <a:srgbClr val="00B050"/>
                </a:solidFill>
                <a:latin typeface="Calibri" pitchFamily="34" charset="0"/>
              </a:rPr>
              <a:t>GNU stands for "GNU’s Not Unix" and is pronounced as “g-</a:t>
            </a:r>
            <a:r>
              <a:rPr lang="en-IN" sz="2200" dirty="0" err="1" smtClean="0">
                <a:solidFill>
                  <a:srgbClr val="00B050"/>
                </a:solidFill>
                <a:latin typeface="Calibri" pitchFamily="34" charset="0"/>
              </a:rPr>
              <a:t>noo</a:t>
            </a:r>
            <a:r>
              <a:rPr lang="en-IN" sz="2200" dirty="0" smtClean="0">
                <a:solidFill>
                  <a:srgbClr val="00B050"/>
                </a:solidFill>
                <a:latin typeface="Calibri" pitchFamily="34" charset="0"/>
              </a:rPr>
              <a:t>”.</a:t>
            </a:r>
          </a:p>
          <a:p>
            <a:pPr fontAlgn="base"/>
            <a:r>
              <a:rPr lang="en-IN" sz="2200" dirty="0" smtClean="0">
                <a:latin typeface="Calibri" pitchFamily="34" charset="0"/>
              </a:rPr>
              <a:t>In 1984, Stallman spearheaded the creation of the GNU, a free operating system that was made to counter closed systems.</a:t>
            </a:r>
          </a:p>
          <a:p>
            <a:pPr fontAlgn="base"/>
            <a:endParaRPr lang="en-IN" sz="2200" dirty="0" smtClean="0">
              <a:latin typeface="Calibri" pitchFamily="34" charset="0"/>
            </a:endParaRPr>
          </a:p>
          <a:p>
            <a:pPr>
              <a:buNone/>
            </a:pPr>
            <a:r>
              <a:rPr lang="en-IN" sz="2200" dirty="0" smtClean="0">
                <a:latin typeface="Calibri" pitchFamily="34" charset="0"/>
              </a:rPr>
              <a:t> </a:t>
            </a:r>
            <a:endParaRPr lang="en-IN" sz="2200" dirty="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15</a:t>
            </a:fld>
            <a:endParaRPr lang="en-IN"/>
          </a:p>
        </p:txBody>
      </p:sp>
      <p:sp>
        <p:nvSpPr>
          <p:cNvPr id="2" name="Content Placeholder 1"/>
          <p:cNvSpPr>
            <a:spLocks noGrp="1"/>
          </p:cNvSpPr>
          <p:nvPr>
            <p:ph idx="4294967295"/>
          </p:nvPr>
        </p:nvSpPr>
        <p:spPr>
          <a:xfrm>
            <a:off x="285720" y="285728"/>
            <a:ext cx="8572560" cy="6072230"/>
          </a:xfrm>
        </p:spPr>
        <p:txBody>
          <a:bodyPr>
            <a:noAutofit/>
          </a:bodyPr>
          <a:lstStyle/>
          <a:p>
            <a:pPr fontAlgn="base"/>
            <a:r>
              <a:rPr lang="en-IN" sz="2200" dirty="0" smtClean="0">
                <a:latin typeface="Calibri" pitchFamily="34" charset="0"/>
              </a:rPr>
              <a:t>In 1985, he wrote the GNU Manifesto, asking for support in the development of the GNU operating system.</a:t>
            </a:r>
          </a:p>
          <a:p>
            <a:pPr fontAlgn="base"/>
            <a:r>
              <a:rPr lang="en-IN" sz="2200" dirty="0" smtClean="0">
                <a:latin typeface="Calibri" pitchFamily="34" charset="0"/>
              </a:rPr>
              <a:t>He also founded the Free Software Foundation (FSF), a </a:t>
            </a:r>
            <a:r>
              <a:rPr lang="en-IN" sz="2200" dirty="0" err="1" smtClean="0">
                <a:latin typeface="Calibri" pitchFamily="34" charset="0"/>
              </a:rPr>
              <a:t>nonprofit</a:t>
            </a:r>
            <a:r>
              <a:rPr lang="en-IN" sz="2200" dirty="0" smtClean="0">
                <a:latin typeface="Calibri" pitchFamily="34" charset="0"/>
              </a:rPr>
              <a:t> that was aimed at promoting freedom in computer use.</a:t>
            </a:r>
          </a:p>
          <a:p>
            <a:pPr fontAlgn="base"/>
            <a:r>
              <a:rPr lang="en-IN" sz="2200" dirty="0" smtClean="0">
                <a:latin typeface="Calibri" pitchFamily="34" charset="0"/>
              </a:rPr>
              <a:t>By 1987, most of the essential components of the GNU operating system were complete. There was an assembler, editor, and various Unix utilities like </a:t>
            </a:r>
            <a:r>
              <a:rPr lang="en-IN" sz="2200" i="1" dirty="0" err="1" smtClean="0">
                <a:latin typeface="Calibri" pitchFamily="34" charset="0"/>
              </a:rPr>
              <a:t>grep</a:t>
            </a:r>
            <a:r>
              <a:rPr lang="en-IN" sz="2200" i="1" dirty="0" smtClean="0">
                <a:latin typeface="Calibri" pitchFamily="34" charset="0"/>
              </a:rPr>
              <a:t> </a:t>
            </a:r>
            <a:r>
              <a:rPr lang="en-IN" sz="2200" dirty="0" smtClean="0">
                <a:latin typeface="Calibri" pitchFamily="34" charset="0"/>
              </a:rPr>
              <a:t>and </a:t>
            </a:r>
            <a:r>
              <a:rPr lang="en-IN" sz="2200" i="1" dirty="0" err="1" smtClean="0">
                <a:latin typeface="Calibri" pitchFamily="34" charset="0"/>
              </a:rPr>
              <a:t>ls</a:t>
            </a:r>
            <a:r>
              <a:rPr lang="en-IN" sz="2200" i="1" dirty="0" smtClean="0">
                <a:latin typeface="Calibri" pitchFamily="34" charset="0"/>
              </a:rPr>
              <a:t>.</a:t>
            </a:r>
            <a:endParaRPr lang="en-IN" sz="2200" dirty="0" smtClean="0">
              <a:latin typeface="Calibri" pitchFamily="34" charset="0"/>
            </a:endParaRPr>
          </a:p>
          <a:p>
            <a:pPr fontAlgn="base"/>
            <a:r>
              <a:rPr lang="en-IN" sz="2200" dirty="0" smtClean="0">
                <a:latin typeface="Calibri" pitchFamily="34" charset="0"/>
              </a:rPr>
              <a:t>In the 1980s, Stallman also created the GNU </a:t>
            </a:r>
            <a:r>
              <a:rPr lang="en-IN" sz="2200" b="1" dirty="0" smtClean="0">
                <a:solidFill>
                  <a:srgbClr val="00B050"/>
                </a:solidFill>
                <a:latin typeface="Calibri" pitchFamily="34" charset="0"/>
              </a:rPr>
              <a:t>General Public License </a:t>
            </a:r>
            <a:r>
              <a:rPr lang="en-IN" sz="2200" dirty="0" smtClean="0">
                <a:latin typeface="Calibri" pitchFamily="34" charset="0"/>
              </a:rPr>
              <a:t>(GPL). All the components of the GNU operating system were released under this license.</a:t>
            </a:r>
          </a:p>
          <a:p>
            <a:pPr fontAlgn="base"/>
            <a:r>
              <a:rPr lang="en-IN" sz="2200" dirty="0" smtClean="0">
                <a:latin typeface="Calibri" pitchFamily="34" charset="0"/>
              </a:rPr>
              <a:t>Today, the GPL allows for the freedom to share and change all program versions, ensuring that they remain accessible to all users.</a:t>
            </a:r>
          </a:p>
          <a:p>
            <a:pPr fontAlgn="base"/>
            <a:r>
              <a:rPr lang="en-IN" sz="2200" dirty="0" smtClean="0">
                <a:latin typeface="Calibri" pitchFamily="34" charset="0"/>
              </a:rPr>
              <a:t>This new approach and ideology surrounding software creation took hold and eventually led to the formation of the </a:t>
            </a:r>
            <a:r>
              <a:rPr lang="en-IN" sz="2200" b="1" dirty="0" smtClean="0">
                <a:solidFill>
                  <a:srgbClr val="00B050"/>
                </a:solidFill>
                <a:latin typeface="Calibri" pitchFamily="34" charset="0"/>
              </a:rPr>
              <a:t>Open Source Initiative </a:t>
            </a:r>
            <a:r>
              <a:rPr lang="en-IN" sz="2200" u="sng" dirty="0" smtClean="0">
                <a:latin typeface="Calibri" pitchFamily="34" charset="0"/>
              </a:rPr>
              <a:t>(OSI)</a:t>
            </a:r>
            <a:r>
              <a:rPr lang="en-IN" sz="2200" dirty="0" smtClean="0">
                <a:latin typeface="Calibri" pitchFamily="34" charset="0"/>
              </a:rPr>
              <a:t>in 1998</a:t>
            </a:r>
            <a:r>
              <a:rPr lang="en-IN" sz="2000" dirty="0" smtClean="0"/>
              <a:t>.</a:t>
            </a:r>
          </a:p>
          <a:p>
            <a:pPr fontAlgn="base"/>
            <a:endParaRPr lang="en-IN" sz="2200" dirty="0" smtClean="0">
              <a:latin typeface="Calibri" pitchFamily="34" charset="0"/>
            </a:endParaRPr>
          </a:p>
          <a:p>
            <a:pPr>
              <a:buNone/>
            </a:pPr>
            <a:r>
              <a:rPr lang="en-IN" sz="2200" dirty="0" smtClean="0">
                <a:latin typeface="Calibri" pitchFamily="34" charset="0"/>
              </a:rPr>
              <a:t> </a:t>
            </a:r>
            <a:endParaRPr lang="en-IN" sz="2200"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71546"/>
            <a:ext cx="8229600" cy="4935745"/>
          </a:xfrm>
        </p:spPr>
        <p:txBody>
          <a:bodyPr>
            <a:normAutofit/>
          </a:bodyPr>
          <a:lstStyle/>
          <a:p>
            <a:pPr fontAlgn="base">
              <a:buNone/>
            </a:pPr>
            <a:endParaRPr lang="en-IN" sz="2200" b="1" dirty="0" smtClean="0">
              <a:latin typeface="Calibri" pitchFamily="34" charset="0"/>
            </a:endParaRPr>
          </a:p>
          <a:p>
            <a:pPr fontAlgn="base"/>
            <a:r>
              <a:rPr lang="en-IN" sz="2200" dirty="0" smtClean="0">
                <a:latin typeface="Calibri" pitchFamily="34" charset="0"/>
              </a:rPr>
              <a:t>Open-source software license definition says that these are legal agreements that determine the rules under which users can access and modify the code of open-source software. These licenses typically allow users to use, change, and distribute the software freely, as long as they follow certain conditions outlined in the license.</a:t>
            </a:r>
          </a:p>
          <a:p>
            <a:pPr fontAlgn="base"/>
            <a:r>
              <a:rPr lang="en-IN" sz="2200" dirty="0" smtClean="0">
                <a:latin typeface="Calibri" pitchFamily="34" charset="0"/>
              </a:rPr>
              <a:t>Open-source software licenses provide a legal framework that protects both the rights of the software creators and the users. In simple terms, they are like rules for using and sharing free software</a:t>
            </a:r>
          </a:p>
          <a:p>
            <a:endParaRPr lang="en-IN" sz="2200" dirty="0">
              <a:latin typeface="Calibri" pitchFamily="34" charset="0"/>
            </a:endParaRPr>
          </a:p>
        </p:txBody>
      </p:sp>
      <p:sp>
        <p:nvSpPr>
          <p:cNvPr id="2" name="Footer Placeholder 1"/>
          <p:cNvSpPr>
            <a:spLocks noGrp="1"/>
          </p:cNvSpPr>
          <p:nvPr>
            <p:ph type="ftr" sz="quarter" idx="11"/>
          </p:nvPr>
        </p:nvSpPr>
        <p:spPr/>
        <p:txBody>
          <a:bodyPr/>
          <a:lstStyle/>
          <a:p>
            <a:r>
              <a:rPr lang="en-IN" smtClean="0"/>
              <a:t>prepared by: Kanval Maheshwari</a:t>
            </a:r>
            <a:endParaRPr lang="en-IN"/>
          </a:p>
        </p:txBody>
      </p:sp>
      <p:sp>
        <p:nvSpPr>
          <p:cNvPr id="3" name="Slide Number Placeholder 2"/>
          <p:cNvSpPr>
            <a:spLocks noGrp="1"/>
          </p:cNvSpPr>
          <p:nvPr>
            <p:ph type="sldNum" sz="quarter" idx="12"/>
          </p:nvPr>
        </p:nvSpPr>
        <p:spPr/>
        <p:txBody>
          <a:bodyPr/>
          <a:lstStyle/>
          <a:p>
            <a:fld id="{05AA61A1-8336-4462-8FF9-EAC93CE4ED49}" type="slidenum">
              <a:rPr lang="en-IN" smtClean="0"/>
              <a:pPr/>
              <a:t>16</a:t>
            </a:fld>
            <a:endParaRPr lang="en-IN"/>
          </a:p>
        </p:txBody>
      </p:sp>
      <p:sp>
        <p:nvSpPr>
          <p:cNvPr id="4" name="Title 3"/>
          <p:cNvSpPr>
            <a:spLocks noGrp="1"/>
          </p:cNvSpPr>
          <p:nvPr>
            <p:ph type="title"/>
          </p:nvPr>
        </p:nvSpPr>
        <p:spPr/>
        <p:txBody>
          <a:bodyPr>
            <a:normAutofit/>
          </a:bodyPr>
          <a:lstStyle/>
          <a:p>
            <a:r>
              <a:rPr lang="en-IN" sz="2400" dirty="0" smtClean="0">
                <a:latin typeface="Calibri" pitchFamily="34" charset="0"/>
              </a:rPr>
              <a:t>What is an Open-Source License?</a:t>
            </a:r>
            <a:endParaRPr lang="en-IN" sz="2400" dirty="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108"/>
            <a:ext cx="8229600" cy="5500726"/>
          </a:xfrm>
        </p:spPr>
        <p:txBody>
          <a:bodyPr>
            <a:noAutofit/>
          </a:bodyPr>
          <a:lstStyle/>
          <a:p>
            <a:pPr fontAlgn="base"/>
            <a:r>
              <a:rPr lang="en-IN" sz="2200" b="1" dirty="0" smtClean="0">
                <a:latin typeface="Calibri" pitchFamily="34" charset="0"/>
              </a:rPr>
              <a:t>Open-source</a:t>
            </a:r>
            <a:r>
              <a:rPr lang="en-IN" sz="2200" dirty="0" smtClean="0">
                <a:latin typeface="Calibri" pitchFamily="34" charset="0"/>
              </a:rPr>
              <a:t> refers to software or other works that have an open-source license, which allows for free use, modification, and distribution. The license sets specific rules for usage and distribution but encourages collaboration and sharing of the work.</a:t>
            </a:r>
          </a:p>
          <a:p>
            <a:pPr fontAlgn="base"/>
            <a:r>
              <a:rPr lang="en-IN" sz="2200" b="1" dirty="0" smtClean="0">
                <a:latin typeface="Calibri" pitchFamily="34" charset="0"/>
              </a:rPr>
              <a:t>Public domain</a:t>
            </a:r>
            <a:r>
              <a:rPr lang="en-IN" sz="2200" dirty="0" smtClean="0">
                <a:latin typeface="Calibri" pitchFamily="34" charset="0"/>
              </a:rPr>
              <a:t> includes works that are not restricted by copyright and can be used, modified, and distributed without restriction. This can happen when a copyright has expired or when the creator chooses to give up their rights to the work.</a:t>
            </a:r>
          </a:p>
          <a:p>
            <a:pPr fontAlgn="base"/>
            <a:r>
              <a:rPr lang="en-IN" sz="2200" dirty="0" smtClean="0">
                <a:latin typeface="Calibri" pitchFamily="34" charset="0"/>
              </a:rPr>
              <a:t>The main difference between the two is that open-source has a license that sets rules for usage, while public domain has no restrictions at all. </a:t>
            </a:r>
            <a:endParaRPr lang="en-IN" sz="1800" dirty="0" smtClean="0">
              <a:latin typeface="Calibri" pitchFamily="34" charset="0"/>
            </a:endParaRPr>
          </a:p>
          <a:p>
            <a:endParaRPr lang="en-IN" sz="18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17</a:t>
            </a:fld>
            <a:endParaRPr lang="en-IN"/>
          </a:p>
        </p:txBody>
      </p:sp>
      <p:sp>
        <p:nvSpPr>
          <p:cNvPr id="5" name="Title 4"/>
          <p:cNvSpPr>
            <a:spLocks noGrp="1"/>
          </p:cNvSpPr>
          <p:nvPr>
            <p:ph type="title"/>
          </p:nvPr>
        </p:nvSpPr>
        <p:spPr/>
        <p:txBody>
          <a:bodyPr>
            <a:normAutofit fontScale="90000"/>
          </a:bodyPr>
          <a:lstStyle/>
          <a:p>
            <a:r>
              <a:rPr lang="en-IN" sz="2400" dirty="0" smtClean="0">
                <a:latin typeface="Calibri" pitchFamily="34" charset="0"/>
              </a:rPr>
              <a:t>What's the Difference Between Open-Source and Public Domain?</a:t>
            </a:r>
            <a:br>
              <a:rPr lang="en-IN" sz="2400" dirty="0" smtClean="0">
                <a:latin typeface="Calibri" pitchFamily="34" charset="0"/>
              </a:rPr>
            </a:br>
            <a:endParaRPr lang="en-IN" sz="2400" dirty="0">
              <a:latin typeface="Calibri" pitchFamily="34" charset="0"/>
            </a:endParaRPr>
          </a:p>
        </p:txBody>
      </p:sp>
      <p:pic>
        <p:nvPicPr>
          <p:cNvPr id="6" name="Picture 2" descr="Open-source vs Public Domain"/>
          <p:cNvPicPr>
            <a:picLocks noChangeAspect="1" noChangeArrowheads="1"/>
          </p:cNvPicPr>
          <p:nvPr/>
        </p:nvPicPr>
        <p:blipFill>
          <a:blip r:embed="rId2"/>
          <a:srcRect/>
          <a:stretch>
            <a:fillRect/>
          </a:stretch>
        </p:blipFill>
        <p:spPr bwMode="auto">
          <a:xfrm>
            <a:off x="3071802" y="4500570"/>
            <a:ext cx="4929222" cy="179231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lstStyle/>
          <a:p>
            <a:pPr fontAlgn="base"/>
            <a:r>
              <a:rPr lang="en-IN" sz="2200" dirty="0" smtClean="0">
                <a:latin typeface="Calibri" pitchFamily="34" charset="0"/>
              </a:rPr>
              <a:t>Based on the obligations and limitations imposed on users by the license, there are two main open-source license categories - </a:t>
            </a:r>
            <a:r>
              <a:rPr lang="en-IN" sz="2200" b="1" dirty="0" err="1" smtClean="0">
                <a:latin typeface="Calibri" pitchFamily="34" charset="0"/>
              </a:rPr>
              <a:t>copyleft</a:t>
            </a:r>
            <a:r>
              <a:rPr lang="en-IN" sz="2200" dirty="0" smtClean="0">
                <a:latin typeface="Calibri" pitchFamily="34" charset="0"/>
              </a:rPr>
              <a:t> and </a:t>
            </a:r>
            <a:r>
              <a:rPr lang="en-IN" sz="2200" b="1" dirty="0" smtClean="0">
                <a:latin typeface="Calibri" pitchFamily="34" charset="0"/>
              </a:rPr>
              <a:t>permissive licenses</a:t>
            </a:r>
            <a:r>
              <a:rPr lang="en-IN" sz="2400" dirty="0" smtClean="0">
                <a:latin typeface="Calibri" pitchFamily="34" charset="0"/>
              </a:rPr>
              <a:t>.</a:t>
            </a:r>
          </a:p>
          <a:p>
            <a:endParaRPr lang="en-IN" dirty="0"/>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18</a:t>
            </a:fld>
            <a:endParaRPr lang="en-IN"/>
          </a:p>
        </p:txBody>
      </p:sp>
      <p:sp>
        <p:nvSpPr>
          <p:cNvPr id="5" name="Title 4"/>
          <p:cNvSpPr>
            <a:spLocks noGrp="1"/>
          </p:cNvSpPr>
          <p:nvPr>
            <p:ph type="title"/>
          </p:nvPr>
        </p:nvSpPr>
        <p:spPr>
          <a:xfrm>
            <a:off x="457200" y="428604"/>
            <a:ext cx="8229600" cy="989034"/>
          </a:xfrm>
        </p:spPr>
        <p:txBody>
          <a:bodyPr>
            <a:normAutofit fontScale="90000"/>
          </a:bodyPr>
          <a:lstStyle/>
          <a:p>
            <a:r>
              <a:rPr lang="en-IN" sz="2400" dirty="0" smtClean="0"/>
              <a:t>Open-Source License Categories: </a:t>
            </a:r>
            <a:r>
              <a:rPr lang="en-IN" sz="2400" dirty="0" err="1" smtClean="0"/>
              <a:t>Copyleft</a:t>
            </a:r>
            <a:r>
              <a:rPr lang="en-IN" sz="2400" dirty="0" smtClean="0"/>
              <a:t> and Permissive</a:t>
            </a:r>
            <a:br>
              <a:rPr lang="en-IN" sz="2400" dirty="0" smtClean="0"/>
            </a:br>
            <a:endParaRPr lang="en-IN" sz="2400" dirty="0">
              <a:latin typeface="Calibri" pitchFamily="34" charset="0"/>
            </a:endParaRPr>
          </a:p>
        </p:txBody>
      </p:sp>
      <p:pic>
        <p:nvPicPr>
          <p:cNvPr id="6" name="Picture 4" descr="Open-Source Licenses Categories"/>
          <p:cNvPicPr>
            <a:picLocks noChangeAspect="1" noChangeArrowheads="1"/>
          </p:cNvPicPr>
          <p:nvPr/>
        </p:nvPicPr>
        <p:blipFill>
          <a:blip r:embed="rId2"/>
          <a:srcRect/>
          <a:stretch>
            <a:fillRect/>
          </a:stretch>
        </p:blipFill>
        <p:spPr bwMode="auto">
          <a:xfrm>
            <a:off x="1857356" y="3000372"/>
            <a:ext cx="6000792" cy="29289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500726"/>
          </a:xfrm>
        </p:spPr>
        <p:txBody>
          <a:bodyPr>
            <a:noAutofit/>
          </a:bodyPr>
          <a:lstStyle/>
          <a:p>
            <a:pPr fontAlgn="base"/>
            <a:r>
              <a:rPr lang="en-IN" sz="2200" dirty="0" smtClean="0">
                <a:solidFill>
                  <a:srgbClr val="FF0000"/>
                </a:solidFill>
                <a:latin typeface="Calibri" pitchFamily="34" charset="0"/>
              </a:rPr>
              <a:t>While copyright restricts the use and distribution of a work, </a:t>
            </a:r>
            <a:r>
              <a:rPr lang="en-IN" sz="2200" dirty="0" err="1" smtClean="0">
                <a:solidFill>
                  <a:srgbClr val="FF0000"/>
                </a:solidFill>
                <a:latin typeface="Calibri" pitchFamily="34" charset="0"/>
              </a:rPr>
              <a:t>copyleft</a:t>
            </a:r>
            <a:r>
              <a:rPr lang="en-IN" sz="2200" dirty="0" smtClean="0">
                <a:solidFill>
                  <a:srgbClr val="FF0000"/>
                </a:solidFill>
                <a:latin typeface="Calibri" pitchFamily="34" charset="0"/>
              </a:rPr>
              <a:t> licenses allow that as long as the terms stated are obeyed.</a:t>
            </a:r>
          </a:p>
          <a:p>
            <a:pPr fontAlgn="base"/>
            <a:r>
              <a:rPr lang="en-IN" sz="2200" dirty="0" smtClean="0">
                <a:latin typeface="Calibri" pitchFamily="34" charset="0"/>
              </a:rPr>
              <a:t>Imagine you wrote a cookbook and you have the copyright to the book. This means that only you have the exclusive right to use, sell, and distribute the book. No one else can sell or distribute copies of your book without your permission.</a:t>
            </a:r>
          </a:p>
          <a:p>
            <a:pPr fontAlgn="base"/>
            <a:r>
              <a:rPr lang="en-IN" sz="2200" dirty="0" smtClean="0">
                <a:latin typeface="Calibri" pitchFamily="34" charset="0"/>
              </a:rPr>
              <a:t>Now, imagine that you wrote an open-source cookbook and released it under a </a:t>
            </a:r>
            <a:r>
              <a:rPr lang="en-IN" sz="2200" dirty="0" err="1" smtClean="0">
                <a:latin typeface="Calibri" pitchFamily="34" charset="0"/>
              </a:rPr>
              <a:t>copyleft</a:t>
            </a:r>
            <a:r>
              <a:rPr lang="en-IN" sz="2200" dirty="0" smtClean="0">
                <a:latin typeface="Calibri" pitchFamily="34" charset="0"/>
              </a:rPr>
              <a:t> license. This means that anyone can use, modify, and distribute the book for free, as long as they also share their modifications and any derivative works under the same </a:t>
            </a:r>
            <a:r>
              <a:rPr lang="en-IN" sz="2200" dirty="0" err="1" smtClean="0">
                <a:latin typeface="Calibri" pitchFamily="34" charset="0"/>
              </a:rPr>
              <a:t>copyleft</a:t>
            </a:r>
            <a:r>
              <a:rPr lang="en-IN" sz="2200" dirty="0" smtClean="0">
                <a:latin typeface="Calibri" pitchFamily="34" charset="0"/>
              </a:rPr>
              <a:t> license. In this case, the book becomes a collaborative effort, with everyone adding and improving the recipes. </a:t>
            </a:r>
          </a:p>
          <a:p>
            <a:pPr fontAlgn="base"/>
            <a:r>
              <a:rPr lang="en-IN" sz="2200" dirty="0" smtClean="0">
                <a:latin typeface="Calibri" pitchFamily="34" charset="0"/>
              </a:rPr>
              <a:t>As explained in this example, </a:t>
            </a:r>
            <a:r>
              <a:rPr lang="en-IN" sz="2200" dirty="0" smtClean="0">
                <a:solidFill>
                  <a:srgbClr val="FF0000"/>
                </a:solidFill>
                <a:latin typeface="Calibri" pitchFamily="34" charset="0"/>
              </a:rPr>
              <a:t>copyright gives the creator control over their work, while </a:t>
            </a:r>
            <a:r>
              <a:rPr lang="en-IN" sz="2200" dirty="0" err="1" smtClean="0">
                <a:solidFill>
                  <a:srgbClr val="FF0000"/>
                </a:solidFill>
                <a:latin typeface="Calibri" pitchFamily="34" charset="0"/>
              </a:rPr>
              <a:t>copyleft</a:t>
            </a:r>
            <a:r>
              <a:rPr lang="en-IN" sz="2200" dirty="0" smtClean="0">
                <a:solidFill>
                  <a:srgbClr val="FF0000"/>
                </a:solidFill>
                <a:latin typeface="Calibri" pitchFamily="34" charset="0"/>
              </a:rPr>
              <a:t> encourages collaboration and sharing. Let's have a closer look at each of them.</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19</a:t>
            </a:fld>
            <a:endParaRPr lang="en-IN"/>
          </a:p>
        </p:txBody>
      </p:sp>
      <p:sp>
        <p:nvSpPr>
          <p:cNvPr id="5" name="Title 4"/>
          <p:cNvSpPr>
            <a:spLocks noGrp="1"/>
          </p:cNvSpPr>
          <p:nvPr>
            <p:ph type="title"/>
          </p:nvPr>
        </p:nvSpPr>
        <p:spPr>
          <a:xfrm>
            <a:off x="457200" y="500042"/>
            <a:ext cx="8229600" cy="917596"/>
          </a:xfrm>
        </p:spPr>
        <p:txBody>
          <a:bodyPr>
            <a:normAutofit fontScale="90000"/>
          </a:bodyPr>
          <a:lstStyle/>
          <a:p>
            <a:r>
              <a:rPr lang="en-IN" sz="2700" dirty="0" err="1" smtClean="0"/>
              <a:t>Copyleft</a:t>
            </a:r>
            <a:r>
              <a:rPr lang="en-IN" sz="2700" dirty="0" smtClean="0"/>
              <a:t>? You Mean Copyright, Right?</a:t>
            </a:r>
            <a:r>
              <a:rPr lang="en-IN" dirty="0" smtClean="0"/>
              <a:t/>
            </a:r>
            <a:br>
              <a:rPr lang="en-IN" dirty="0" smtClean="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5143536"/>
          </a:xfrm>
        </p:spPr>
        <p:txBody>
          <a:bodyPr>
            <a:normAutofit/>
          </a:bodyPr>
          <a:lstStyle/>
          <a:p>
            <a:r>
              <a:rPr lang="en-IN" sz="2400" dirty="0" smtClean="0"/>
              <a:t>Understanding open source software</a:t>
            </a:r>
          </a:p>
          <a:p>
            <a:r>
              <a:rPr lang="en-IN" sz="2400" dirty="0" smtClean="0"/>
              <a:t>Open source licensing</a:t>
            </a:r>
          </a:p>
          <a:p>
            <a:r>
              <a:rPr lang="en-IN" sz="2400" dirty="0" smtClean="0"/>
              <a:t>Application of open source</a:t>
            </a:r>
          </a:p>
          <a:p>
            <a:r>
              <a:rPr lang="en-IN" sz="2400" dirty="0" smtClean="0"/>
              <a:t>Open source operating system</a:t>
            </a:r>
            <a:endParaRPr lang="en-IN" sz="2400" dirty="0"/>
          </a:p>
        </p:txBody>
      </p:sp>
      <p:sp>
        <p:nvSpPr>
          <p:cNvPr id="6" name="Footer Placeholder 5"/>
          <p:cNvSpPr>
            <a:spLocks noGrp="1"/>
          </p:cNvSpPr>
          <p:nvPr>
            <p:ph type="ftr" sz="quarter" idx="11"/>
          </p:nvPr>
        </p:nvSpPr>
        <p:spPr/>
        <p:txBody>
          <a:bodyPr/>
          <a:lstStyle/>
          <a:p>
            <a:r>
              <a:rPr lang="en-IN" smtClean="0"/>
              <a:t>prepared by: Kanval Maheshwari</a:t>
            </a:r>
            <a:endParaRPr lang="en-IN"/>
          </a:p>
        </p:txBody>
      </p:sp>
      <p:sp>
        <p:nvSpPr>
          <p:cNvPr id="5" name="Slide Number Placeholder 4"/>
          <p:cNvSpPr>
            <a:spLocks noGrp="1"/>
          </p:cNvSpPr>
          <p:nvPr>
            <p:ph type="sldNum" sz="quarter" idx="12"/>
          </p:nvPr>
        </p:nvSpPr>
        <p:spPr/>
        <p:txBody>
          <a:bodyPr>
            <a:normAutofit/>
          </a:bodyPr>
          <a:lstStyle/>
          <a:p>
            <a:fld id="{05AA61A1-8336-4462-8FF9-EAC93CE4ED49}" type="slidenum">
              <a:rPr lang="en-IN" smtClean="0"/>
              <a:pPr/>
              <a:t>2</a:t>
            </a:fld>
            <a:endParaRPr lang="en-IN"/>
          </a:p>
        </p:txBody>
      </p:sp>
      <p:sp>
        <p:nvSpPr>
          <p:cNvPr id="2" name="Title 1"/>
          <p:cNvSpPr>
            <a:spLocks noGrp="1"/>
          </p:cNvSpPr>
          <p:nvPr>
            <p:ph type="title"/>
          </p:nvPr>
        </p:nvSpPr>
        <p:spPr>
          <a:xfrm>
            <a:off x="457200" y="285728"/>
            <a:ext cx="7239000" cy="1000132"/>
          </a:xfrm>
        </p:spPr>
        <p:txBody>
          <a:bodyPr anchor="t">
            <a:normAutofit fontScale="90000"/>
          </a:bodyPr>
          <a:lstStyle/>
          <a:p>
            <a:r>
              <a:rPr lang="en-IN"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Unit:1 open source software</a:t>
            </a:r>
            <a:endParaRPr lang="en-IN"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051" name="Picture 3" descr="C:\Users\Admin\Desktop\tool.jpg"/>
          <p:cNvPicPr>
            <a:picLocks noChangeAspect="1" noChangeArrowheads="1"/>
          </p:cNvPicPr>
          <p:nvPr/>
        </p:nvPicPr>
        <p:blipFill>
          <a:blip r:embed="rId2"/>
          <a:srcRect/>
          <a:stretch>
            <a:fillRect/>
          </a:stretch>
        </p:blipFill>
        <p:spPr bwMode="auto">
          <a:xfrm>
            <a:off x="500034" y="3256268"/>
            <a:ext cx="7429552" cy="3173127"/>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150059"/>
          </a:xfrm>
        </p:spPr>
        <p:txBody>
          <a:bodyPr>
            <a:normAutofit/>
          </a:bodyPr>
          <a:lstStyle/>
          <a:p>
            <a:pPr fontAlgn="base"/>
            <a:r>
              <a:rPr lang="en-IN" sz="2200" dirty="0" smtClean="0">
                <a:latin typeface="Calibri" pitchFamily="34" charset="0"/>
              </a:rPr>
              <a:t>Open-source software licenses in this category allow for the free distribution and modification of a work, as long as any derivative works are also licensed under the identical license. </a:t>
            </a:r>
          </a:p>
          <a:p>
            <a:pPr fontAlgn="base"/>
            <a:r>
              <a:rPr lang="en-IN" sz="2200" dirty="0" smtClean="0">
                <a:latin typeface="Calibri" pitchFamily="34" charset="0"/>
              </a:rPr>
              <a:t>It is meant to ensure that the work remains open and freely available for future use, modification, and distribution. To put it another way, your modifications must remain just as open and accessible to everyone with identical rights and privileges afforded by the initial version.</a:t>
            </a:r>
          </a:p>
          <a:p>
            <a:pPr fontAlgn="base"/>
            <a:r>
              <a:rPr lang="en-IN" sz="2200" dirty="0" smtClean="0">
                <a:latin typeface="Calibri" pitchFamily="34" charset="0"/>
              </a:rPr>
              <a:t>These open-source software licenses can be further divided into:</a:t>
            </a:r>
          </a:p>
          <a:p>
            <a:pPr lvl="1" fontAlgn="base">
              <a:buNone/>
            </a:pPr>
            <a:r>
              <a:rPr lang="en-IN" sz="2200" dirty="0" smtClean="0">
                <a:latin typeface="Calibri" pitchFamily="34" charset="0"/>
              </a:rPr>
              <a:t>1. Strong </a:t>
            </a:r>
            <a:r>
              <a:rPr lang="en-IN" sz="2200" dirty="0" err="1" smtClean="0">
                <a:latin typeface="Calibri" pitchFamily="34" charset="0"/>
              </a:rPr>
              <a:t>copyleft</a:t>
            </a:r>
            <a:r>
              <a:rPr lang="en-IN" sz="2200" dirty="0" smtClean="0">
                <a:latin typeface="Calibri" pitchFamily="34" charset="0"/>
              </a:rPr>
              <a:t> licenses</a:t>
            </a:r>
          </a:p>
          <a:p>
            <a:pPr lvl="1" fontAlgn="base">
              <a:buNone/>
            </a:pPr>
            <a:r>
              <a:rPr lang="en-IN" sz="2200" dirty="0" smtClean="0">
                <a:latin typeface="Calibri" pitchFamily="34" charset="0"/>
              </a:rPr>
              <a:t>2. Weak </a:t>
            </a:r>
            <a:r>
              <a:rPr lang="en-IN" sz="2200" dirty="0" err="1" smtClean="0">
                <a:latin typeface="Calibri" pitchFamily="34" charset="0"/>
              </a:rPr>
              <a:t>copyleft</a:t>
            </a:r>
            <a:r>
              <a:rPr lang="en-IN" sz="2200" dirty="0" smtClean="0">
                <a:latin typeface="Calibri" pitchFamily="34" charset="0"/>
              </a:rPr>
              <a:t> licenses</a:t>
            </a:r>
          </a:p>
          <a:p>
            <a:pPr fontAlgn="base"/>
            <a:endParaRPr lang="en-IN" sz="2200" dirty="0" smtClean="0">
              <a:latin typeface="Calibri" pitchFamily="34" charset="0"/>
            </a:endParaRP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20</a:t>
            </a:fld>
            <a:endParaRPr lang="en-IN"/>
          </a:p>
        </p:txBody>
      </p:sp>
      <p:sp>
        <p:nvSpPr>
          <p:cNvPr id="5" name="Title 4"/>
          <p:cNvSpPr>
            <a:spLocks noGrp="1"/>
          </p:cNvSpPr>
          <p:nvPr>
            <p:ph type="title"/>
          </p:nvPr>
        </p:nvSpPr>
        <p:spPr/>
        <p:txBody>
          <a:bodyPr>
            <a:normAutofit/>
          </a:bodyPr>
          <a:lstStyle/>
          <a:p>
            <a:r>
              <a:rPr lang="en-IN" sz="2400" dirty="0" err="1" smtClean="0"/>
              <a:t>Copyleft</a:t>
            </a:r>
            <a:r>
              <a:rPr lang="en-IN" sz="2400" dirty="0" smtClean="0"/>
              <a:t> Definition</a:t>
            </a:r>
            <a:br>
              <a:rPr lang="en-IN" sz="2400" dirty="0" smtClean="0"/>
            </a:br>
            <a:endParaRPr lang="en-IN" sz="2400" dirty="0">
              <a:latin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21</a:t>
            </a:fld>
            <a:endParaRPr lang="en-IN"/>
          </a:p>
        </p:txBody>
      </p:sp>
      <p:sp>
        <p:nvSpPr>
          <p:cNvPr id="2" name="Content Placeholder 1"/>
          <p:cNvSpPr>
            <a:spLocks noGrp="1"/>
          </p:cNvSpPr>
          <p:nvPr>
            <p:ph idx="4294967295"/>
          </p:nvPr>
        </p:nvSpPr>
        <p:spPr>
          <a:xfrm>
            <a:off x="285720" y="285728"/>
            <a:ext cx="8286808" cy="6143668"/>
          </a:xfrm>
        </p:spPr>
        <p:txBody>
          <a:bodyPr>
            <a:noAutofit/>
          </a:bodyPr>
          <a:lstStyle/>
          <a:p>
            <a:pPr fontAlgn="base"/>
            <a:r>
              <a:rPr lang="en-IN" sz="2200" b="1" dirty="0" smtClean="0">
                <a:latin typeface="Calibri" pitchFamily="34" charset="0"/>
              </a:rPr>
              <a:t>1. Strong </a:t>
            </a:r>
            <a:r>
              <a:rPr lang="en-IN" sz="2200" b="1" dirty="0" err="1" smtClean="0">
                <a:latin typeface="Calibri" pitchFamily="34" charset="0"/>
              </a:rPr>
              <a:t>copyleft</a:t>
            </a:r>
            <a:r>
              <a:rPr lang="en-IN" sz="2200" b="1" dirty="0" smtClean="0">
                <a:latin typeface="Calibri" pitchFamily="34" charset="0"/>
              </a:rPr>
              <a:t> licenses</a:t>
            </a:r>
          </a:p>
          <a:p>
            <a:pPr fontAlgn="base"/>
            <a:r>
              <a:rPr lang="en-IN" sz="2200" dirty="0" smtClean="0">
                <a:latin typeface="Calibri" pitchFamily="34" charset="0"/>
              </a:rPr>
              <a:t>If a source code is protected by a strong </a:t>
            </a:r>
            <a:r>
              <a:rPr lang="en-IN" sz="2200" dirty="0" err="1" smtClean="0">
                <a:latin typeface="Calibri" pitchFamily="34" charset="0"/>
              </a:rPr>
              <a:t>copyleft</a:t>
            </a:r>
            <a:r>
              <a:rPr lang="en-IN" sz="2200" dirty="0" smtClean="0">
                <a:latin typeface="Calibri" pitchFamily="34" charset="0"/>
              </a:rPr>
              <a:t> license, then the derivative software needs to be publicly available under that license as well. </a:t>
            </a:r>
          </a:p>
          <a:p>
            <a:pPr fontAlgn="base"/>
            <a:r>
              <a:rPr lang="en-IN" sz="2200" dirty="0" smtClean="0">
                <a:latin typeface="Calibri" pitchFamily="34" charset="0"/>
              </a:rPr>
              <a:t>This includes all linked libraries and components within the software. For example, if someone modifies and distributes software under a GPL license, they must also make the source code available and license their modifications under the same GPL license. </a:t>
            </a:r>
            <a:r>
              <a:rPr lang="en-IN" sz="2200" dirty="0" smtClean="0">
                <a:solidFill>
                  <a:schemeClr val="accent4">
                    <a:lumMod val="75000"/>
                  </a:schemeClr>
                </a:solidFill>
                <a:latin typeface="Calibri" pitchFamily="34" charset="0"/>
              </a:rPr>
              <a:t>So if you plan to develop software and offer it as proprietary, these are open-source licenses to avoid.</a:t>
            </a:r>
          </a:p>
          <a:p>
            <a:pPr fontAlgn="base"/>
            <a:r>
              <a:rPr lang="en-IN" sz="2200" b="1" dirty="0" smtClean="0">
                <a:latin typeface="Calibri" pitchFamily="34" charset="0"/>
              </a:rPr>
              <a:t>2. Weak </a:t>
            </a:r>
            <a:r>
              <a:rPr lang="en-IN" sz="2200" b="1" dirty="0" err="1" smtClean="0">
                <a:latin typeface="Calibri" pitchFamily="34" charset="0"/>
              </a:rPr>
              <a:t>copyleft</a:t>
            </a:r>
            <a:r>
              <a:rPr lang="en-IN" sz="2200" b="1" dirty="0" smtClean="0">
                <a:latin typeface="Calibri" pitchFamily="34" charset="0"/>
              </a:rPr>
              <a:t> licenses</a:t>
            </a:r>
          </a:p>
          <a:p>
            <a:pPr fontAlgn="base"/>
            <a:r>
              <a:rPr lang="en-IN" sz="2200" dirty="0" smtClean="0">
                <a:latin typeface="Calibri" pitchFamily="34" charset="0"/>
              </a:rPr>
              <a:t>The requirements of a weak </a:t>
            </a:r>
            <a:r>
              <a:rPr lang="en-IN" sz="2200" dirty="0" err="1" smtClean="0">
                <a:latin typeface="Calibri" pitchFamily="34" charset="0"/>
              </a:rPr>
              <a:t>copyleft</a:t>
            </a:r>
            <a:r>
              <a:rPr lang="en-IN" sz="2200" dirty="0" smtClean="0">
                <a:latin typeface="Calibri" pitchFamily="34" charset="0"/>
              </a:rPr>
              <a:t> license are similar to those of a strong one, but they apply to a limited set of codes. </a:t>
            </a:r>
          </a:p>
          <a:p>
            <a:pPr fontAlgn="base"/>
            <a:r>
              <a:rPr lang="en-IN" sz="2200" dirty="0" smtClean="0">
                <a:latin typeface="Calibri" pitchFamily="34" charset="0"/>
              </a:rPr>
              <a:t>This open-source license only requires that the source code of the original or modified work is made publicly available, while the rest of the code used together with the work doesn't have to be published under the same license.</a:t>
            </a:r>
          </a:p>
          <a:p>
            <a:pPr>
              <a:buNone/>
            </a:pPr>
            <a:endParaRPr lang="en-IN" sz="2200" dirty="0">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28670"/>
            <a:ext cx="8229600" cy="5357850"/>
          </a:xfrm>
        </p:spPr>
        <p:txBody>
          <a:bodyPr>
            <a:noAutofit/>
          </a:bodyPr>
          <a:lstStyle/>
          <a:p>
            <a:pPr fontAlgn="base"/>
            <a:r>
              <a:rPr lang="en-IN" sz="2200" dirty="0" smtClean="0">
                <a:latin typeface="Calibri" pitchFamily="34" charset="0"/>
              </a:rPr>
              <a:t>Permissive open-source licenses are a type of open-source license that allows for greater flexibility in the use and distribution of open-source software.</a:t>
            </a:r>
          </a:p>
          <a:p>
            <a:pPr fontAlgn="base"/>
            <a:r>
              <a:rPr lang="en-IN" sz="2200" dirty="0" smtClean="0">
                <a:latin typeface="Calibri" pitchFamily="34" charset="0"/>
              </a:rPr>
              <a:t> Permissive licenses, such as the MIT License and the BSD License, place minimal restrictions on the use, modification, and distribution of the software.</a:t>
            </a:r>
          </a:p>
          <a:p>
            <a:pPr fontAlgn="base"/>
            <a:r>
              <a:rPr lang="en-IN" sz="2200" dirty="0" smtClean="0">
                <a:latin typeface="Calibri" pitchFamily="34" charset="0"/>
              </a:rPr>
              <a:t>With permissive licenses, users are free to use the software for any purpose, including commercial purposes, and are not required to release the source code or license their modifications under the same terms. </a:t>
            </a:r>
          </a:p>
          <a:p>
            <a:pPr fontAlgn="base"/>
            <a:r>
              <a:rPr lang="en-IN" sz="2200" dirty="0" smtClean="0">
                <a:latin typeface="Calibri" pitchFamily="34" charset="0"/>
              </a:rPr>
              <a:t>This allows for greater flexibility in the use and distribution of the software, but can also lead to the creation of closed, proprietary derivative works.</a:t>
            </a:r>
          </a:p>
          <a:p>
            <a:endParaRPr lang="en-IN" sz="2200" dirty="0">
              <a:latin typeface="Calibri" pitchFamily="34" charset="0"/>
            </a:endParaRPr>
          </a:p>
        </p:txBody>
      </p:sp>
      <p:sp>
        <p:nvSpPr>
          <p:cNvPr id="2" name="Footer Placeholder 1"/>
          <p:cNvSpPr>
            <a:spLocks noGrp="1"/>
          </p:cNvSpPr>
          <p:nvPr>
            <p:ph type="ftr" sz="quarter" idx="11"/>
          </p:nvPr>
        </p:nvSpPr>
        <p:spPr/>
        <p:txBody>
          <a:bodyPr/>
          <a:lstStyle/>
          <a:p>
            <a:r>
              <a:rPr lang="en-IN" smtClean="0"/>
              <a:t>prepared by: Kanval Maheshwari</a:t>
            </a:r>
            <a:endParaRPr lang="en-IN"/>
          </a:p>
        </p:txBody>
      </p:sp>
      <p:sp>
        <p:nvSpPr>
          <p:cNvPr id="3" name="Slide Number Placeholder 2"/>
          <p:cNvSpPr>
            <a:spLocks noGrp="1"/>
          </p:cNvSpPr>
          <p:nvPr>
            <p:ph type="sldNum" sz="quarter" idx="12"/>
          </p:nvPr>
        </p:nvSpPr>
        <p:spPr/>
        <p:txBody>
          <a:bodyPr/>
          <a:lstStyle/>
          <a:p>
            <a:fld id="{05AA61A1-8336-4462-8FF9-EAC93CE4ED49}" type="slidenum">
              <a:rPr lang="en-IN" smtClean="0"/>
              <a:pPr/>
              <a:t>22</a:t>
            </a:fld>
            <a:endParaRPr lang="en-IN"/>
          </a:p>
        </p:txBody>
      </p:sp>
      <p:sp>
        <p:nvSpPr>
          <p:cNvPr id="4" name="Title 3"/>
          <p:cNvSpPr>
            <a:spLocks noGrp="1"/>
          </p:cNvSpPr>
          <p:nvPr>
            <p:ph type="title"/>
          </p:nvPr>
        </p:nvSpPr>
        <p:spPr/>
        <p:txBody>
          <a:bodyPr>
            <a:normAutofit/>
          </a:bodyPr>
          <a:lstStyle/>
          <a:p>
            <a:r>
              <a:rPr lang="en-IN" sz="2400" dirty="0" smtClean="0"/>
              <a:t>Permissive Licenses</a:t>
            </a:r>
            <a:br>
              <a:rPr lang="en-IN" sz="2400" dirty="0" smtClean="0"/>
            </a:br>
            <a:endParaRPr lang="en-IN" sz="2200" dirty="0">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23</a:t>
            </a:fld>
            <a:endParaRPr lang="en-IN"/>
          </a:p>
        </p:txBody>
      </p:sp>
      <p:pic>
        <p:nvPicPr>
          <p:cNvPr id="38914" name="Picture 2" descr="Software licenses"/>
          <p:cNvPicPr>
            <a:picLocks noChangeAspect="1" noChangeArrowheads="1"/>
          </p:cNvPicPr>
          <p:nvPr/>
        </p:nvPicPr>
        <p:blipFill>
          <a:blip r:embed="rId2"/>
          <a:srcRect/>
          <a:stretch>
            <a:fillRect/>
          </a:stretch>
        </p:blipFill>
        <p:spPr bwMode="auto">
          <a:xfrm>
            <a:off x="714348" y="2714620"/>
            <a:ext cx="7416821" cy="2463826"/>
          </a:xfrm>
          <a:prstGeom prst="rect">
            <a:avLst/>
          </a:prstGeom>
          <a:noFill/>
        </p:spPr>
      </p:pic>
      <p:sp>
        <p:nvSpPr>
          <p:cNvPr id="7" name="Rectangle 6"/>
          <p:cNvSpPr/>
          <p:nvPr/>
        </p:nvSpPr>
        <p:spPr>
          <a:xfrm>
            <a:off x="500034" y="714356"/>
            <a:ext cx="8001056" cy="1446550"/>
          </a:xfrm>
          <a:prstGeom prst="rect">
            <a:avLst/>
          </a:prstGeom>
        </p:spPr>
        <p:txBody>
          <a:bodyPr wrap="square">
            <a:spAutoFit/>
          </a:bodyPr>
          <a:lstStyle/>
          <a:p>
            <a:pPr fontAlgn="base">
              <a:buFont typeface="Wingdings" pitchFamily="2" charset="2"/>
              <a:buChar char="Ø"/>
            </a:pPr>
            <a:r>
              <a:rPr lang="en-IN" sz="2200" dirty="0" smtClean="0">
                <a:latin typeface="Calibri" pitchFamily="34" charset="0"/>
              </a:rPr>
              <a:t>Permissive licenses are often </a:t>
            </a:r>
            <a:r>
              <a:rPr lang="en-IN" sz="2200" dirty="0" err="1" smtClean="0">
                <a:latin typeface="Calibri" pitchFamily="34" charset="0"/>
              </a:rPr>
              <a:t>favored</a:t>
            </a:r>
            <a:r>
              <a:rPr lang="en-IN" sz="2200" dirty="0" smtClean="0">
                <a:latin typeface="Calibri" pitchFamily="34" charset="0"/>
              </a:rPr>
              <a:t> by businesses and individuals who want to use open-source software as a component in their own proprietary software, as they provide greater freedom to use the software in their own projects.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00108"/>
            <a:ext cx="8229600" cy="5007183"/>
          </a:xfrm>
        </p:spPr>
        <p:txBody>
          <a:bodyPr>
            <a:normAutofit/>
          </a:bodyPr>
          <a:lstStyle/>
          <a:p>
            <a:pPr fontAlgn="base"/>
            <a:r>
              <a:rPr lang="en-IN" sz="2200" dirty="0" smtClean="0">
                <a:latin typeface="Calibri" pitchFamily="34" charset="0"/>
              </a:rPr>
              <a:t>Open-source licenses are numerous and this is where Open Source Initiative (OSI) plays a crucial role. It is a non-profit organization that promotes and protects open-source software through the development and enforcement of open-source licenses.</a:t>
            </a:r>
          </a:p>
          <a:p>
            <a:pPr fontAlgn="base"/>
            <a:r>
              <a:rPr lang="en-IN" sz="2200" dirty="0" smtClean="0">
                <a:latin typeface="Calibri" pitchFamily="34" charset="0"/>
              </a:rPr>
              <a:t>These are some of the most popular OSI-approved open-source licenses.</a:t>
            </a:r>
          </a:p>
          <a:p>
            <a:endParaRPr lang="en-IN" sz="2200" dirty="0">
              <a:latin typeface="Calibri" pitchFamily="34" charset="0"/>
            </a:endParaRPr>
          </a:p>
        </p:txBody>
      </p:sp>
      <p:sp>
        <p:nvSpPr>
          <p:cNvPr id="2" name="Footer Placeholder 1"/>
          <p:cNvSpPr>
            <a:spLocks noGrp="1"/>
          </p:cNvSpPr>
          <p:nvPr>
            <p:ph type="ftr" sz="quarter" idx="11"/>
          </p:nvPr>
        </p:nvSpPr>
        <p:spPr/>
        <p:txBody>
          <a:bodyPr/>
          <a:lstStyle/>
          <a:p>
            <a:r>
              <a:rPr lang="en-IN" smtClean="0"/>
              <a:t>prepared by: Kanval Maheshwari</a:t>
            </a:r>
            <a:endParaRPr lang="en-IN"/>
          </a:p>
        </p:txBody>
      </p:sp>
      <p:sp>
        <p:nvSpPr>
          <p:cNvPr id="3" name="Slide Number Placeholder 2"/>
          <p:cNvSpPr>
            <a:spLocks noGrp="1"/>
          </p:cNvSpPr>
          <p:nvPr>
            <p:ph type="sldNum" sz="quarter" idx="12"/>
          </p:nvPr>
        </p:nvSpPr>
        <p:spPr/>
        <p:txBody>
          <a:bodyPr/>
          <a:lstStyle/>
          <a:p>
            <a:fld id="{05AA61A1-8336-4462-8FF9-EAC93CE4ED49}" type="slidenum">
              <a:rPr lang="en-IN" smtClean="0"/>
              <a:pPr/>
              <a:t>24</a:t>
            </a:fld>
            <a:endParaRPr lang="en-IN"/>
          </a:p>
        </p:txBody>
      </p:sp>
      <p:sp>
        <p:nvSpPr>
          <p:cNvPr id="4" name="Title 3"/>
          <p:cNvSpPr>
            <a:spLocks noGrp="1"/>
          </p:cNvSpPr>
          <p:nvPr>
            <p:ph type="title"/>
          </p:nvPr>
        </p:nvSpPr>
        <p:spPr/>
        <p:txBody>
          <a:bodyPr>
            <a:normAutofit/>
          </a:bodyPr>
          <a:lstStyle/>
          <a:p>
            <a:r>
              <a:rPr lang="en-IN" sz="2400" dirty="0" smtClean="0"/>
              <a:t>Open-Source License Comparison</a:t>
            </a:r>
            <a:br>
              <a:rPr lang="en-IN" sz="2400" dirty="0" smtClean="0"/>
            </a:br>
            <a:endParaRPr lang="en-IN" sz="2400" dirty="0">
              <a:latin typeface="Calibri" pitchFamily="34" charset="0"/>
            </a:endParaRPr>
          </a:p>
        </p:txBody>
      </p:sp>
      <p:pic>
        <p:nvPicPr>
          <p:cNvPr id="6" name="Picture 2" descr="Open Source Software License Types"/>
          <p:cNvPicPr>
            <a:picLocks noChangeAspect="1" noChangeArrowheads="1"/>
          </p:cNvPicPr>
          <p:nvPr/>
        </p:nvPicPr>
        <p:blipFill>
          <a:blip r:embed="rId2"/>
          <a:srcRect l="6850" r="13937"/>
          <a:stretch>
            <a:fillRect/>
          </a:stretch>
        </p:blipFill>
        <p:spPr bwMode="auto">
          <a:xfrm>
            <a:off x="2456454" y="3000372"/>
            <a:ext cx="4653943" cy="335758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2147"/>
            <a:ext cx="8229600" cy="5078621"/>
          </a:xfrm>
        </p:spPr>
        <p:txBody>
          <a:bodyPr>
            <a:noAutofit/>
          </a:bodyPr>
          <a:lstStyle/>
          <a:p>
            <a:pPr fontAlgn="base"/>
            <a:r>
              <a:rPr lang="en-IN" sz="2200" b="1" dirty="0" smtClean="0">
                <a:latin typeface="Calibri" pitchFamily="34" charset="0"/>
              </a:rPr>
              <a:t>MIT License</a:t>
            </a:r>
            <a:endParaRPr lang="en-IN" sz="2200" dirty="0" smtClean="0">
              <a:latin typeface="Calibri" pitchFamily="34" charset="0"/>
            </a:endParaRPr>
          </a:p>
          <a:p>
            <a:pPr fontAlgn="base"/>
            <a:r>
              <a:rPr lang="en-IN" sz="2200" dirty="0" smtClean="0">
                <a:latin typeface="Calibri" pitchFamily="34" charset="0"/>
              </a:rPr>
              <a:t>Created by the Massachusetts Institute of Technology, the MIT license . It states that the source code can be used in any way with the only requirement to preserve copyright and license notices. MIT license is used by Babel, .NET, and Rails, to name some of the famous open-source software solutions.</a:t>
            </a:r>
          </a:p>
          <a:p>
            <a:pPr fontAlgn="base"/>
            <a:r>
              <a:rPr lang="en-IN" sz="2200" b="1" dirty="0" smtClean="0">
                <a:latin typeface="Calibri" pitchFamily="34" charset="0"/>
              </a:rPr>
              <a:t>Apache License</a:t>
            </a:r>
            <a:endParaRPr lang="en-IN" sz="2200" dirty="0" smtClean="0">
              <a:latin typeface="Calibri" pitchFamily="34" charset="0"/>
            </a:endParaRPr>
          </a:p>
          <a:p>
            <a:pPr fontAlgn="base"/>
            <a:r>
              <a:rPr lang="en-IN" sz="2200" dirty="0" smtClean="0">
                <a:latin typeface="Calibri" pitchFamily="34" charset="0"/>
              </a:rPr>
              <a:t>The Apache license was released by Apache Software Foundation (ASF). As a permissive license, it grants developers the flexibility to distribute their work under any preferred license, as long as they credit the initial one and carefully document all modifications made to it. </a:t>
            </a:r>
          </a:p>
          <a:p>
            <a:pPr fontAlgn="base"/>
            <a:r>
              <a:rPr lang="en-IN" sz="2200" dirty="0" smtClean="0">
                <a:latin typeface="Calibri" pitchFamily="34" charset="0"/>
              </a:rPr>
              <a:t>You have the option to keep some of your materials as a closed source and can obtain licenses that allow you to monetize them or even secure a patent. Some famous software solutions protected by Apache license are </a:t>
            </a:r>
            <a:r>
              <a:rPr lang="en-IN" sz="2200" dirty="0" err="1" smtClean="0">
                <a:latin typeface="Calibri" pitchFamily="34" charset="0"/>
              </a:rPr>
              <a:t>Kubernetes</a:t>
            </a:r>
            <a:r>
              <a:rPr lang="en-IN" sz="2200" dirty="0" smtClean="0">
                <a:latin typeface="Calibri" pitchFamily="34" charset="0"/>
              </a:rPr>
              <a:t>, PDF.js, and Swift.</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25</a:t>
            </a:fld>
            <a:endParaRPr lang="en-IN"/>
          </a:p>
        </p:txBody>
      </p:sp>
      <p:sp>
        <p:nvSpPr>
          <p:cNvPr id="5" name="Title 4"/>
          <p:cNvSpPr>
            <a:spLocks noGrp="1"/>
          </p:cNvSpPr>
          <p:nvPr>
            <p:ph type="title"/>
          </p:nvPr>
        </p:nvSpPr>
        <p:spPr>
          <a:xfrm>
            <a:off x="457200" y="274638"/>
            <a:ext cx="8229600" cy="725470"/>
          </a:xfrm>
        </p:spPr>
        <p:txBody>
          <a:bodyPr>
            <a:normAutofit/>
          </a:bodyPr>
          <a:lstStyle/>
          <a:p>
            <a:r>
              <a:rPr lang="en-IN" sz="2400" dirty="0" smtClean="0"/>
              <a:t>Permissive Open-Source Licenses</a:t>
            </a:r>
            <a:endParaRPr lang="en-IN" sz="2400" dirty="0">
              <a:latin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Autofit/>
          </a:bodyPr>
          <a:lstStyle/>
          <a:p>
            <a:pPr fontAlgn="base"/>
            <a:r>
              <a:rPr lang="en-IN" sz="2200" b="1" dirty="0" smtClean="0">
                <a:latin typeface="Calibri" pitchFamily="34" charset="0"/>
              </a:rPr>
              <a:t>GNU General Public License (GPL)</a:t>
            </a:r>
            <a:endParaRPr lang="en-IN" sz="2200" dirty="0" smtClean="0">
              <a:latin typeface="Calibri" pitchFamily="34" charset="0"/>
            </a:endParaRPr>
          </a:p>
          <a:p>
            <a:pPr fontAlgn="base"/>
            <a:r>
              <a:rPr lang="en-IN" sz="2200" dirty="0" smtClean="0">
                <a:latin typeface="Calibri" pitchFamily="34" charset="0"/>
              </a:rPr>
              <a:t>GNU GPL is one of the first open-source software licenses and is also among the most popular </a:t>
            </a:r>
            <a:r>
              <a:rPr lang="en-IN" sz="2200" dirty="0" err="1" smtClean="0">
                <a:latin typeface="Calibri" pitchFamily="34" charset="0"/>
              </a:rPr>
              <a:t>copyleft</a:t>
            </a:r>
            <a:r>
              <a:rPr lang="en-IN" sz="2200" dirty="0" smtClean="0">
                <a:latin typeface="Calibri" pitchFamily="34" charset="0"/>
              </a:rPr>
              <a:t> ones. It belongs to strong </a:t>
            </a:r>
            <a:r>
              <a:rPr lang="en-IN" sz="2200" dirty="0" err="1" smtClean="0">
                <a:latin typeface="Calibri" pitchFamily="34" charset="0"/>
              </a:rPr>
              <a:t>copyleft</a:t>
            </a:r>
            <a:r>
              <a:rPr lang="en-IN" sz="2200" dirty="0" smtClean="0">
                <a:latin typeface="Calibri" pitchFamily="34" charset="0"/>
              </a:rPr>
              <a:t> licenses as it requires users to share any modifications they make to the software and to make the source code of their modifications available to the public. Even if the GPL code takes just a small percentage of the new software, the source code of the whole new software has to be available under the same GPL license.</a:t>
            </a:r>
          </a:p>
          <a:p>
            <a:pPr fontAlgn="base"/>
            <a:r>
              <a:rPr lang="en-IN" sz="2200" dirty="0" smtClean="0">
                <a:latin typeface="Calibri" pitchFamily="34" charset="0"/>
              </a:rPr>
              <a:t>There are several versions of GPL licenses with differences that make them more or less applicable and compatible with other licenses. All the details can be found on the GNU website. For example, GIMP and Bash use this license type.</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26</a:t>
            </a:fld>
            <a:endParaRPr lang="en-IN"/>
          </a:p>
        </p:txBody>
      </p:sp>
      <p:sp>
        <p:nvSpPr>
          <p:cNvPr id="5" name="Title 4"/>
          <p:cNvSpPr>
            <a:spLocks noGrp="1"/>
          </p:cNvSpPr>
          <p:nvPr>
            <p:ph type="title"/>
          </p:nvPr>
        </p:nvSpPr>
        <p:spPr/>
        <p:txBody>
          <a:bodyPr>
            <a:normAutofit/>
          </a:bodyPr>
          <a:lstStyle/>
          <a:p>
            <a:r>
              <a:rPr lang="en-IN" sz="2400" dirty="0" err="1" smtClean="0"/>
              <a:t>Copyleft</a:t>
            </a:r>
            <a:r>
              <a:rPr lang="en-IN" sz="2400" dirty="0" smtClean="0"/>
              <a:t> Open-Source Licenses</a:t>
            </a:r>
            <a:endParaRPr lang="en-IN" sz="2400" dirty="0">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dirty="0" smtClean="0"/>
              <a:t>prepared by: </a:t>
            </a:r>
            <a:r>
              <a:rPr lang="en-IN" dirty="0" err="1" smtClean="0"/>
              <a:t>Kanval</a:t>
            </a:r>
            <a:r>
              <a:rPr lang="en-IN" dirty="0" smtClean="0"/>
              <a:t> </a:t>
            </a:r>
            <a:r>
              <a:rPr lang="en-IN" dirty="0" err="1" smtClean="0"/>
              <a:t>Maheshwari</a:t>
            </a:r>
            <a:endParaRPr lang="en-IN" dirty="0"/>
          </a:p>
        </p:txBody>
      </p:sp>
      <p:sp>
        <p:nvSpPr>
          <p:cNvPr id="4" name="Slide Number Placeholder 3"/>
          <p:cNvSpPr>
            <a:spLocks noGrp="1"/>
          </p:cNvSpPr>
          <p:nvPr>
            <p:ph type="sldNum" sz="quarter" idx="12"/>
          </p:nvPr>
        </p:nvSpPr>
        <p:spPr/>
        <p:txBody>
          <a:bodyPr/>
          <a:lstStyle/>
          <a:p>
            <a:fld id="{05AA61A1-8336-4462-8FF9-EAC93CE4ED49}" type="slidenum">
              <a:rPr lang="en-IN" smtClean="0"/>
              <a:pPr/>
              <a:t>27</a:t>
            </a:fld>
            <a:endParaRPr lang="en-IN"/>
          </a:p>
        </p:txBody>
      </p:sp>
      <p:sp>
        <p:nvSpPr>
          <p:cNvPr id="8" name="Content Placeholder 7"/>
          <p:cNvSpPr>
            <a:spLocks noGrp="1"/>
          </p:cNvSpPr>
          <p:nvPr>
            <p:ph idx="4294967295"/>
          </p:nvPr>
        </p:nvSpPr>
        <p:spPr>
          <a:xfrm>
            <a:off x="428596" y="428604"/>
            <a:ext cx="8715404" cy="6000792"/>
          </a:xfrm>
        </p:spPr>
        <p:txBody>
          <a:bodyPr>
            <a:normAutofit lnSpcReduction="10000"/>
          </a:bodyPr>
          <a:lstStyle/>
          <a:p>
            <a:pPr fontAlgn="base"/>
            <a:r>
              <a:rPr lang="en-IN" sz="2200" b="1" dirty="0" smtClean="0">
                <a:latin typeface="Calibri" pitchFamily="34" charset="0"/>
              </a:rPr>
              <a:t>Mozilla Public License (MPL)</a:t>
            </a:r>
            <a:endParaRPr lang="en-IN" sz="2200" dirty="0" smtClean="0">
              <a:latin typeface="Calibri" pitchFamily="34" charset="0"/>
            </a:endParaRPr>
          </a:p>
          <a:p>
            <a:pPr fontAlgn="base"/>
            <a:r>
              <a:rPr lang="en-IN" sz="2200" dirty="0" smtClean="0">
                <a:latin typeface="Calibri" pitchFamily="34" charset="0"/>
              </a:rPr>
              <a:t>As a weak </a:t>
            </a:r>
            <a:r>
              <a:rPr lang="en-IN" sz="2200" dirty="0" err="1" smtClean="0">
                <a:latin typeface="Calibri" pitchFamily="34" charset="0"/>
              </a:rPr>
              <a:t>copyleft</a:t>
            </a:r>
            <a:r>
              <a:rPr lang="en-IN" sz="2200" dirty="0" smtClean="0">
                <a:latin typeface="Calibri" pitchFamily="34" charset="0"/>
              </a:rPr>
              <a:t> license, Mozilla Public License claims that if a derivative work modifies code licensed under MPL, it also has to be licensed under the same license.</a:t>
            </a:r>
          </a:p>
          <a:p>
            <a:pPr fontAlgn="base"/>
            <a:r>
              <a:rPr lang="en-IN" sz="2200" dirty="0" smtClean="0">
                <a:latin typeface="Calibri" pitchFamily="34" charset="0"/>
              </a:rPr>
              <a:t> But, if the MPL code is kept in separate files without any modifications made to it, the derivative work can be combined with non-MPL code to create a larger work, and only the MPL part of the code has to be distributed with the software. Servo, Synching, and TimelineJS3 are among the users of this license.</a:t>
            </a:r>
          </a:p>
          <a:p>
            <a:pPr fontAlgn="base"/>
            <a:r>
              <a:rPr lang="en-IN" sz="2200" b="1" dirty="0" smtClean="0">
                <a:latin typeface="Calibri" pitchFamily="34" charset="0"/>
              </a:rPr>
              <a:t>Eclipse Public License (EPL)</a:t>
            </a:r>
            <a:endParaRPr lang="en-IN" sz="2200" dirty="0" smtClean="0">
              <a:latin typeface="Calibri" pitchFamily="34" charset="0"/>
            </a:endParaRPr>
          </a:p>
          <a:p>
            <a:pPr fontAlgn="base"/>
            <a:r>
              <a:rPr lang="en-IN" sz="2200" dirty="0" smtClean="0">
                <a:latin typeface="Calibri" pitchFamily="34" charset="0"/>
              </a:rPr>
              <a:t>EPL is also a weak </a:t>
            </a:r>
            <a:r>
              <a:rPr lang="en-IN" sz="2200" dirty="0" err="1" smtClean="0">
                <a:latin typeface="Calibri" pitchFamily="34" charset="0"/>
              </a:rPr>
              <a:t>copyleft</a:t>
            </a:r>
            <a:r>
              <a:rPr lang="en-IN" sz="2200" dirty="0" smtClean="0">
                <a:latin typeface="Calibri" pitchFamily="34" charset="0"/>
              </a:rPr>
              <a:t> license. If you choose to modify an EPL component and distribute it as part of your program's source code, disclosure of the modified code is necessary.</a:t>
            </a:r>
          </a:p>
          <a:p>
            <a:pPr fontAlgn="base"/>
            <a:r>
              <a:rPr lang="en-IN" sz="2200" dirty="0" smtClean="0">
                <a:latin typeface="Calibri" pitchFamily="34" charset="0"/>
              </a:rPr>
              <a:t> On the other hand, if you provide only object code for distribution, then you must clearly communicate that recipients are able to request the original source code from you along with a description of how to make such requests.</a:t>
            </a:r>
          </a:p>
          <a:p>
            <a:pPr fontAlgn="base"/>
            <a:endParaRPr lang="en-IN" sz="2200" dirty="0" smtClean="0">
              <a:latin typeface="Calibri" pitchFamily="34" charset="0"/>
            </a:endParaRPr>
          </a:p>
          <a:p>
            <a:pPr>
              <a:buNone/>
            </a:pPr>
            <a:endParaRPr lang="en-IN" sz="220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670"/>
            <a:ext cx="8229600" cy="5078621"/>
          </a:xfrm>
        </p:spPr>
        <p:txBody>
          <a:bodyPr>
            <a:noAutofit/>
          </a:bodyPr>
          <a:lstStyle/>
          <a:p>
            <a:r>
              <a:rPr lang="en-IN" sz="2200" dirty="0" smtClean="0">
                <a:latin typeface="Calibri" pitchFamily="34" charset="0"/>
              </a:rPr>
              <a:t>There are many ways to categorize </a:t>
            </a:r>
            <a:r>
              <a:rPr lang="en-IN" sz="2200" dirty="0" smtClean="0">
                <a:latin typeface="Calibri" pitchFamily="34" charset="0"/>
                <a:hlinkClick r:id="rId2"/>
              </a:rPr>
              <a:t>open source license risks</a:t>
            </a:r>
            <a:r>
              <a:rPr lang="en-IN" sz="2200" dirty="0" smtClean="0">
                <a:latin typeface="Calibri" pitchFamily="34" charset="0"/>
              </a:rPr>
              <a:t>. Our software audits group classifies risks based on priority. For example, some licenses in your codebase might be OK to use as is, but others might be in conflict with other licenses, so you'd need to research them before proceeding. </a:t>
            </a:r>
          </a:p>
          <a:p>
            <a:r>
              <a:rPr lang="en-IN" sz="2200" dirty="0" smtClean="0">
                <a:latin typeface="Calibri" pitchFamily="34" charset="0"/>
              </a:rPr>
              <a:t>We further classify risks based on type of license (e.g., permissive or restrictive), which reflects your legal exposure if you use components that have those licenses.</a:t>
            </a:r>
          </a:p>
          <a:p>
            <a:r>
              <a:rPr lang="en-IN" sz="2200" dirty="0" smtClean="0">
                <a:latin typeface="Calibri" pitchFamily="34" charset="0"/>
              </a:rPr>
              <a:t>Our guide to the </a:t>
            </a:r>
            <a:r>
              <a:rPr lang="en-IN" sz="2200" dirty="0" smtClean="0">
                <a:latin typeface="Calibri" pitchFamily="34" charset="0"/>
                <a:hlinkClick r:id="rId2"/>
              </a:rPr>
              <a:t>top open source licenses</a:t>
            </a:r>
            <a:r>
              <a:rPr lang="en-IN" sz="2200" dirty="0" smtClean="0">
                <a:latin typeface="Calibri" pitchFamily="34" charset="0"/>
              </a:rPr>
              <a:t> lists some of the most popular open source licenses according to these risk categories:</a:t>
            </a:r>
          </a:p>
          <a:p>
            <a:pPr>
              <a:buNone/>
            </a:pPr>
            <a:endParaRPr lang="en-IN" sz="2200" dirty="0" smtClean="0">
              <a:latin typeface="Calibri" pitchFamily="34" charset="0"/>
            </a:endParaRPr>
          </a:p>
          <a:p>
            <a:r>
              <a:rPr lang="en-IN" sz="2200" b="1" dirty="0" smtClean="0">
                <a:latin typeface="Calibri" pitchFamily="34" charset="0"/>
              </a:rPr>
              <a:t>Low risk</a:t>
            </a:r>
            <a:r>
              <a:rPr lang="en-IN" sz="2200" dirty="0" smtClean="0">
                <a:latin typeface="Calibri" pitchFamily="34" charset="0"/>
              </a:rPr>
              <a:t>. Permissive licenses are consider low risk because it's easy to meet their reuse requirements: Usually you just have to retain the copyright notice, but you don't have to expose your source code. Examples are the Apache and MIT Licenses.</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28</a:t>
            </a:fld>
            <a:endParaRPr lang="en-IN"/>
          </a:p>
        </p:txBody>
      </p:sp>
      <p:sp>
        <p:nvSpPr>
          <p:cNvPr id="5" name="Title 4"/>
          <p:cNvSpPr>
            <a:spLocks noGrp="1"/>
          </p:cNvSpPr>
          <p:nvPr>
            <p:ph type="title"/>
          </p:nvPr>
        </p:nvSpPr>
        <p:spPr>
          <a:xfrm>
            <a:off x="457200" y="274638"/>
            <a:ext cx="8229600" cy="725470"/>
          </a:xfrm>
        </p:spPr>
        <p:txBody>
          <a:bodyPr>
            <a:normAutofit fontScale="90000"/>
          </a:bodyPr>
          <a:lstStyle/>
          <a:p>
            <a:r>
              <a:rPr lang="en-IN" sz="2400" dirty="0" smtClean="0">
                <a:latin typeface="Calibri" pitchFamily="34" charset="0"/>
              </a:rPr>
              <a:t>What kind of open source license risks are there?</a:t>
            </a:r>
            <a:br>
              <a:rPr lang="en-IN" sz="2400" dirty="0" smtClean="0">
                <a:latin typeface="Calibri" pitchFamily="34" charset="0"/>
              </a:rPr>
            </a:br>
            <a:endParaRPr lang="en-IN" sz="220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29</a:t>
            </a:fld>
            <a:endParaRPr lang="en-IN"/>
          </a:p>
        </p:txBody>
      </p:sp>
      <p:sp>
        <p:nvSpPr>
          <p:cNvPr id="2" name="Content Placeholder 1"/>
          <p:cNvSpPr>
            <a:spLocks noGrp="1"/>
          </p:cNvSpPr>
          <p:nvPr>
            <p:ph idx="4294967295"/>
          </p:nvPr>
        </p:nvSpPr>
        <p:spPr>
          <a:xfrm>
            <a:off x="500034" y="500042"/>
            <a:ext cx="7729566" cy="5507058"/>
          </a:xfrm>
        </p:spPr>
        <p:txBody>
          <a:bodyPr>
            <a:normAutofit/>
          </a:bodyPr>
          <a:lstStyle/>
          <a:p>
            <a:r>
              <a:rPr lang="en-IN" sz="2200" b="1" dirty="0" smtClean="0">
                <a:latin typeface="Calibri" pitchFamily="34" charset="0"/>
              </a:rPr>
              <a:t>Medium risk</a:t>
            </a:r>
            <a:r>
              <a:rPr lang="en-IN" sz="2200" dirty="0" smtClean="0">
                <a:latin typeface="Calibri" pitchFamily="34" charset="0"/>
              </a:rPr>
              <a:t>. Semi-permissive licenses, sometimes referred to as limited licenses, weak </a:t>
            </a:r>
            <a:r>
              <a:rPr lang="en-IN" sz="2200" dirty="0" err="1" smtClean="0">
                <a:latin typeface="Calibri" pitchFamily="34" charset="0"/>
              </a:rPr>
              <a:t>copyleft</a:t>
            </a:r>
            <a:r>
              <a:rPr lang="en-IN" sz="2200" dirty="0" smtClean="0">
                <a:latin typeface="Calibri" pitchFamily="34" charset="0"/>
              </a:rPr>
              <a:t> licenses, or simple </a:t>
            </a:r>
            <a:r>
              <a:rPr lang="en-IN" sz="2200" dirty="0" err="1" smtClean="0">
                <a:latin typeface="Calibri" pitchFamily="34" charset="0"/>
              </a:rPr>
              <a:t>copyleft</a:t>
            </a:r>
            <a:r>
              <a:rPr lang="en-IN" sz="2200" dirty="0" smtClean="0">
                <a:latin typeface="Calibri" pitchFamily="34" charset="0"/>
              </a:rPr>
              <a:t> licenses, are considered medium risk because if you modify the code, you have to release the modifications, but not your whole application, under the same license. Different licenses define "modification" differently. Examples are the Mozilla and the Eclipse Public Licenses.</a:t>
            </a:r>
          </a:p>
          <a:p>
            <a:r>
              <a:rPr lang="en-IN" sz="2200" b="1" dirty="0" smtClean="0">
                <a:latin typeface="Calibri" pitchFamily="34" charset="0"/>
              </a:rPr>
              <a:t>High risk</a:t>
            </a:r>
            <a:r>
              <a:rPr lang="en-IN" sz="2200" dirty="0" smtClean="0">
                <a:latin typeface="Calibri" pitchFamily="34" charset="0"/>
              </a:rPr>
              <a:t>. Restrictive licenses carry a great deal of legal risk. If you use a component with one of these licenses, you might be legally obligated to release your entire application code. Examples are the </a:t>
            </a:r>
            <a:r>
              <a:rPr lang="en-IN" sz="2200" dirty="0" smtClean="0">
                <a:latin typeface="Calibri" pitchFamily="34" charset="0"/>
                <a:hlinkClick r:id="rId2"/>
              </a:rPr>
              <a:t>GNU GPL</a:t>
            </a:r>
            <a:r>
              <a:rPr lang="en-IN" sz="2200" dirty="0" smtClean="0">
                <a:latin typeface="Calibri" pitchFamily="34" charset="0"/>
              </a:rPr>
              <a:t> and GNU LGPL.</a:t>
            </a:r>
          </a:p>
          <a:p>
            <a:pPr>
              <a:buNone/>
            </a:pPr>
            <a:r>
              <a:rPr lang="en-IN" sz="2200" dirty="0" smtClean="0">
                <a:latin typeface="Calibri" pitchFamily="34" charset="0"/>
              </a:rPr>
              <a:t> </a:t>
            </a:r>
            <a:endParaRPr lang="en-IN" sz="220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prepared by: Kanval Maheshwari</a:t>
            </a:r>
            <a:endParaRPr lang="en-IN"/>
          </a:p>
        </p:txBody>
      </p:sp>
      <p:sp>
        <p:nvSpPr>
          <p:cNvPr id="5" name="Slide Number Placeholder 4"/>
          <p:cNvSpPr>
            <a:spLocks noGrp="1"/>
          </p:cNvSpPr>
          <p:nvPr>
            <p:ph type="sldNum" sz="quarter" idx="12"/>
          </p:nvPr>
        </p:nvSpPr>
        <p:spPr/>
        <p:txBody>
          <a:bodyPr/>
          <a:lstStyle/>
          <a:p>
            <a:fld id="{05AA61A1-8336-4462-8FF9-EAC93CE4ED49}" type="slidenum">
              <a:rPr lang="en-IN" smtClean="0"/>
              <a:pPr/>
              <a:t>3</a:t>
            </a:fld>
            <a:endParaRPr lang="en-IN"/>
          </a:p>
        </p:txBody>
      </p:sp>
      <p:sp>
        <p:nvSpPr>
          <p:cNvPr id="3" name="Content Placeholder 2"/>
          <p:cNvSpPr>
            <a:spLocks noGrp="1"/>
          </p:cNvSpPr>
          <p:nvPr>
            <p:ph idx="4294967295"/>
          </p:nvPr>
        </p:nvSpPr>
        <p:spPr>
          <a:xfrm>
            <a:off x="428596" y="785813"/>
            <a:ext cx="7229504" cy="5340350"/>
          </a:xfrm>
        </p:spPr>
        <p:txBody>
          <a:bodyPr>
            <a:normAutofit/>
          </a:bodyPr>
          <a:lstStyle/>
          <a:p>
            <a:pPr>
              <a:buNone/>
            </a:pPr>
            <a:r>
              <a:rPr lang="en-IN" sz="2200" dirty="0" err="1" smtClean="0">
                <a:solidFill>
                  <a:schemeClr val="accent6">
                    <a:lumMod val="75000"/>
                  </a:schemeClr>
                </a:solidFill>
                <a:latin typeface="Calibri" pitchFamily="34" charset="0"/>
              </a:rPr>
              <a:t>Que</a:t>
            </a:r>
            <a:r>
              <a:rPr lang="en-IN" sz="2200" dirty="0" smtClean="0">
                <a:solidFill>
                  <a:schemeClr val="accent6">
                    <a:lumMod val="75000"/>
                  </a:schemeClr>
                </a:solidFill>
                <a:latin typeface="Calibri" pitchFamily="34" charset="0"/>
              </a:rPr>
              <a:t> : Software you can download free of cost and use it, but can’t change its source code is called</a:t>
            </a:r>
          </a:p>
          <a:p>
            <a:pPr marL="457200" indent="-457200">
              <a:buFont typeface="+mj-lt"/>
              <a:buAutoNum type="alphaUcPeriod"/>
            </a:pPr>
            <a:r>
              <a:rPr lang="en-IN" sz="2200" dirty="0" err="1" smtClean="0">
                <a:latin typeface="Calibri" pitchFamily="34" charset="0"/>
              </a:rPr>
              <a:t>FreeWare</a:t>
            </a:r>
            <a:endParaRPr lang="en-IN" sz="2200" dirty="0" smtClean="0">
              <a:latin typeface="Calibri" pitchFamily="34" charset="0"/>
            </a:endParaRPr>
          </a:p>
          <a:p>
            <a:pPr marL="457200" indent="-457200">
              <a:buFont typeface="+mj-lt"/>
              <a:buAutoNum type="alphaUcPeriod"/>
            </a:pPr>
            <a:r>
              <a:rPr lang="en-IN" sz="2200" dirty="0" smtClean="0">
                <a:latin typeface="Calibri" pitchFamily="34" charset="0"/>
              </a:rPr>
              <a:t>Open Source Software</a:t>
            </a:r>
          </a:p>
          <a:p>
            <a:pPr marL="457200" indent="-457200">
              <a:buFont typeface="+mj-lt"/>
              <a:buAutoNum type="alphaUcPeriod"/>
            </a:pPr>
            <a:r>
              <a:rPr lang="en-IN" sz="2200" dirty="0" smtClean="0">
                <a:latin typeface="Calibri" pitchFamily="34" charset="0"/>
              </a:rPr>
              <a:t>Free Software</a:t>
            </a:r>
          </a:p>
          <a:p>
            <a:pPr marL="457200" indent="-457200">
              <a:buFont typeface="+mj-lt"/>
              <a:buAutoNum type="alphaUcPeriod"/>
            </a:pPr>
            <a:r>
              <a:rPr lang="en-IN" sz="2200" dirty="0" smtClean="0">
                <a:latin typeface="Calibri" pitchFamily="34" charset="0"/>
              </a:rPr>
              <a:t>None of the above</a:t>
            </a:r>
          </a:p>
          <a:p>
            <a:pPr marL="457200" indent="-457200">
              <a:buNone/>
            </a:pPr>
            <a:endParaRPr lang="en-IN" sz="2200" dirty="0" smtClean="0">
              <a:latin typeface="Calibri" pitchFamily="34" charset="0"/>
            </a:endParaRPr>
          </a:p>
          <a:p>
            <a:pPr marL="457200" indent="-457200">
              <a:buNone/>
            </a:pPr>
            <a:r>
              <a:rPr lang="en-IN" sz="2200" dirty="0" err="1" smtClean="0">
                <a:latin typeface="Calibri" pitchFamily="34" charset="0"/>
              </a:rPr>
              <a:t>Ans</a:t>
            </a:r>
            <a:r>
              <a:rPr lang="en-IN" sz="2200" dirty="0" smtClean="0">
                <a:latin typeface="Calibri" pitchFamily="34" charset="0"/>
              </a:rPr>
              <a:t>: _____________.</a:t>
            </a:r>
            <a:endParaRPr lang="en-IN" sz="2200"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noAutofit/>
          </a:bodyPr>
          <a:lstStyle/>
          <a:p>
            <a:r>
              <a:rPr lang="en-IN" sz="2200" dirty="0" smtClean="0">
                <a:latin typeface="Calibri" pitchFamily="34" charset="0"/>
              </a:rPr>
              <a:t>Let's say you're starting a company and the business model requires you to develop an app. Rather than reinvent the wheel by writing your own SSL, you might consider using </a:t>
            </a:r>
            <a:r>
              <a:rPr lang="en-IN" sz="2200" dirty="0" err="1" smtClean="0">
                <a:latin typeface="Calibri" pitchFamily="34" charset="0"/>
              </a:rPr>
              <a:t>OpenSSL</a:t>
            </a:r>
            <a:r>
              <a:rPr lang="en-IN" sz="2200" dirty="0" smtClean="0">
                <a:latin typeface="Calibri" pitchFamily="34" charset="0"/>
              </a:rPr>
              <a:t>. The current licensing on </a:t>
            </a:r>
            <a:r>
              <a:rPr lang="en-IN" sz="2200" dirty="0" err="1" smtClean="0">
                <a:latin typeface="Calibri" pitchFamily="34" charset="0"/>
              </a:rPr>
              <a:t>OpenSSL</a:t>
            </a:r>
            <a:r>
              <a:rPr lang="en-IN" sz="2200" dirty="0" smtClean="0">
                <a:latin typeface="Calibri" pitchFamily="34" charset="0"/>
              </a:rPr>
              <a:t> is Apache-style. </a:t>
            </a:r>
          </a:p>
          <a:p>
            <a:r>
              <a:rPr lang="en-IN" sz="2200" dirty="0" smtClean="0">
                <a:latin typeface="Calibri" pitchFamily="34" charset="0"/>
              </a:rPr>
              <a:t>That means it's a permissive free software license. However, </a:t>
            </a:r>
            <a:r>
              <a:rPr lang="en-IN" sz="2200" dirty="0" err="1" smtClean="0">
                <a:latin typeface="Calibri" pitchFamily="34" charset="0"/>
              </a:rPr>
              <a:t>OpenSSL</a:t>
            </a:r>
            <a:r>
              <a:rPr lang="en-IN" sz="2200" dirty="0" smtClean="0">
                <a:latin typeface="Calibri" pitchFamily="34" charset="0"/>
              </a:rPr>
              <a:t> is also dual licensed, so read the download library files carefully.</a:t>
            </a:r>
          </a:p>
          <a:p>
            <a:r>
              <a:rPr lang="en-IN" sz="2200" dirty="0" smtClean="0">
                <a:latin typeface="Calibri" pitchFamily="34" charset="0"/>
              </a:rPr>
              <a:t>It's OK to use open source code, but you need to analyze it. You should know what license the component has, whether the library files are current, and whether there are any outstanding CVEs for the latest version. A good software composition analysis tool can give you this information.</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30</a:t>
            </a:fld>
            <a:endParaRPr lang="en-IN"/>
          </a:p>
        </p:txBody>
      </p:sp>
      <p:sp>
        <p:nvSpPr>
          <p:cNvPr id="5" name="Title 4"/>
          <p:cNvSpPr>
            <a:spLocks noGrp="1"/>
          </p:cNvSpPr>
          <p:nvPr>
            <p:ph type="title"/>
          </p:nvPr>
        </p:nvSpPr>
        <p:spPr>
          <a:xfrm>
            <a:off x="457200" y="500042"/>
            <a:ext cx="8229600" cy="857256"/>
          </a:xfrm>
        </p:spPr>
        <p:txBody>
          <a:bodyPr>
            <a:normAutofit/>
          </a:bodyPr>
          <a:lstStyle/>
          <a:p>
            <a:r>
              <a:rPr lang="en-IN" sz="2400" dirty="0" smtClean="0">
                <a:latin typeface="Calibri" pitchFamily="34" charset="0"/>
              </a:rPr>
              <a:t>Why use open source?</a:t>
            </a:r>
            <a:br>
              <a:rPr lang="en-IN" sz="2400" dirty="0" smtClean="0">
                <a:latin typeface="Calibri" pitchFamily="34" charset="0"/>
              </a:rPr>
            </a:br>
            <a:endParaRPr lang="en-IN" sz="2200" dirty="0" smtClean="0">
              <a:solidFill>
                <a:schemeClr val="tx1"/>
              </a:solidFill>
              <a:latin typeface="Calibri" pitchFamily="34" charset="0"/>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normAutofit/>
          </a:bodyPr>
          <a:lstStyle/>
          <a:p>
            <a:pPr>
              <a:buNone/>
            </a:pPr>
            <a:endParaRPr lang="en-IN" sz="2200" dirty="0" smtClean="0">
              <a:latin typeface="Calibri" pitchFamily="34" charset="0"/>
            </a:endParaRPr>
          </a:p>
          <a:p>
            <a:r>
              <a:rPr lang="en-IN" sz="2200" dirty="0" smtClean="0">
                <a:latin typeface="Calibri" pitchFamily="34" charset="0"/>
              </a:rPr>
              <a:t>Permissive open source licenses generally allow you to use an open source component freely as long as you maintain any copyright notices.</a:t>
            </a:r>
          </a:p>
          <a:p>
            <a:r>
              <a:rPr lang="en-IN" sz="2200" dirty="0" smtClean="0">
                <a:latin typeface="Calibri" pitchFamily="34" charset="0"/>
              </a:rPr>
              <a:t> But if you use a component with a restrictive license in your proprietary software, you might be legally obligated to release your software under the same license (i.e., as royalty-free open source software).</a:t>
            </a:r>
          </a:p>
          <a:p>
            <a:r>
              <a:rPr lang="en-IN" sz="2200" dirty="0" smtClean="0">
                <a:latin typeface="Calibri" pitchFamily="34" charset="0"/>
              </a:rPr>
              <a:t> As long as you are managing your use of open source (i.e., you know what's in your codebase and what kind of licenses are attached), you can manage your legal risk. But be aware that very few organizations track their open source use well, if at all. </a:t>
            </a:r>
          </a:p>
          <a:p>
            <a:r>
              <a:rPr lang="en-IN" sz="2200" dirty="0" smtClean="0">
                <a:latin typeface="Calibri" pitchFamily="34" charset="0"/>
              </a:rPr>
              <a:t>The others are all exposing themselves to legal risk.</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31</a:t>
            </a:fld>
            <a:endParaRPr lang="en-IN"/>
          </a:p>
        </p:txBody>
      </p:sp>
      <p:sp>
        <p:nvSpPr>
          <p:cNvPr id="5" name="Title 4"/>
          <p:cNvSpPr>
            <a:spLocks noGrp="1"/>
          </p:cNvSpPr>
          <p:nvPr>
            <p:ph type="title"/>
          </p:nvPr>
        </p:nvSpPr>
        <p:spPr/>
        <p:txBody>
          <a:bodyPr>
            <a:normAutofit/>
          </a:bodyPr>
          <a:lstStyle/>
          <a:p>
            <a:r>
              <a:rPr lang="en-IN" sz="2200" dirty="0" smtClean="0">
                <a:latin typeface="Calibri" pitchFamily="34" charset="0"/>
              </a:rPr>
              <a:t> is it risky to use open source software?</a:t>
            </a:r>
            <a:endParaRPr lang="en-IN" sz="2200" dirty="0">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71612"/>
            <a:ext cx="8229600" cy="4857784"/>
          </a:xfrm>
        </p:spPr>
        <p:txBody>
          <a:bodyPr>
            <a:normAutofit/>
          </a:bodyPr>
          <a:lstStyle/>
          <a:p>
            <a:pPr>
              <a:buNone/>
            </a:pPr>
            <a:r>
              <a:rPr lang="en-IN" sz="2200" u="sng" dirty="0" smtClean="0">
                <a:latin typeface="Calibri" pitchFamily="34" charset="0"/>
              </a:rPr>
              <a:t>1. License compatibility</a:t>
            </a:r>
          </a:p>
          <a:p>
            <a:r>
              <a:rPr lang="en-IN" sz="2200" dirty="0" smtClean="0">
                <a:latin typeface="Calibri" pitchFamily="34" charset="0"/>
              </a:rPr>
              <a:t>One of the primary factors to consider when choosing an open-source license is license compatibility. This refers to the ability to use, modify, or distribute code under the terms of another license. I.e. when you want to integrate code from one project with a different license into your project.</a:t>
            </a:r>
          </a:p>
          <a:p>
            <a:r>
              <a:rPr lang="en-IN" sz="2200" dirty="0" smtClean="0">
                <a:latin typeface="Calibri" pitchFamily="34" charset="0"/>
              </a:rPr>
              <a:t>Not all licenses are compatible, as they may contain conflicting requirements. </a:t>
            </a:r>
            <a:r>
              <a:rPr lang="en-IN" sz="2200" dirty="0" smtClean="0">
                <a:latin typeface="Calibri" pitchFamily="34" charset="0"/>
              </a:rPr>
              <a:t>For example, a GPL-licensed project cannot include code from an Apache-licensed project, because the GPL's requirement for a full copy of the license text in every file conflicts with the Apache license's more relaxed terms</a:t>
            </a:r>
            <a:r>
              <a:rPr lang="en-IN" sz="2200" dirty="0" smtClean="0">
                <a:latin typeface="Calibri" pitchFamily="34" charset="0"/>
              </a:rPr>
              <a:t>.</a:t>
            </a:r>
          </a:p>
          <a:p>
            <a:endParaRPr lang="en-IN" sz="2200" dirty="0" smtClean="0">
              <a:latin typeface="Calibri" pitchFamily="34" charset="0"/>
            </a:endParaRP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32</a:t>
            </a:fld>
            <a:endParaRPr lang="en-IN"/>
          </a:p>
        </p:txBody>
      </p:sp>
      <p:sp>
        <p:nvSpPr>
          <p:cNvPr id="5" name="Title 4"/>
          <p:cNvSpPr>
            <a:spLocks noGrp="1"/>
          </p:cNvSpPr>
          <p:nvPr>
            <p:ph type="title"/>
          </p:nvPr>
        </p:nvSpPr>
        <p:spPr/>
        <p:txBody>
          <a:bodyPr>
            <a:normAutofit/>
          </a:bodyPr>
          <a:lstStyle/>
          <a:p>
            <a:r>
              <a:rPr lang="en-IN" sz="2400" b="0" dirty="0" smtClean="0"/>
              <a:t>Key factors to consider when choosing an open-source </a:t>
            </a:r>
            <a:r>
              <a:rPr lang="en-IN" sz="2400" b="0" dirty="0" smtClean="0"/>
              <a:t>license</a:t>
            </a:r>
            <a:endParaRPr lang="en-IN" sz="2400" dirty="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33</a:t>
            </a:fld>
            <a:endParaRPr lang="en-IN"/>
          </a:p>
        </p:txBody>
      </p:sp>
      <p:sp>
        <p:nvSpPr>
          <p:cNvPr id="2" name="Content Placeholder 1"/>
          <p:cNvSpPr>
            <a:spLocks noGrp="1"/>
          </p:cNvSpPr>
          <p:nvPr>
            <p:ph idx="4294967295"/>
          </p:nvPr>
        </p:nvSpPr>
        <p:spPr>
          <a:xfrm>
            <a:off x="571472" y="428604"/>
            <a:ext cx="8143932" cy="5857916"/>
          </a:xfrm>
        </p:spPr>
        <p:txBody>
          <a:bodyPr>
            <a:normAutofit/>
          </a:bodyPr>
          <a:lstStyle/>
          <a:p>
            <a:pPr>
              <a:buNone/>
            </a:pPr>
            <a:r>
              <a:rPr lang="en-IN" sz="2200" u="sng" dirty="0" smtClean="0">
                <a:latin typeface="Calibri" pitchFamily="34" charset="0"/>
              </a:rPr>
              <a:t>2</a:t>
            </a:r>
            <a:r>
              <a:rPr lang="en-IN" sz="2200" u="sng" dirty="0" smtClean="0">
                <a:latin typeface="Calibri" pitchFamily="34" charset="0"/>
              </a:rPr>
              <a:t>. Restrictions and requirements</a:t>
            </a:r>
          </a:p>
          <a:p>
            <a:r>
              <a:rPr lang="en-IN" sz="2200" dirty="0" smtClean="0">
                <a:latin typeface="Calibri" pitchFamily="34" charset="0"/>
              </a:rPr>
              <a:t>Each license comes with its own set of restrictions and requirements. For instance, the MIT License requires the inclusion of the original copyright notice and license text in all substantial copies of the software.</a:t>
            </a:r>
          </a:p>
          <a:p>
            <a:r>
              <a:rPr lang="en-IN" sz="2200" dirty="0" smtClean="0">
                <a:latin typeface="Calibri" pitchFamily="34" charset="0"/>
              </a:rPr>
              <a:t>The GPL, on the other hand, requires that derivative works must also be GPL-licensed. </a:t>
            </a:r>
            <a:r>
              <a:rPr lang="en-IN" sz="2200" dirty="0" smtClean="0">
                <a:latin typeface="Calibri" pitchFamily="34" charset="0"/>
              </a:rPr>
              <a:t>It is crucial to understand these restrictions and choose a license that aligns with the goals of your project</a:t>
            </a:r>
            <a:r>
              <a:rPr lang="en-IN" sz="2200" dirty="0" smtClean="0">
                <a:latin typeface="Calibri" pitchFamily="34" charset="0"/>
              </a:rPr>
              <a:t>.</a:t>
            </a:r>
          </a:p>
          <a:p>
            <a:pPr>
              <a:buNone/>
            </a:pPr>
            <a:endParaRPr lang="en-IN" sz="2200" dirty="0" smtClean="0">
              <a:latin typeface="Calibri" pitchFamily="34" charset="0"/>
            </a:endParaRPr>
          </a:p>
          <a:p>
            <a:pPr>
              <a:buNone/>
            </a:pPr>
            <a:r>
              <a:rPr lang="en-IN" sz="2200" u="sng" dirty="0" smtClean="0">
                <a:latin typeface="Calibri" pitchFamily="34" charset="0"/>
              </a:rPr>
              <a:t>3. </a:t>
            </a:r>
            <a:r>
              <a:rPr lang="en-IN" sz="2200" u="sng" dirty="0" smtClean="0">
                <a:latin typeface="Calibri" pitchFamily="34" charset="0"/>
              </a:rPr>
              <a:t>Legal and intellectual property protection</a:t>
            </a:r>
          </a:p>
          <a:p>
            <a:r>
              <a:rPr lang="en-IN" sz="2200" dirty="0" smtClean="0">
                <a:latin typeface="Calibri" pitchFamily="34" charset="0"/>
              </a:rPr>
              <a:t>Every open-source license offers some level of legal protection. They define the terms of use, distribution, modification, and contribution, which, if breached, can lead to legal consequences.</a:t>
            </a:r>
          </a:p>
          <a:p>
            <a:r>
              <a:rPr lang="en-IN" sz="2200" dirty="0" smtClean="0">
                <a:latin typeface="Calibri" pitchFamily="34" charset="0"/>
              </a:rPr>
              <a:t>Understanding </a:t>
            </a:r>
            <a:r>
              <a:rPr lang="en-IN" sz="2200" dirty="0" smtClean="0">
                <a:latin typeface="Calibri" pitchFamily="34" charset="0"/>
              </a:rPr>
              <a:t>these protections can help you choose a license that best suits your needs</a:t>
            </a:r>
          </a:p>
          <a:p>
            <a:pPr>
              <a:buNone/>
            </a:pPr>
            <a:endParaRPr lang="en-IN" sz="2200" dirty="0">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229600" cy="4864307"/>
          </a:xfrm>
        </p:spPr>
        <p:txBody>
          <a:bodyPr>
            <a:normAutofit/>
          </a:bodyPr>
          <a:lstStyle/>
          <a:p>
            <a:r>
              <a:rPr lang="en-IN" sz="2200" dirty="0" smtClean="0">
                <a:latin typeface="Calibri" pitchFamily="34" charset="0"/>
              </a:rPr>
              <a:t>Contracts and licenses also come into play in academic research and publication. </a:t>
            </a:r>
          </a:p>
          <a:p>
            <a:r>
              <a:rPr lang="en-IN" sz="2200" dirty="0" smtClean="0">
                <a:latin typeface="Calibri" pitchFamily="34" charset="0"/>
              </a:rPr>
              <a:t>Graduate students license their theses and dissertations to open access repositories when completing degree requirements, and many also license their dissertations to the company </a:t>
            </a:r>
            <a:r>
              <a:rPr lang="en-IN" sz="2200" dirty="0" err="1" smtClean="0">
                <a:latin typeface="Calibri" pitchFamily="34" charset="0"/>
              </a:rPr>
              <a:t>ProQuest</a:t>
            </a:r>
            <a:r>
              <a:rPr lang="en-IN" sz="2200" dirty="0" smtClean="0">
                <a:latin typeface="Calibri" pitchFamily="34" charset="0"/>
              </a:rPr>
              <a:t> which holds a historical archive of theses and dissertations in its Dissertations &amp; Theses Database. </a:t>
            </a:r>
          </a:p>
          <a:p>
            <a:r>
              <a:rPr lang="en-IN" sz="2200" dirty="0" smtClean="0">
                <a:latin typeface="Calibri" pitchFamily="34" charset="0"/>
              </a:rPr>
              <a:t>Students also sign contracts with journal publishers and book publishers to get their works into publication. See section on “</a:t>
            </a:r>
            <a:r>
              <a:rPr lang="en-IN" sz="2200" u="sng" dirty="0" smtClean="0">
                <a:latin typeface="Calibri" pitchFamily="34" charset="0"/>
                <a:hlinkClick r:id="rId2"/>
              </a:rPr>
              <a:t>Copyright in Academic Research and Publication</a:t>
            </a:r>
            <a:r>
              <a:rPr lang="en-IN" sz="2200" dirty="0" smtClean="0">
                <a:latin typeface="Calibri" pitchFamily="34" charset="0"/>
              </a:rPr>
              <a:t>” for more information on contracts in your research and publication</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34</a:t>
            </a:fld>
            <a:endParaRPr lang="en-IN"/>
          </a:p>
        </p:txBody>
      </p:sp>
      <p:sp>
        <p:nvSpPr>
          <p:cNvPr id="5" name="Title 4"/>
          <p:cNvSpPr>
            <a:spLocks noGrp="1"/>
          </p:cNvSpPr>
          <p:nvPr>
            <p:ph type="title"/>
          </p:nvPr>
        </p:nvSpPr>
        <p:spPr/>
        <p:txBody>
          <a:bodyPr>
            <a:normAutofit/>
          </a:bodyPr>
          <a:lstStyle/>
          <a:p>
            <a:r>
              <a:rPr lang="en-IN" sz="2200" dirty="0" smtClean="0">
                <a:latin typeface="Calibri" pitchFamily="34" charset="0"/>
              </a:rPr>
              <a:t>Contracts and licenses for your copyrighted works</a:t>
            </a:r>
            <a:br>
              <a:rPr lang="en-IN" sz="2200" dirty="0" smtClean="0">
                <a:latin typeface="Calibri" pitchFamily="34" charset="0"/>
              </a:rPr>
            </a:br>
            <a:endParaRPr lang="en-IN" sz="2200" dirty="0">
              <a:latin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buNone/>
            </a:pPr>
            <a:r>
              <a:rPr lang="en-IN" sz="2400" u="sng" dirty="0" smtClean="0">
                <a:latin typeface="Calibri" pitchFamily="34" charset="0"/>
              </a:rPr>
              <a:t>Fedora</a:t>
            </a:r>
          </a:p>
          <a:p>
            <a:r>
              <a:rPr lang="en-IN" sz="2200" dirty="0" smtClean="0">
                <a:latin typeface="Calibri" pitchFamily="34" charset="0"/>
              </a:rPr>
              <a:t>Fedora is another popular Linux-based operating system, and it is widely considered the best open-source operating system after </a:t>
            </a:r>
            <a:r>
              <a:rPr lang="en-IN" sz="2200" dirty="0" err="1" smtClean="0">
                <a:latin typeface="Calibri" pitchFamily="34" charset="0"/>
              </a:rPr>
              <a:t>Ubuntu</a:t>
            </a:r>
            <a:r>
              <a:rPr lang="en-IN" sz="2200" dirty="0" smtClean="0">
                <a:latin typeface="Calibri" pitchFamily="34" charset="0"/>
              </a:rPr>
              <a:t>. </a:t>
            </a:r>
            <a:endParaRPr lang="en-IN" sz="2200" dirty="0" smtClean="0">
              <a:latin typeface="Calibri" pitchFamily="34" charset="0"/>
            </a:endParaRPr>
          </a:p>
          <a:p>
            <a:r>
              <a:rPr lang="en-IN" sz="2200" dirty="0" smtClean="0">
                <a:latin typeface="Calibri" pitchFamily="34" charset="0"/>
              </a:rPr>
              <a:t>It </a:t>
            </a:r>
            <a:r>
              <a:rPr lang="en-IN" sz="2200" dirty="0" smtClean="0">
                <a:latin typeface="Calibri" pitchFamily="34" charset="0"/>
              </a:rPr>
              <a:t>is an RPM-based general-purpose operating system that is supported by Red Hat and built by the Fedora Project community. </a:t>
            </a:r>
            <a:endParaRPr lang="en-IN" sz="2200" dirty="0" smtClean="0">
              <a:latin typeface="Calibri" pitchFamily="34" charset="0"/>
            </a:endParaRPr>
          </a:p>
          <a:p>
            <a:r>
              <a:rPr lang="en-IN" sz="2200" dirty="0" smtClean="0">
                <a:latin typeface="Calibri" pitchFamily="34" charset="0"/>
              </a:rPr>
              <a:t>Its </a:t>
            </a:r>
            <a:r>
              <a:rPr lang="en-IN" sz="2200" dirty="0" smtClean="0">
                <a:latin typeface="Calibri" pitchFamily="34" charset="0"/>
              </a:rPr>
              <a:t>purpose is to develop and share cutting-edge open-source technology for free. </a:t>
            </a:r>
            <a:endParaRPr lang="en-IN" sz="2200" dirty="0" smtClean="0">
              <a:latin typeface="Calibri" pitchFamily="34" charset="0"/>
            </a:endParaRPr>
          </a:p>
          <a:p>
            <a:r>
              <a:rPr lang="en-IN" sz="2200" dirty="0" smtClean="0">
                <a:latin typeface="Calibri" pitchFamily="34" charset="0"/>
              </a:rPr>
              <a:t>As </a:t>
            </a:r>
            <a:r>
              <a:rPr lang="en-IN" sz="2200" dirty="0" smtClean="0">
                <a:latin typeface="Calibri" pitchFamily="34" charset="0"/>
              </a:rPr>
              <a:t>a result, Fedora developers prefer to make upstream improvements rather than create fixes specifically for Fedora. Fedora developers' updates are available to all Linux distributions.</a:t>
            </a:r>
          </a:p>
          <a:p>
            <a:endParaRPr lang="en-IN" sz="2200" dirty="0">
              <a:latin typeface="Calibri" pitchFamily="34" charset="0"/>
            </a:endParaRPr>
          </a:p>
        </p:txBody>
      </p:sp>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35</a:t>
            </a:fld>
            <a:endParaRPr lang="en-IN"/>
          </a:p>
        </p:txBody>
      </p:sp>
      <p:sp>
        <p:nvSpPr>
          <p:cNvPr id="5" name="Title 4"/>
          <p:cNvSpPr>
            <a:spLocks noGrp="1"/>
          </p:cNvSpPr>
          <p:nvPr>
            <p:ph type="title"/>
          </p:nvPr>
        </p:nvSpPr>
        <p:spPr/>
        <p:txBody>
          <a:bodyPr>
            <a:normAutofit/>
          </a:bodyPr>
          <a:lstStyle/>
          <a:p>
            <a:r>
              <a:rPr lang="en-IN" sz="2200" dirty="0" smtClean="0">
                <a:latin typeface="Calibri" pitchFamily="34" charset="0"/>
              </a:rPr>
              <a:t>Open source operating system</a:t>
            </a:r>
            <a:endParaRPr lang="en-IN" sz="2200" dirty="0">
              <a:latin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36</a:t>
            </a:fld>
            <a:endParaRPr lang="en-IN"/>
          </a:p>
        </p:txBody>
      </p:sp>
      <p:sp>
        <p:nvSpPr>
          <p:cNvPr id="2" name="Content Placeholder 1"/>
          <p:cNvSpPr>
            <a:spLocks noGrp="1"/>
          </p:cNvSpPr>
          <p:nvPr>
            <p:ph idx="4294967295"/>
          </p:nvPr>
        </p:nvSpPr>
        <p:spPr>
          <a:xfrm>
            <a:off x="500034" y="428604"/>
            <a:ext cx="8215370" cy="6072230"/>
          </a:xfrm>
        </p:spPr>
        <p:txBody>
          <a:bodyPr>
            <a:normAutofit/>
          </a:bodyPr>
          <a:lstStyle/>
          <a:p>
            <a:pPr>
              <a:buFont typeface="Wingdings" pitchFamily="2" charset="2"/>
              <a:buChar char="§"/>
            </a:pPr>
            <a:r>
              <a:rPr lang="en-IN" sz="2200" dirty="0" smtClean="0">
                <a:latin typeface="Calibri" pitchFamily="34" charset="0"/>
              </a:rPr>
              <a:t>It has a GNOME-based desktop that may be customized. Fedora comes with a customizable GNOME-based desktop. Its Fedora Spins feature allows you to customize and run several user </a:t>
            </a:r>
            <a:r>
              <a:rPr lang="en-IN" sz="2200" dirty="0" smtClean="0">
                <a:latin typeface="Calibri" pitchFamily="34" charset="0"/>
              </a:rPr>
              <a:t>interfaces </a:t>
            </a:r>
            <a:r>
              <a:rPr lang="en-IN" sz="2200" dirty="0" smtClean="0">
                <a:latin typeface="Calibri" pitchFamily="34" charset="0"/>
              </a:rPr>
              <a:t>and desktop environments.</a:t>
            </a:r>
          </a:p>
          <a:p>
            <a:pPr>
              <a:buFont typeface="Wingdings" pitchFamily="2" charset="2"/>
              <a:buChar char="§"/>
            </a:pPr>
            <a:endParaRPr lang="en-I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4422"/>
            <a:ext cx="8229600" cy="4792869"/>
          </a:xfrm>
        </p:spPr>
        <p:txBody>
          <a:bodyPr>
            <a:normAutofit/>
          </a:bodyPr>
          <a:lstStyle/>
          <a:p>
            <a:r>
              <a:rPr lang="en-IN" sz="2200" dirty="0" smtClean="0">
                <a:latin typeface="Calibri" pitchFamily="34" charset="0"/>
              </a:rPr>
              <a:t>The </a:t>
            </a:r>
            <a:r>
              <a:rPr lang="en-IN" sz="2200" dirty="0" err="1" smtClean="0">
                <a:latin typeface="Calibri" pitchFamily="34" charset="0"/>
              </a:rPr>
              <a:t>Ubuntu</a:t>
            </a:r>
            <a:r>
              <a:rPr lang="en-IN" sz="2200" dirty="0" smtClean="0">
                <a:latin typeface="Calibri" pitchFamily="34" charset="0"/>
              </a:rPr>
              <a:t> operating system is based on Linux. Computers, </a:t>
            </a:r>
            <a:r>
              <a:rPr lang="en-IN" sz="2200" dirty="0" err="1" smtClean="0">
                <a:latin typeface="Calibri" pitchFamily="34" charset="0"/>
              </a:rPr>
              <a:t>cellphones</a:t>
            </a:r>
            <a:r>
              <a:rPr lang="en-IN" sz="2200" dirty="0" smtClean="0">
                <a:latin typeface="Calibri" pitchFamily="34" charset="0"/>
              </a:rPr>
              <a:t>, and network servers are all supported. Canonical Ltd, based in the United Kingdom, created the system. </a:t>
            </a:r>
            <a:endParaRPr lang="en-IN" sz="2200" dirty="0" smtClean="0">
              <a:latin typeface="Calibri" pitchFamily="34" charset="0"/>
            </a:endParaRPr>
          </a:p>
          <a:p>
            <a:r>
              <a:rPr lang="en-IN" sz="2200" dirty="0" smtClean="0">
                <a:latin typeface="Calibri" pitchFamily="34" charset="0"/>
              </a:rPr>
              <a:t>All </a:t>
            </a:r>
            <a:r>
              <a:rPr lang="en-IN" sz="2200" dirty="0" smtClean="0">
                <a:latin typeface="Calibri" pitchFamily="34" charset="0"/>
              </a:rPr>
              <a:t>of the principles utilized to create the </a:t>
            </a:r>
            <a:r>
              <a:rPr lang="en-IN" sz="2200" dirty="0" err="1" smtClean="0">
                <a:latin typeface="Calibri" pitchFamily="34" charset="0"/>
              </a:rPr>
              <a:t>Ubuntu</a:t>
            </a:r>
            <a:r>
              <a:rPr lang="en-IN" sz="2200" dirty="0" smtClean="0">
                <a:latin typeface="Calibri" pitchFamily="34" charset="0"/>
              </a:rPr>
              <a:t> software are based on Open Source software development principles.</a:t>
            </a:r>
          </a:p>
          <a:p>
            <a:r>
              <a:rPr lang="en-IN" sz="2200" dirty="0" err="1" smtClean="0">
                <a:latin typeface="Calibri" pitchFamily="34" charset="0"/>
              </a:rPr>
              <a:t>Ubuntu</a:t>
            </a:r>
            <a:r>
              <a:rPr lang="en-IN" sz="2200" dirty="0" smtClean="0">
                <a:latin typeface="Calibri" pitchFamily="34" charset="0"/>
              </a:rPr>
              <a:t> Desktop is a Linux distribution created by Canonical, and it is one of the most popular due to its simplicity. It's also one of the most popular Linux distributions for newcomers</a:t>
            </a:r>
            <a:r>
              <a:rPr lang="en-IN" sz="2200" dirty="0" smtClean="0">
                <a:latin typeface="Calibri" pitchFamily="34" charset="0"/>
              </a:rPr>
              <a:t>.</a:t>
            </a:r>
          </a:p>
          <a:p>
            <a:r>
              <a:rPr lang="en-IN" sz="2200" dirty="0" smtClean="0">
                <a:latin typeface="Calibri" pitchFamily="34" charset="0"/>
              </a:rPr>
              <a:t> </a:t>
            </a:r>
            <a:r>
              <a:rPr lang="en-IN" sz="2200" dirty="0" smtClean="0">
                <a:latin typeface="Calibri" pitchFamily="34" charset="0"/>
              </a:rPr>
              <a:t>It's an operating </a:t>
            </a:r>
            <a:r>
              <a:rPr lang="en-IN" sz="2200" dirty="0" smtClean="0">
                <a:latin typeface="Calibri" pitchFamily="34" charset="0"/>
              </a:rPr>
              <a:t>system based </a:t>
            </a:r>
            <a:r>
              <a:rPr lang="en-IN" sz="2200" dirty="0" smtClean="0">
                <a:latin typeface="Calibri" pitchFamily="34" charset="0"/>
              </a:rPr>
              <a:t>on </a:t>
            </a:r>
            <a:r>
              <a:rPr lang="en-IN" sz="2200" dirty="0" err="1" smtClean="0">
                <a:latin typeface="Calibri" pitchFamily="34" charset="0"/>
              </a:rPr>
              <a:t>Linus</a:t>
            </a:r>
            <a:r>
              <a:rPr lang="en-IN" sz="2200" dirty="0" smtClean="0">
                <a:latin typeface="Calibri" pitchFamily="34" charset="0"/>
              </a:rPr>
              <a:t> </a:t>
            </a:r>
            <a:r>
              <a:rPr lang="en-IN" sz="2200" dirty="0" err="1" smtClean="0">
                <a:latin typeface="Calibri" pitchFamily="34" charset="0"/>
              </a:rPr>
              <a:t>Torvalds</a:t>
            </a:r>
            <a:r>
              <a:rPr lang="en-IN" sz="2200" dirty="0" smtClean="0">
                <a:latin typeface="Calibri" pitchFamily="34" charset="0"/>
              </a:rPr>
              <a:t>' Linux kernel, a </a:t>
            </a:r>
            <a:r>
              <a:rPr lang="en-IN" sz="2200" b="1" dirty="0" smtClean="0">
                <a:latin typeface="Calibri" pitchFamily="34" charset="0"/>
                <a:hlinkClick r:id="rId2"/>
              </a:rPr>
              <a:t>UNIX</a:t>
            </a:r>
            <a:r>
              <a:rPr lang="en-IN" sz="2200" dirty="0" smtClean="0">
                <a:latin typeface="Calibri" pitchFamily="34" charset="0"/>
              </a:rPr>
              <a:t>-like system released in 1991. Linux distributions are often free and open-source, and many of them are excellent alternatives to mainstream operating systems such as Windows and </a:t>
            </a:r>
            <a:r>
              <a:rPr lang="en-IN" sz="2200" dirty="0" err="1" smtClean="0">
                <a:latin typeface="Calibri" pitchFamily="34" charset="0"/>
              </a:rPr>
              <a:t>macOS</a:t>
            </a:r>
            <a:r>
              <a:rPr lang="en-IN" sz="2200" dirty="0" smtClean="0">
                <a:latin typeface="Calibri" pitchFamily="34" charset="0"/>
              </a:rPr>
              <a:t>.</a:t>
            </a:r>
          </a:p>
          <a:p>
            <a:pPr>
              <a:buNone/>
            </a:pPr>
            <a:endParaRPr lang="en-IN" sz="2200" dirty="0" smtClean="0">
              <a:latin typeface="Calibri" pitchFamily="34" charset="0"/>
            </a:endParaRPr>
          </a:p>
          <a:p>
            <a:endParaRPr lang="en-IN" sz="2200" dirty="0">
              <a:latin typeface="Calibri" pitchFamily="34" charset="0"/>
            </a:endParaRPr>
          </a:p>
        </p:txBody>
      </p:sp>
      <p:sp>
        <p:nvSpPr>
          <p:cNvPr id="2" name="Footer Placeholder 1"/>
          <p:cNvSpPr>
            <a:spLocks noGrp="1"/>
          </p:cNvSpPr>
          <p:nvPr>
            <p:ph type="ftr" sz="quarter" idx="11"/>
          </p:nvPr>
        </p:nvSpPr>
        <p:spPr/>
        <p:txBody>
          <a:bodyPr/>
          <a:lstStyle/>
          <a:p>
            <a:r>
              <a:rPr lang="en-IN" smtClean="0"/>
              <a:t>prepared by: Kanval Maheshwari</a:t>
            </a:r>
            <a:endParaRPr lang="en-IN"/>
          </a:p>
        </p:txBody>
      </p:sp>
      <p:sp>
        <p:nvSpPr>
          <p:cNvPr id="3" name="Slide Number Placeholder 2"/>
          <p:cNvSpPr>
            <a:spLocks noGrp="1"/>
          </p:cNvSpPr>
          <p:nvPr>
            <p:ph type="sldNum" sz="quarter" idx="12"/>
          </p:nvPr>
        </p:nvSpPr>
        <p:spPr/>
        <p:txBody>
          <a:bodyPr/>
          <a:lstStyle/>
          <a:p>
            <a:fld id="{05AA61A1-8336-4462-8FF9-EAC93CE4ED49}" type="slidenum">
              <a:rPr lang="en-IN" smtClean="0"/>
              <a:pPr/>
              <a:t>37</a:t>
            </a:fld>
            <a:endParaRPr lang="en-IN"/>
          </a:p>
        </p:txBody>
      </p:sp>
      <p:sp>
        <p:nvSpPr>
          <p:cNvPr id="4" name="Title 3"/>
          <p:cNvSpPr>
            <a:spLocks noGrp="1"/>
          </p:cNvSpPr>
          <p:nvPr>
            <p:ph type="title"/>
          </p:nvPr>
        </p:nvSpPr>
        <p:spPr>
          <a:xfrm>
            <a:off x="457200" y="274638"/>
            <a:ext cx="8229600" cy="796908"/>
          </a:xfrm>
        </p:spPr>
        <p:txBody>
          <a:bodyPr>
            <a:normAutofit/>
          </a:bodyPr>
          <a:lstStyle/>
          <a:p>
            <a:r>
              <a:rPr lang="en-IN" sz="2200" dirty="0" err="1" smtClean="0">
                <a:latin typeface="Calibri" pitchFamily="34" charset="0"/>
              </a:rPr>
              <a:t>Ubuntu</a:t>
            </a:r>
            <a:endParaRPr lang="en-IN" sz="2200" dirty="0">
              <a:latin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prepared by: Kanval Maheshwari</a:t>
            </a:r>
            <a:endParaRPr lang="en-IN"/>
          </a:p>
        </p:txBody>
      </p:sp>
      <p:sp>
        <p:nvSpPr>
          <p:cNvPr id="3" name="Slide Number Placeholder 2"/>
          <p:cNvSpPr>
            <a:spLocks noGrp="1"/>
          </p:cNvSpPr>
          <p:nvPr>
            <p:ph type="sldNum" sz="quarter" idx="12"/>
          </p:nvPr>
        </p:nvSpPr>
        <p:spPr/>
        <p:txBody>
          <a:bodyPr/>
          <a:lstStyle/>
          <a:p>
            <a:fld id="{05AA61A1-8336-4462-8FF9-EAC93CE4ED49}" type="slidenum">
              <a:rPr lang="en-IN" smtClean="0"/>
              <a:pPr/>
              <a:t>38</a:t>
            </a:fld>
            <a:endParaRPr lang="en-IN"/>
          </a:p>
        </p:txBody>
      </p:sp>
      <p:sp>
        <p:nvSpPr>
          <p:cNvPr id="4" name="Rectangle 3"/>
          <p:cNvSpPr/>
          <p:nvPr/>
        </p:nvSpPr>
        <p:spPr>
          <a:xfrm>
            <a:off x="500034" y="500043"/>
            <a:ext cx="7858180" cy="2123658"/>
          </a:xfrm>
          <a:prstGeom prst="rect">
            <a:avLst/>
          </a:prstGeom>
        </p:spPr>
        <p:txBody>
          <a:bodyPr wrap="square">
            <a:spAutoFit/>
          </a:bodyPr>
          <a:lstStyle/>
          <a:p>
            <a:pPr>
              <a:buFont typeface="Wingdings" pitchFamily="2" charset="2"/>
              <a:buChar char="§"/>
            </a:pPr>
            <a:r>
              <a:rPr lang="en-IN" sz="2200" dirty="0" smtClean="0">
                <a:latin typeface="Calibri" pitchFamily="34" charset="0"/>
              </a:rPr>
              <a:t> Mark </a:t>
            </a:r>
            <a:r>
              <a:rPr lang="en-IN" sz="2200" dirty="0" err="1" smtClean="0">
                <a:latin typeface="Calibri" pitchFamily="34" charset="0"/>
              </a:rPr>
              <a:t>Shuttleworth</a:t>
            </a:r>
            <a:r>
              <a:rPr lang="en-IN" sz="2200" dirty="0" smtClean="0">
                <a:latin typeface="Calibri" pitchFamily="34" charset="0"/>
              </a:rPr>
              <a:t>, a South African-British developer and entrepreneur, founded the </a:t>
            </a:r>
            <a:r>
              <a:rPr lang="en-IN" sz="2200" dirty="0" err="1" smtClean="0">
                <a:latin typeface="Calibri" pitchFamily="34" charset="0"/>
              </a:rPr>
              <a:t>Ubuntu</a:t>
            </a:r>
            <a:r>
              <a:rPr lang="en-IN" sz="2200" dirty="0" smtClean="0">
                <a:latin typeface="Calibri" pitchFamily="34" charset="0"/>
              </a:rPr>
              <a:t> Foundation in 2004. He sought to make a more user-friendly Linux distribution than </a:t>
            </a:r>
            <a:r>
              <a:rPr lang="en-IN" sz="2200" dirty="0" err="1" smtClean="0">
                <a:latin typeface="Calibri" pitchFamily="34" charset="0"/>
              </a:rPr>
              <a:t>Debian</a:t>
            </a:r>
            <a:r>
              <a:rPr lang="en-IN" sz="2200" dirty="0" smtClean="0">
                <a:latin typeface="Calibri" pitchFamily="34" charset="0"/>
              </a:rPr>
              <a:t>, which was at the time the most popular among Linux users. However, it was infamously difficult to install, and the </a:t>
            </a:r>
            <a:r>
              <a:rPr lang="en-IN" sz="2200" dirty="0" err="1" smtClean="0">
                <a:latin typeface="Calibri" pitchFamily="34" charset="0"/>
              </a:rPr>
              <a:t>Ubuntu</a:t>
            </a:r>
            <a:r>
              <a:rPr lang="en-IN" sz="2200" dirty="0" smtClean="0">
                <a:latin typeface="Calibri" pitchFamily="34" charset="0"/>
              </a:rPr>
              <a:t> Foundation set out to change </a:t>
            </a:r>
            <a:r>
              <a:rPr lang="en-IN" sz="2200" dirty="0" smtClean="0">
                <a:latin typeface="Calibri" pitchFamily="34" charset="0"/>
              </a:rPr>
              <a:t>that.</a:t>
            </a:r>
            <a:endParaRPr lang="en-IN" sz="2200" dirty="0">
              <a:latin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983179"/>
          </a:xfrm>
        </p:spPr>
        <p:txBody>
          <a:bodyPr>
            <a:normAutofit fontScale="92500" lnSpcReduction="10000"/>
          </a:bodyPr>
          <a:lstStyle/>
          <a:p>
            <a:r>
              <a:rPr lang="en-IN" sz="2400" dirty="0" smtClean="0"/>
              <a:t>Some of the best open Source Applications are as follows:</a:t>
            </a:r>
          </a:p>
          <a:p>
            <a:r>
              <a:rPr lang="en-IN" sz="2400" dirty="0" smtClean="0"/>
              <a:t>Linux is widely used for servers and devices.</a:t>
            </a:r>
          </a:p>
          <a:p>
            <a:r>
              <a:rPr lang="en-IN" sz="2400" dirty="0" smtClean="0"/>
              <a:t>Mozilla Firefox and Chromium are open-source web browser choices.</a:t>
            </a:r>
          </a:p>
          <a:p>
            <a:r>
              <a:rPr lang="en-IN" sz="2400" dirty="0" err="1" smtClean="0"/>
              <a:t>LibreOffice</a:t>
            </a:r>
            <a:r>
              <a:rPr lang="en-IN" sz="2400" dirty="0" smtClean="0"/>
              <a:t> and Apache </a:t>
            </a:r>
            <a:r>
              <a:rPr lang="en-IN" sz="2400" dirty="0" err="1" smtClean="0"/>
              <a:t>OpenOffice</a:t>
            </a:r>
            <a:r>
              <a:rPr lang="en-IN" sz="2400" dirty="0" smtClean="0"/>
              <a:t> are free alternatives to Microsoft Office.</a:t>
            </a:r>
          </a:p>
          <a:p>
            <a:r>
              <a:rPr lang="en-IN" sz="2400" dirty="0" err="1" smtClean="0"/>
              <a:t>WordPress</a:t>
            </a:r>
            <a:r>
              <a:rPr lang="en-IN" sz="2400" dirty="0" smtClean="0"/>
              <a:t> and </a:t>
            </a:r>
            <a:r>
              <a:rPr lang="en-IN" sz="2400" dirty="0" err="1" smtClean="0"/>
              <a:t>Joomla</a:t>
            </a:r>
            <a:r>
              <a:rPr lang="en-IN" sz="2400" dirty="0" smtClean="0"/>
              <a:t> aid in website creation.</a:t>
            </a:r>
          </a:p>
          <a:p>
            <a:r>
              <a:rPr lang="en-IN" sz="2400" dirty="0" smtClean="0"/>
              <a:t>GIMP is for image editing, and Blender is for 3D content creation.</a:t>
            </a:r>
          </a:p>
          <a:p>
            <a:r>
              <a:rPr lang="en-IN" sz="2400" dirty="0" err="1" smtClean="0"/>
              <a:t>Postgre</a:t>
            </a:r>
            <a:r>
              <a:rPr lang="en-IN" sz="2400" dirty="0" smtClean="0"/>
              <a:t> </a:t>
            </a:r>
            <a:r>
              <a:rPr lang="en-IN" sz="2400" dirty="0" smtClean="0">
                <a:hlinkClick r:id="rId2"/>
              </a:rPr>
              <a:t>SQL and </a:t>
            </a:r>
            <a:r>
              <a:rPr lang="en-IN" sz="2400" dirty="0" err="1" smtClean="0">
                <a:hlinkClick r:id="rId2"/>
              </a:rPr>
              <a:t>MySQL</a:t>
            </a:r>
            <a:r>
              <a:rPr lang="en-IN" sz="2400" dirty="0" smtClean="0"/>
              <a:t> manage data in databases.</a:t>
            </a:r>
          </a:p>
          <a:p>
            <a:r>
              <a:rPr lang="en-IN" sz="2400" dirty="0" smtClean="0"/>
              <a:t>Apache and </a:t>
            </a:r>
            <a:r>
              <a:rPr lang="en-IN" sz="2400" dirty="0" err="1" smtClean="0"/>
              <a:t>Nginx</a:t>
            </a:r>
            <a:r>
              <a:rPr lang="en-IN" sz="2400" dirty="0" smtClean="0"/>
              <a:t> host websites and distribute traffic.</a:t>
            </a:r>
          </a:p>
          <a:p>
            <a:r>
              <a:rPr lang="en-IN" sz="2400" dirty="0" smtClean="0"/>
              <a:t>Eclipse and Git are development tools.</a:t>
            </a:r>
          </a:p>
          <a:p>
            <a:r>
              <a:rPr lang="en-IN" sz="2400" dirty="0" smtClean="0"/>
              <a:t>QGIS assists with maps and geographic data.</a:t>
            </a:r>
          </a:p>
          <a:p>
            <a:endParaRPr lang="en-IN" dirty="0"/>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39</a:t>
            </a:fld>
            <a:endParaRPr lang="en-IN"/>
          </a:p>
        </p:txBody>
      </p:sp>
      <p:sp>
        <p:nvSpPr>
          <p:cNvPr id="2" name="Title 1"/>
          <p:cNvSpPr>
            <a:spLocks noGrp="1"/>
          </p:cNvSpPr>
          <p:nvPr>
            <p:ph type="title"/>
          </p:nvPr>
        </p:nvSpPr>
        <p:spPr/>
        <p:txBody>
          <a:bodyPr>
            <a:normAutofit fontScale="90000"/>
          </a:bodyPr>
          <a:lstStyle/>
          <a:p>
            <a:pPr algn="l"/>
            <a:r>
              <a:rPr lang="en-IN" sz="2900" dirty="0" smtClean="0"/>
              <a:t>Applications of Open-Source Software</a:t>
            </a:r>
            <a:r>
              <a:rPr lang="en-IN" dirty="0" smtClean="0"/>
              <a:t/>
            </a:r>
            <a:br>
              <a:rPr lang="en-IN" dirty="0" smtClean="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prepared by: Kanval Maheshwari</a:t>
            </a:r>
            <a:endParaRPr lang="en-IN"/>
          </a:p>
        </p:txBody>
      </p:sp>
      <p:sp>
        <p:nvSpPr>
          <p:cNvPr id="3" name="Slide Number Placeholder 2"/>
          <p:cNvSpPr>
            <a:spLocks noGrp="1"/>
          </p:cNvSpPr>
          <p:nvPr>
            <p:ph type="sldNum" sz="quarter" idx="12"/>
          </p:nvPr>
        </p:nvSpPr>
        <p:spPr/>
        <p:txBody>
          <a:bodyPr/>
          <a:lstStyle/>
          <a:p>
            <a:fld id="{05AA61A1-8336-4462-8FF9-EAC93CE4ED49}" type="slidenum">
              <a:rPr lang="en-IN" smtClean="0"/>
              <a:pPr/>
              <a:t>4</a:t>
            </a:fld>
            <a:endParaRPr lang="en-IN"/>
          </a:p>
        </p:txBody>
      </p:sp>
      <p:graphicFrame>
        <p:nvGraphicFramePr>
          <p:cNvPr id="4" name="Table 3"/>
          <p:cNvGraphicFramePr>
            <a:graphicFrameLocks noGrp="1"/>
          </p:cNvGraphicFramePr>
          <p:nvPr/>
        </p:nvGraphicFramePr>
        <p:xfrm>
          <a:off x="500034" y="357167"/>
          <a:ext cx="8072493" cy="6196259"/>
        </p:xfrm>
        <a:graphic>
          <a:graphicData uri="http://schemas.openxmlformats.org/drawingml/2006/table">
            <a:tbl>
              <a:tblPr firstRow="1" bandRow="1">
                <a:tableStyleId>{5C22544A-7EE6-4342-B048-85BDC9FD1C3A}</a:tableStyleId>
              </a:tblPr>
              <a:tblGrid>
                <a:gridCol w="2690831"/>
                <a:gridCol w="2690831"/>
                <a:gridCol w="2690831"/>
              </a:tblGrid>
              <a:tr h="666627">
                <a:tc>
                  <a:txBody>
                    <a:bodyPr/>
                    <a:lstStyle/>
                    <a:p>
                      <a:r>
                        <a:rPr lang="en-IN" sz="2000" dirty="0" smtClean="0">
                          <a:latin typeface="Calibri" pitchFamily="34" charset="0"/>
                        </a:rPr>
                        <a:t>Free</a:t>
                      </a:r>
                      <a:r>
                        <a:rPr lang="en-IN" sz="2000" baseline="0" dirty="0" smtClean="0">
                          <a:latin typeface="Calibri" pitchFamily="34" charset="0"/>
                        </a:rPr>
                        <a:t> ware</a:t>
                      </a:r>
                      <a:endParaRPr lang="en-IN" sz="2000" dirty="0">
                        <a:latin typeface="Calibri" pitchFamily="34" charset="0"/>
                      </a:endParaRPr>
                    </a:p>
                  </a:txBody>
                  <a:tcPr/>
                </a:tc>
                <a:tc>
                  <a:txBody>
                    <a:bodyPr/>
                    <a:lstStyle/>
                    <a:p>
                      <a:r>
                        <a:rPr lang="en-IN" sz="2000" dirty="0" smtClean="0">
                          <a:latin typeface="Calibri" pitchFamily="34" charset="0"/>
                        </a:rPr>
                        <a:t>Free Software</a:t>
                      </a:r>
                      <a:endParaRPr lang="en-IN" sz="2000" dirty="0">
                        <a:latin typeface="Calibri" pitchFamily="34" charset="0"/>
                      </a:endParaRPr>
                    </a:p>
                  </a:txBody>
                  <a:tcPr/>
                </a:tc>
                <a:tc>
                  <a:txBody>
                    <a:bodyPr/>
                    <a:lstStyle/>
                    <a:p>
                      <a:r>
                        <a:rPr lang="en-IN" sz="2000" dirty="0" smtClean="0">
                          <a:latin typeface="Calibri" pitchFamily="34" charset="0"/>
                        </a:rPr>
                        <a:t>Open Source Software</a:t>
                      </a:r>
                      <a:endParaRPr lang="en-IN" sz="2000" dirty="0">
                        <a:latin typeface="Calibri" pitchFamily="34" charset="0"/>
                      </a:endParaRPr>
                    </a:p>
                  </a:txBody>
                  <a:tcPr/>
                </a:tc>
              </a:tr>
              <a:tr h="2222568">
                <a:tc>
                  <a:txBody>
                    <a:bodyPr/>
                    <a:lstStyle/>
                    <a:p>
                      <a:r>
                        <a:rPr lang="en-IN" sz="2000" dirty="0" smtClean="0">
                          <a:latin typeface="Calibri" pitchFamily="34" charset="0"/>
                        </a:rPr>
                        <a:t>Describing Software that can </a:t>
                      </a:r>
                      <a:r>
                        <a:rPr lang="en-IN" sz="2000" dirty="0" smtClean="0">
                          <a:solidFill>
                            <a:schemeClr val="accent6"/>
                          </a:solidFill>
                          <a:latin typeface="Calibri" pitchFamily="34" charset="0"/>
                        </a:rPr>
                        <a:t>be freely (free of cost) </a:t>
                      </a:r>
                      <a:r>
                        <a:rPr lang="en-IN" sz="2000" dirty="0" smtClean="0">
                          <a:latin typeface="Calibri" pitchFamily="34" charset="0"/>
                        </a:rPr>
                        <a:t>downloaded</a:t>
                      </a:r>
                      <a:r>
                        <a:rPr lang="en-IN" sz="2000" baseline="0" dirty="0" smtClean="0">
                          <a:latin typeface="Calibri" pitchFamily="34" charset="0"/>
                        </a:rPr>
                        <a:t> and used.</a:t>
                      </a:r>
                      <a:endParaRPr lang="en-IN" sz="20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Calibri" pitchFamily="34" charset="0"/>
                        </a:rPr>
                        <a:t>It means that the users have the </a:t>
                      </a:r>
                      <a:r>
                        <a:rPr lang="en-IN" sz="2000" dirty="0" smtClean="0">
                          <a:solidFill>
                            <a:schemeClr val="accent6"/>
                          </a:solidFill>
                          <a:latin typeface="Calibri" pitchFamily="34" charset="0"/>
                        </a:rPr>
                        <a:t>freedom</a:t>
                      </a:r>
                      <a:r>
                        <a:rPr lang="en-IN" sz="2000" dirty="0" smtClean="0">
                          <a:latin typeface="Calibri" pitchFamily="34" charset="0"/>
                        </a:rPr>
                        <a:t> -To run</a:t>
                      </a:r>
                      <a:r>
                        <a:rPr lang="en-IN" sz="2000" baseline="0" dirty="0" smtClean="0">
                          <a:latin typeface="Calibri" pitchFamily="34" charset="0"/>
                        </a:rPr>
                        <a:t>, copy ,distribute, study, change and improve the software.</a:t>
                      </a:r>
                      <a:endParaRPr lang="en-IN" sz="2000" dirty="0" smtClean="0">
                        <a:latin typeface="Calibri" pitchFamily="34" charset="0"/>
                      </a:endParaRPr>
                    </a:p>
                    <a:p>
                      <a:endParaRPr lang="en-IN" sz="2000" dirty="0">
                        <a:latin typeface="Calibri" pitchFamily="34" charset="0"/>
                      </a:endParaRPr>
                    </a:p>
                  </a:txBody>
                  <a:tcPr/>
                </a:tc>
                <a:tc>
                  <a:txBody>
                    <a:bodyPr/>
                    <a:lstStyle/>
                    <a:p>
                      <a:r>
                        <a:rPr lang="en-IN" sz="2000" dirty="0" smtClean="0">
                          <a:latin typeface="Calibri" pitchFamily="34" charset="0"/>
                        </a:rPr>
                        <a:t>Open source software is something that you can </a:t>
                      </a:r>
                      <a:r>
                        <a:rPr lang="en-IN" sz="2000" dirty="0" smtClean="0">
                          <a:solidFill>
                            <a:schemeClr val="accent6"/>
                          </a:solidFill>
                          <a:latin typeface="Calibri" pitchFamily="34" charset="0"/>
                        </a:rPr>
                        <a:t>modify</a:t>
                      </a:r>
                      <a:r>
                        <a:rPr lang="en-IN" sz="2000" baseline="0" dirty="0" smtClean="0">
                          <a:solidFill>
                            <a:schemeClr val="accent6"/>
                          </a:solidFill>
                          <a:latin typeface="Calibri" pitchFamily="34" charset="0"/>
                        </a:rPr>
                        <a:t> as per your needs</a:t>
                      </a:r>
                      <a:r>
                        <a:rPr lang="en-IN" sz="2000" baseline="0" dirty="0" smtClean="0">
                          <a:latin typeface="Calibri" pitchFamily="34" charset="0"/>
                        </a:rPr>
                        <a:t>, and share with others without any when we say licensing violation burden</a:t>
                      </a:r>
                      <a:endParaRPr lang="en-IN" sz="2000" dirty="0">
                        <a:latin typeface="Calibri" pitchFamily="34" charset="0"/>
                      </a:endParaRPr>
                    </a:p>
                  </a:txBody>
                  <a:tcPr/>
                </a:tc>
              </a:tr>
              <a:tr h="1689152">
                <a:tc>
                  <a:txBody>
                    <a:bodyPr/>
                    <a:lstStyle/>
                    <a:p>
                      <a:r>
                        <a:rPr lang="en-IN" sz="2000" dirty="0" smtClean="0">
                          <a:latin typeface="Calibri" pitchFamily="34" charset="0"/>
                        </a:rPr>
                        <a:t>But which may contain </a:t>
                      </a:r>
                      <a:r>
                        <a:rPr lang="en-IN" sz="2000" dirty="0" smtClean="0">
                          <a:solidFill>
                            <a:schemeClr val="accent6"/>
                          </a:solidFill>
                          <a:latin typeface="Calibri" pitchFamily="34" charset="0"/>
                        </a:rPr>
                        <a:t>restriction or modification </a:t>
                      </a:r>
                      <a:r>
                        <a:rPr lang="en-IN" sz="2000" dirty="0" smtClean="0">
                          <a:latin typeface="Calibri" pitchFamily="34" charset="0"/>
                        </a:rPr>
                        <a:t>and reuse.</a:t>
                      </a:r>
                      <a:endParaRPr lang="en-IN" sz="2000" dirty="0">
                        <a:latin typeface="Calibri" pitchFamily="34" charset="0"/>
                      </a:endParaRPr>
                    </a:p>
                  </a:txBody>
                  <a:tcPr/>
                </a:tc>
                <a:tc>
                  <a:txBody>
                    <a:bodyPr/>
                    <a:lstStyle/>
                    <a:p>
                      <a:r>
                        <a:rPr lang="en-IN" sz="2000" dirty="0" smtClean="0">
                          <a:solidFill>
                            <a:schemeClr val="accent6"/>
                          </a:solidFill>
                          <a:latin typeface="Calibri" pitchFamily="34" charset="0"/>
                        </a:rPr>
                        <a:t>No restriction </a:t>
                      </a:r>
                      <a:r>
                        <a:rPr lang="en-IN" sz="2000" dirty="0" smtClean="0">
                          <a:latin typeface="Calibri" pitchFamily="34" charset="0"/>
                        </a:rPr>
                        <a:t>are imposed on free software.</a:t>
                      </a:r>
                      <a:endParaRPr lang="en-IN" sz="2000" dirty="0">
                        <a:latin typeface="Calibri" pitchFamily="34" charset="0"/>
                      </a:endParaRPr>
                    </a:p>
                  </a:txBody>
                  <a:tcPr/>
                </a:tc>
                <a:tc>
                  <a:txBody>
                    <a:bodyPr/>
                    <a:lstStyle/>
                    <a:p>
                      <a:r>
                        <a:rPr lang="en-IN" sz="2000" dirty="0" smtClean="0">
                          <a:latin typeface="Calibri" pitchFamily="34" charset="0"/>
                        </a:rPr>
                        <a:t>The source code of the software is available</a:t>
                      </a:r>
                      <a:r>
                        <a:rPr lang="en-IN" sz="2000" baseline="0" dirty="0" smtClean="0">
                          <a:latin typeface="Calibri" pitchFamily="34" charset="0"/>
                        </a:rPr>
                        <a:t> publically which allows you to </a:t>
                      </a:r>
                      <a:r>
                        <a:rPr lang="en-IN" sz="2000" baseline="0" dirty="0" smtClean="0">
                          <a:solidFill>
                            <a:schemeClr val="accent6"/>
                          </a:solidFill>
                          <a:latin typeface="Calibri" pitchFamily="34" charset="0"/>
                        </a:rPr>
                        <a:t>edit the source code and distribute it</a:t>
                      </a:r>
                      <a:r>
                        <a:rPr lang="en-IN" sz="2000" baseline="0" dirty="0" smtClean="0">
                          <a:latin typeface="Calibri" pitchFamily="34" charset="0"/>
                        </a:rPr>
                        <a:t>.</a:t>
                      </a:r>
                      <a:endParaRPr lang="en-IN" sz="2000" dirty="0">
                        <a:latin typeface="Calibri" pitchFamily="34" charset="0"/>
                      </a:endParaRPr>
                    </a:p>
                  </a:txBody>
                  <a:tcPr/>
                </a:tc>
              </a:tr>
              <a:tr h="1422444">
                <a:tc>
                  <a:txBody>
                    <a:bodyPr/>
                    <a:lstStyle/>
                    <a:p>
                      <a:r>
                        <a:rPr lang="en-IN" sz="2000" dirty="0" smtClean="0">
                          <a:latin typeface="Calibri" pitchFamily="34" charset="0"/>
                        </a:rPr>
                        <a:t>That is you can’t change source code.</a:t>
                      </a:r>
                      <a:endParaRPr lang="en-IN" sz="2000" dirty="0">
                        <a:latin typeface="Calibri" pitchFamily="34" charset="0"/>
                      </a:endParaRPr>
                    </a:p>
                  </a:txBody>
                  <a:tcPr/>
                </a:tc>
                <a:tc>
                  <a:txBody>
                    <a:bodyPr/>
                    <a:lstStyle/>
                    <a:p>
                      <a:r>
                        <a:rPr lang="en-IN" sz="2000" dirty="0" smtClean="0">
                          <a:latin typeface="Calibri" pitchFamily="34" charset="0"/>
                        </a:rPr>
                        <a:t>Free means freedom not free of charge or cost.</a:t>
                      </a:r>
                      <a:endParaRPr lang="en-IN" sz="2000" dirty="0">
                        <a:latin typeface="Calibri" pitchFamily="34" charset="0"/>
                      </a:endParaRPr>
                    </a:p>
                  </a:txBody>
                  <a:tcPr/>
                </a:tc>
                <a:tc>
                  <a:txBody>
                    <a:bodyPr/>
                    <a:lstStyle/>
                    <a:p>
                      <a:r>
                        <a:rPr lang="en-IN" sz="2000" dirty="0" smtClean="0">
                          <a:latin typeface="Calibri" pitchFamily="34" charset="0"/>
                        </a:rPr>
                        <a:t>Open source software occasionally</a:t>
                      </a:r>
                      <a:r>
                        <a:rPr lang="en-IN" sz="2000" baseline="0" dirty="0" smtClean="0">
                          <a:latin typeface="Calibri" pitchFamily="34" charset="0"/>
                        </a:rPr>
                        <a:t> impose some constraint on use .it  is not always free of charge.</a:t>
                      </a:r>
                      <a:endParaRPr lang="en-IN" sz="2000" dirty="0">
                        <a:latin typeface="Calibri"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Conclusion</a:t>
            </a:r>
          </a:p>
          <a:p>
            <a:r>
              <a:rPr lang="en-IN" dirty="0" smtClean="0"/>
              <a:t>In conclusion, Open Source Software has made a significant impact on technology. It brings benefits like transparency, community support, and improved security. Users can freely explore, modify, and share the code, promoting collaboration and innovation. However, it’s important to acknowledge potential drawbacks, like its impact on the profit-driven software industry and funding source reliability.</a:t>
            </a:r>
          </a:p>
          <a:p>
            <a:endParaRPr lang="en-IN" dirty="0"/>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40</a:t>
            </a:fld>
            <a:endParaRPr lang="en-IN"/>
          </a:p>
        </p:txBody>
      </p:sp>
      <p:sp>
        <p:nvSpPr>
          <p:cNvPr id="2" name="Title 1"/>
          <p:cNvSpPr>
            <a:spLocks noGrp="1"/>
          </p:cNvSpPr>
          <p:nvPr>
            <p:ph type="title"/>
          </p:nvPr>
        </p:nvSpPr>
        <p:spPr/>
        <p:txBody>
          <a:bodyPr/>
          <a:lstStyle/>
          <a:p>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u="sng" dirty="0" smtClean="0"/>
              <a:t>Frequently Asked Questions</a:t>
            </a:r>
            <a:endParaRPr lang="en-IN" dirty="0" smtClean="0"/>
          </a:p>
          <a:p>
            <a:r>
              <a:rPr lang="en-IN" b="1" dirty="0" smtClean="0"/>
              <a:t>Q. Is Google an open-source </a:t>
            </a:r>
            <a:r>
              <a:rPr lang="en-IN" b="1" dirty="0" err="1" smtClean="0"/>
              <a:t>software?Ans</a:t>
            </a:r>
            <a:r>
              <a:rPr lang="en-IN" b="1" dirty="0" smtClean="0"/>
              <a:t>. </a:t>
            </a:r>
            <a:r>
              <a:rPr lang="en-IN" dirty="0" smtClean="0"/>
              <a:t>No, Google’s main software like the search engine and Chrome browser is not open source. They’re developed by Google and are not freely available for anyone to modify. However, Google does release some open-source projects and software, like Android, which is used on many </a:t>
            </a:r>
            <a:r>
              <a:rPr lang="en-IN" dirty="0" err="1" smtClean="0"/>
              <a:t>smartphones</a:t>
            </a:r>
            <a:r>
              <a:rPr lang="en-IN" dirty="0" smtClean="0"/>
              <a:t>.</a:t>
            </a:r>
          </a:p>
          <a:p>
            <a:r>
              <a:rPr lang="en-IN" b="1" dirty="0" smtClean="0"/>
              <a:t>Q. What is the meaning of an open-source </a:t>
            </a:r>
            <a:r>
              <a:rPr lang="en-IN" b="1" dirty="0" err="1" smtClean="0"/>
              <a:t>document?Ans</a:t>
            </a:r>
            <a:r>
              <a:rPr lang="en-IN" b="1" dirty="0" smtClean="0"/>
              <a:t>. </a:t>
            </a:r>
            <a:r>
              <a:rPr lang="en-IN" dirty="0" smtClean="0"/>
              <a:t>An open-source document is a file, like a text or Word document, that is freely available for anyone to view, use, change, and share. It’s open to the public, and people can collaborate on it. Open-source documents are often created to be accessible and editable by many.</a:t>
            </a:r>
          </a:p>
          <a:p>
            <a:r>
              <a:rPr lang="en-IN" b="1" dirty="0" smtClean="0"/>
              <a:t>Q. Is MS Office open source </a:t>
            </a:r>
            <a:r>
              <a:rPr lang="en-IN" b="1" dirty="0" err="1" smtClean="0"/>
              <a:t>software?Ans</a:t>
            </a:r>
            <a:r>
              <a:rPr lang="en-IN" b="1" dirty="0" smtClean="0"/>
              <a:t>. </a:t>
            </a:r>
            <a:r>
              <a:rPr lang="en-IN" dirty="0" smtClean="0"/>
              <a:t>No, MS Office is not open-source software. It’s owned by Microsoft and is not freely available for everyone to modify. You usually need to pay for it or use a licensed version.</a:t>
            </a:r>
          </a:p>
          <a:p>
            <a:endParaRPr lang="en-IN" dirty="0"/>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41</a:t>
            </a:fld>
            <a:endParaRPr lang="en-IN"/>
          </a:p>
        </p:txBody>
      </p:sp>
      <p:sp>
        <p:nvSpPr>
          <p:cNvPr id="2" name="Title 1"/>
          <p:cNvSpPr>
            <a:spLocks noGrp="1"/>
          </p:cNvSpPr>
          <p:nvPr>
            <p:ph type="title"/>
          </p:nvPr>
        </p:nvSpPr>
        <p:spPr/>
        <p:txBody>
          <a:bodyP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What is open source applications with examples?</a:t>
            </a:r>
          </a:p>
          <a:p>
            <a:r>
              <a:rPr lang="en-IN" dirty="0" smtClean="0"/>
              <a:t>Open source software is different. Its authors make its source code available to others who would like to view that code, copy it, learn from it, alter it, or share it. </a:t>
            </a:r>
            <a:r>
              <a:rPr lang="en-IN" dirty="0" err="1" smtClean="0"/>
              <a:t>LibreOffice</a:t>
            </a:r>
            <a:r>
              <a:rPr lang="en-IN" dirty="0" smtClean="0"/>
              <a:t> and the GNU Image Manipulation Program are examples of open source software.</a:t>
            </a:r>
          </a:p>
          <a:p>
            <a:endParaRPr lang="en-IN" dirty="0"/>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42</a:t>
            </a:fld>
            <a:endParaRPr lang="en-IN"/>
          </a:p>
        </p:txBody>
      </p:sp>
      <p:sp>
        <p:nvSpPr>
          <p:cNvPr id="2" name="Title 1"/>
          <p:cNvSpPr>
            <a:spLocks noGrp="1"/>
          </p:cNvSpPr>
          <p:nvPr>
            <p:ph type="title"/>
          </p:nvPr>
        </p:nvSpPr>
        <p:spPr/>
        <p:txBody>
          <a:bodyPr/>
          <a:lstStyle/>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43</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86808" cy="5357850"/>
          </a:xfrm>
        </p:spPr>
        <p:style>
          <a:lnRef idx="2">
            <a:schemeClr val="accent2"/>
          </a:lnRef>
          <a:fillRef idx="1">
            <a:schemeClr val="lt1"/>
          </a:fillRef>
          <a:effectRef idx="0">
            <a:schemeClr val="accent2"/>
          </a:effectRef>
          <a:fontRef idx="minor">
            <a:schemeClr val="dk1"/>
          </a:fontRef>
        </p:style>
        <p:txBody>
          <a:bodyPr>
            <a:normAutofit/>
          </a:bodyPr>
          <a:lstStyle/>
          <a:p>
            <a:pPr>
              <a:buNone/>
            </a:pPr>
            <a:r>
              <a:rPr lang="en-IN" sz="2600" u="sng" dirty="0" smtClean="0">
                <a:solidFill>
                  <a:schemeClr val="tx2"/>
                </a:solidFill>
                <a:latin typeface="Calibri" pitchFamily="34" charset="0"/>
              </a:rPr>
              <a:t>Definition:</a:t>
            </a:r>
          </a:p>
          <a:p>
            <a:r>
              <a:rPr lang="en-IN" sz="2200" dirty="0" smtClean="0">
                <a:latin typeface="Calibri" pitchFamily="34" charset="0"/>
              </a:rPr>
              <a:t>Open source software (OSS) is software that is distributed with its source code, making it available for use, modification, and distribution with its original rights. </a:t>
            </a:r>
          </a:p>
          <a:p>
            <a:r>
              <a:rPr lang="en-IN" sz="2200" dirty="0" smtClean="0">
                <a:latin typeface="Calibri" pitchFamily="34" charset="0"/>
              </a:rPr>
              <a:t>Source code is the part of software that most computer users don’t ever see; it’s the code computer programmers manipulate to control how a program or application behaves. </a:t>
            </a:r>
          </a:p>
          <a:p>
            <a:r>
              <a:rPr lang="en-IN" sz="2200" dirty="0" smtClean="0">
                <a:latin typeface="Calibri" pitchFamily="34" charset="0"/>
              </a:rPr>
              <a:t>Programmers who have access to source code can change a program by adding to it, changing it, or fixing parts of it that aren’t working properly. </a:t>
            </a:r>
          </a:p>
          <a:p>
            <a:r>
              <a:rPr lang="en-IN" sz="2200" dirty="0" smtClean="0">
                <a:latin typeface="Calibri" pitchFamily="34" charset="0"/>
              </a:rPr>
              <a:t>OSS typically includes a license that allows programmers to modify the software to best fit their needs and control how the software can be distributed.</a:t>
            </a:r>
            <a:r>
              <a:rPr lang="en-IN" sz="2400" dirty="0" smtClean="0">
                <a:latin typeface="Calibri" pitchFamily="34" charset="0"/>
              </a:rPr>
              <a:t/>
            </a:r>
            <a:br>
              <a:rPr lang="en-IN" sz="2400" dirty="0" smtClean="0">
                <a:latin typeface="Calibri" pitchFamily="34" charset="0"/>
              </a:rPr>
            </a:br>
            <a:endParaRPr lang="en-IN" sz="2400" dirty="0">
              <a:latin typeface="Calibri" pitchFamily="34" charset="0"/>
            </a:endParaRPr>
          </a:p>
        </p:txBody>
      </p:sp>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5</a:t>
            </a:fld>
            <a:endParaRPr lang="en-IN"/>
          </a:p>
        </p:txBody>
      </p:sp>
      <p:sp>
        <p:nvSpPr>
          <p:cNvPr id="2" name="Title 1"/>
          <p:cNvSpPr>
            <a:spLocks noGrp="1"/>
          </p:cNvSpPr>
          <p:nvPr>
            <p:ph type="title"/>
          </p:nvPr>
        </p:nvSpPr>
        <p:spPr/>
        <p:txBody>
          <a:bodyPr>
            <a:normAutofit fontScale="90000"/>
          </a:bodyPr>
          <a:lstStyle/>
          <a:p>
            <a:pPr algn="l"/>
            <a:r>
              <a:rPr lang="en-IN" sz="2900" dirty="0" smtClean="0"/>
              <a:t>Understanding open source software</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normAutofit/>
          </a:bodyPr>
          <a:lstStyle/>
          <a:p>
            <a:r>
              <a:rPr lang="en-IN" sz="2200" dirty="0" smtClean="0">
                <a:latin typeface="Calibri" pitchFamily="34" charset="0"/>
              </a:rPr>
              <a:t>With closed source software (also known as proprietary software), the public is not given access to the source code, so they can't see or modify it in any way.</a:t>
            </a:r>
          </a:p>
          <a:p>
            <a:r>
              <a:rPr lang="en-IN" sz="2200" dirty="0" smtClean="0">
                <a:latin typeface="Calibri" pitchFamily="34" charset="0"/>
              </a:rPr>
              <a:t> But with open source software, the source code is publicly available to anyone who wants it, and programmers can read or change that code if they desire.</a:t>
            </a:r>
            <a:endParaRPr lang="en-IN" sz="2200" dirty="0">
              <a:latin typeface="Calibri" pitchFamily="34" charset="0"/>
            </a:endParaRPr>
          </a:p>
        </p:txBody>
      </p:sp>
      <p:sp>
        <p:nvSpPr>
          <p:cNvPr id="4" name="Footer Placeholder 3"/>
          <p:cNvSpPr>
            <a:spLocks noGrp="1"/>
          </p:cNvSpPr>
          <p:nvPr>
            <p:ph type="ftr" sz="quarter" idx="11"/>
          </p:nvPr>
        </p:nvSpPr>
        <p:spPr/>
        <p:txBody>
          <a:bodyPr/>
          <a:lstStyle/>
          <a:p>
            <a:r>
              <a:rPr lang="en-IN" smtClean="0"/>
              <a:t>prepared by: Kanval Maheshwari</a:t>
            </a:r>
            <a:endParaRPr lang="en-IN"/>
          </a:p>
        </p:txBody>
      </p:sp>
      <p:sp>
        <p:nvSpPr>
          <p:cNvPr id="5" name="Slide Number Placeholder 4"/>
          <p:cNvSpPr>
            <a:spLocks noGrp="1"/>
          </p:cNvSpPr>
          <p:nvPr>
            <p:ph type="sldNum" sz="quarter" idx="12"/>
          </p:nvPr>
        </p:nvSpPr>
        <p:spPr/>
        <p:txBody>
          <a:bodyPr>
            <a:normAutofit/>
          </a:bodyPr>
          <a:lstStyle/>
          <a:p>
            <a:fld id="{05AA61A1-8336-4462-8FF9-EAC93CE4ED49}" type="slidenum">
              <a:rPr lang="en-IN" smtClean="0"/>
              <a:pPr/>
              <a:t>6</a:t>
            </a:fld>
            <a:endParaRPr lang="en-IN"/>
          </a:p>
        </p:txBody>
      </p:sp>
      <p:sp>
        <p:nvSpPr>
          <p:cNvPr id="2" name="Title 1"/>
          <p:cNvSpPr>
            <a:spLocks noGrp="1"/>
          </p:cNvSpPr>
          <p:nvPr>
            <p:ph type="title"/>
          </p:nvPr>
        </p:nvSpPr>
        <p:spPr/>
        <p:txBody>
          <a:bodyPr anchor="t">
            <a:normAutofit fontScale="90000"/>
          </a:bodyPr>
          <a:lstStyle/>
          <a:p>
            <a:pPr algn="l"/>
            <a:r>
              <a:rPr lang="en-IN" sz="2900" dirty="0" smtClean="0"/>
              <a:t>Difference between Open Source Software and Closed Source Software</a:t>
            </a:r>
            <a:r>
              <a:rPr lang="en-IN" b="1" dirty="0" smtClean="0"/>
              <a:t/>
            </a:r>
            <a:br>
              <a:rPr lang="en-IN" b="1" dirty="0" smtClean="0"/>
            </a:b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7</a:t>
            </a:fld>
            <a:endParaRPr lang="en-IN"/>
          </a:p>
        </p:txBody>
      </p:sp>
      <p:sp>
        <p:nvSpPr>
          <p:cNvPr id="2" name="Title 1"/>
          <p:cNvSpPr>
            <a:spLocks noGrp="1"/>
          </p:cNvSpPr>
          <p:nvPr>
            <p:ph type="title"/>
          </p:nvPr>
        </p:nvSpPr>
        <p:spPr/>
        <p:txBody>
          <a:bodyPr anchor="t">
            <a:normAutofit/>
          </a:bodyPr>
          <a:lstStyle/>
          <a:p>
            <a:pPr algn="l"/>
            <a:r>
              <a:rPr lang="en-IN" sz="2600" dirty="0"/>
              <a:t>Principles of open source</a:t>
            </a:r>
          </a:p>
        </p:txBody>
      </p:sp>
      <p:graphicFrame>
        <p:nvGraphicFramePr>
          <p:cNvPr id="6" name="Diagram 5"/>
          <p:cNvGraphicFramePr/>
          <p:nvPr/>
        </p:nvGraphicFramePr>
        <p:xfrm>
          <a:off x="500034" y="968372"/>
          <a:ext cx="8143932" cy="5318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715040"/>
          </a:xfrm>
        </p:spPr>
        <p:txBody>
          <a:bodyPr>
            <a:normAutofit fontScale="92500" lnSpcReduction="10000"/>
          </a:bodyPr>
          <a:lstStyle/>
          <a:p>
            <a:pPr>
              <a:buFont typeface="Wingdings" pitchFamily="2" charset="2"/>
              <a:buChar char="Ø"/>
            </a:pPr>
            <a:r>
              <a:rPr lang="en-IN" sz="2400" u="sng" dirty="0">
                <a:latin typeface="Calibri" pitchFamily="34" charset="0"/>
              </a:rPr>
              <a:t>Free as in ‘Freedom’ </a:t>
            </a:r>
            <a:r>
              <a:rPr lang="en-IN" sz="2400" u="sng" dirty="0" smtClean="0">
                <a:latin typeface="Calibri" pitchFamily="34" charset="0"/>
              </a:rPr>
              <a:t> Not  ‘</a:t>
            </a:r>
            <a:r>
              <a:rPr lang="en-IN" sz="2400" u="sng" dirty="0">
                <a:latin typeface="Calibri" pitchFamily="34" charset="0"/>
              </a:rPr>
              <a:t>Zero Cost</a:t>
            </a:r>
            <a:r>
              <a:rPr lang="en-IN" sz="2400" u="sng" dirty="0" smtClean="0">
                <a:latin typeface="Calibri" pitchFamily="34" charset="0"/>
              </a:rPr>
              <a:t>’</a:t>
            </a:r>
          </a:p>
          <a:p>
            <a:r>
              <a:rPr lang="en-IN" sz="2400" dirty="0">
                <a:latin typeface="Calibri" pitchFamily="34" charset="0"/>
              </a:rPr>
              <a:t>Open source is not free</a:t>
            </a:r>
            <a:r>
              <a:rPr lang="en-IN" sz="2400" dirty="0" smtClean="0">
                <a:latin typeface="Calibri" pitchFamily="34" charset="0"/>
              </a:rPr>
              <a:t>.</a:t>
            </a:r>
          </a:p>
          <a:p>
            <a:r>
              <a:rPr lang="en-IN" sz="2400" dirty="0" smtClean="0">
                <a:latin typeface="Calibri" pitchFamily="34" charset="0"/>
              </a:rPr>
              <a:t> </a:t>
            </a:r>
            <a:r>
              <a:rPr lang="en-IN" sz="2400" dirty="0">
                <a:latin typeface="Calibri" pitchFamily="34" charset="0"/>
              </a:rPr>
              <a:t>In 1998 the term ‘open </a:t>
            </a:r>
            <a:r>
              <a:rPr lang="en-IN" sz="2400" dirty="0" smtClean="0">
                <a:latin typeface="Calibri" pitchFamily="34" charset="0"/>
              </a:rPr>
              <a:t>source’ </a:t>
            </a:r>
            <a:r>
              <a:rPr lang="en-IN" sz="2400" dirty="0">
                <a:latin typeface="Calibri" pitchFamily="34" charset="0"/>
              </a:rPr>
              <a:t>was coined to because many people assume any use of the word ‘free’ to mean ‘zero cost’ and so assume ‘free’ software the same as freeware. In the context of open source the freeness relates to the freedoms that are provided by the </a:t>
            </a:r>
            <a:r>
              <a:rPr lang="en-IN" sz="2400" dirty="0" smtClean="0">
                <a:latin typeface="Calibri" pitchFamily="34" charset="0"/>
              </a:rPr>
              <a:t>licenses.</a:t>
            </a:r>
          </a:p>
          <a:p>
            <a:pPr>
              <a:buNone/>
            </a:pPr>
            <a:endParaRPr lang="en-IN" sz="2400" dirty="0" smtClean="0">
              <a:latin typeface="Calibri" pitchFamily="34" charset="0"/>
            </a:endParaRPr>
          </a:p>
          <a:p>
            <a:r>
              <a:rPr lang="en-IN" sz="2400" dirty="0">
                <a:latin typeface="Calibri" pitchFamily="34" charset="0"/>
              </a:rPr>
              <a:t>It is true that an organization could use open source software and support itself by hiring technical staff with the necessary skills to</a:t>
            </a:r>
            <a:r>
              <a:rPr lang="en-IN" sz="2400" dirty="0" smtClean="0">
                <a:latin typeface="Calibri" pitchFamily="34" charset="0"/>
              </a:rPr>
              <a:t>:</a:t>
            </a:r>
          </a:p>
          <a:p>
            <a:r>
              <a:rPr lang="en-IN" sz="2400" dirty="0">
                <a:solidFill>
                  <a:schemeClr val="accent5">
                    <a:lumMod val="75000"/>
                  </a:schemeClr>
                </a:solidFill>
                <a:latin typeface="Calibri" pitchFamily="34" charset="0"/>
              </a:rPr>
              <a:t>Evaluate and select the most suitable open source software or software distribution.</a:t>
            </a:r>
          </a:p>
          <a:p>
            <a:r>
              <a:rPr lang="en-IN" sz="2400" dirty="0">
                <a:solidFill>
                  <a:schemeClr val="accent5">
                    <a:lumMod val="75000"/>
                  </a:schemeClr>
                </a:solidFill>
                <a:latin typeface="Calibri" pitchFamily="34" charset="0"/>
              </a:rPr>
              <a:t>Integrate and embed the open source software into internal systems.</a:t>
            </a:r>
          </a:p>
          <a:p>
            <a:r>
              <a:rPr lang="en-IN" sz="2400" dirty="0">
                <a:solidFill>
                  <a:schemeClr val="accent5">
                    <a:lumMod val="75000"/>
                  </a:schemeClr>
                </a:solidFill>
                <a:latin typeface="Calibri" pitchFamily="34" charset="0"/>
              </a:rPr>
              <a:t>Fix any critical defects that are found.</a:t>
            </a:r>
          </a:p>
          <a:p>
            <a:r>
              <a:rPr lang="en-IN" sz="2400" dirty="0" smtClean="0">
                <a:solidFill>
                  <a:schemeClr val="accent5">
                    <a:lumMod val="75000"/>
                  </a:schemeClr>
                </a:solidFill>
                <a:latin typeface="Calibri" pitchFamily="34" charset="0"/>
              </a:rPr>
              <a:t>Train </a:t>
            </a:r>
            <a:r>
              <a:rPr lang="en-IN" sz="2400" dirty="0">
                <a:solidFill>
                  <a:schemeClr val="accent5">
                    <a:lumMod val="75000"/>
                  </a:schemeClr>
                </a:solidFill>
                <a:latin typeface="Calibri" pitchFamily="34" charset="0"/>
              </a:rPr>
              <a:t>any users or new technical </a:t>
            </a:r>
            <a:r>
              <a:rPr lang="en-IN" sz="2400" dirty="0" smtClean="0">
                <a:solidFill>
                  <a:schemeClr val="accent5">
                    <a:lumMod val="75000"/>
                  </a:schemeClr>
                </a:solidFill>
                <a:latin typeface="Calibri" pitchFamily="34" charset="0"/>
              </a:rPr>
              <a:t>staff.</a:t>
            </a:r>
            <a:endParaRPr lang="en-IN" sz="2400" dirty="0">
              <a:solidFill>
                <a:schemeClr val="accent5">
                  <a:lumMod val="75000"/>
                </a:schemeClr>
              </a:solidFill>
              <a:latin typeface="Calibri" pitchFamily="34" charset="0"/>
            </a:endParaRPr>
          </a:p>
          <a:p>
            <a:endParaRPr lang="en-IN" sz="2400" dirty="0">
              <a:latin typeface="Calibri" pitchFamily="34" charset="0"/>
            </a:endParaRPr>
          </a:p>
          <a:p>
            <a:endParaRPr lang="en-IN" sz="2400" dirty="0">
              <a:latin typeface="Calibri" pitchFamily="34" charset="0"/>
            </a:endParaRPr>
          </a:p>
        </p:txBody>
      </p:sp>
      <p:sp>
        <p:nvSpPr>
          <p:cNvPr id="5" name="Footer Placeholder 4"/>
          <p:cNvSpPr>
            <a:spLocks noGrp="1"/>
          </p:cNvSpPr>
          <p:nvPr>
            <p:ph type="ftr" sz="quarter" idx="11"/>
          </p:nvPr>
        </p:nvSpPr>
        <p:spPr/>
        <p:txBody>
          <a:bodyPr/>
          <a:lstStyle/>
          <a:p>
            <a:r>
              <a:rPr lang="en-IN" dirty="0" smtClean="0"/>
              <a:t>prepared by: </a:t>
            </a:r>
            <a:r>
              <a:rPr lang="en-IN" dirty="0" err="1" smtClean="0"/>
              <a:t>Kanval</a:t>
            </a:r>
            <a:r>
              <a:rPr lang="en-IN" dirty="0" smtClean="0"/>
              <a:t> </a:t>
            </a:r>
            <a:r>
              <a:rPr lang="en-IN" dirty="0" err="1" smtClean="0"/>
              <a:t>Maheshwari</a:t>
            </a:r>
            <a:endParaRPr lang="en-IN" dirty="0"/>
          </a:p>
        </p:txBody>
      </p:sp>
      <p:sp>
        <p:nvSpPr>
          <p:cNvPr id="4" name="Slide Number Placeholder 3"/>
          <p:cNvSpPr>
            <a:spLocks noGrp="1"/>
          </p:cNvSpPr>
          <p:nvPr>
            <p:ph type="sldNum" sz="quarter" idx="12"/>
          </p:nvPr>
        </p:nvSpPr>
        <p:spPr/>
        <p:txBody>
          <a:bodyPr>
            <a:normAutofit/>
          </a:bodyPr>
          <a:lstStyle/>
          <a:p>
            <a:fld id="{05AA61A1-8336-4462-8FF9-EAC93CE4ED49}" type="slidenum">
              <a:rPr lang="en-IN" smtClean="0"/>
              <a:pPr/>
              <a:t>8</a:t>
            </a:fld>
            <a:endParaRPr lang="en-IN"/>
          </a:p>
        </p:txBody>
      </p:sp>
      <p:sp>
        <p:nvSpPr>
          <p:cNvPr id="2" name="Title 1"/>
          <p:cNvSpPr>
            <a:spLocks noGrp="1"/>
          </p:cNvSpPr>
          <p:nvPr>
            <p:ph type="title"/>
          </p:nvPr>
        </p:nvSpPr>
        <p:spPr/>
        <p:txBody>
          <a:bodyPr anchor="t">
            <a:normAutofit/>
          </a:bodyPr>
          <a:lstStyle/>
          <a:p>
            <a:pPr algn="l"/>
            <a:r>
              <a:rPr lang="en-IN" sz="2600" dirty="0" smtClean="0"/>
              <a:t>Principles of open source</a:t>
            </a:r>
            <a:endParaRPr lang="en-IN"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smtClean="0"/>
              <a:t>prepared by: Kanval Maheshwari</a:t>
            </a:r>
            <a:endParaRPr lang="en-IN"/>
          </a:p>
        </p:txBody>
      </p:sp>
      <p:sp>
        <p:nvSpPr>
          <p:cNvPr id="4" name="Slide Number Placeholder 3"/>
          <p:cNvSpPr>
            <a:spLocks noGrp="1"/>
          </p:cNvSpPr>
          <p:nvPr>
            <p:ph type="sldNum" sz="quarter" idx="12"/>
          </p:nvPr>
        </p:nvSpPr>
        <p:spPr/>
        <p:txBody>
          <a:bodyPr/>
          <a:lstStyle/>
          <a:p>
            <a:fld id="{05AA61A1-8336-4462-8FF9-EAC93CE4ED49}" type="slidenum">
              <a:rPr lang="en-IN" smtClean="0"/>
              <a:pPr/>
              <a:t>9</a:t>
            </a:fld>
            <a:endParaRPr lang="en-IN"/>
          </a:p>
        </p:txBody>
      </p:sp>
      <p:sp>
        <p:nvSpPr>
          <p:cNvPr id="3" name="Content Placeholder 2"/>
          <p:cNvSpPr>
            <a:spLocks noGrp="1"/>
          </p:cNvSpPr>
          <p:nvPr>
            <p:ph idx="4294967295"/>
          </p:nvPr>
        </p:nvSpPr>
        <p:spPr>
          <a:xfrm>
            <a:off x="214282" y="571500"/>
            <a:ext cx="8286781" cy="6000750"/>
          </a:xfrm>
        </p:spPr>
        <p:txBody>
          <a:bodyPr>
            <a:normAutofit/>
          </a:bodyPr>
          <a:lstStyle/>
          <a:p>
            <a:r>
              <a:rPr lang="en-IN" sz="2200" dirty="0">
                <a:latin typeface="Calibri" pitchFamily="34" charset="0"/>
              </a:rPr>
              <a:t>Organizations have the freedom to do all these things but they should not consider fulfilling these needs to be of zero cost.</a:t>
            </a:r>
          </a:p>
          <a:p>
            <a:r>
              <a:rPr lang="en-IN" sz="2200" dirty="0">
                <a:latin typeface="Calibri" pitchFamily="34" charset="0"/>
              </a:rPr>
              <a:t>If you accept that open source software is not a zero cost solution you must then accept that these costs can occur in the form </a:t>
            </a:r>
            <a:r>
              <a:rPr lang="en-IN" sz="2200" dirty="0">
                <a:solidFill>
                  <a:schemeClr val="accent6">
                    <a:lumMod val="75000"/>
                  </a:schemeClr>
                </a:solidFill>
                <a:latin typeface="Calibri" pitchFamily="34" charset="0"/>
              </a:rPr>
              <a:t>of time (internal man hours) or money (given to some external organization) or both.</a:t>
            </a:r>
          </a:p>
          <a:p>
            <a:r>
              <a:rPr lang="en-IN" sz="2200" dirty="0">
                <a:latin typeface="Calibri" pitchFamily="34" charset="0"/>
              </a:rPr>
              <a:t>In addition to the costs above there are also risks to be managed. In fact if you look at the commonly listed barriers to the adoption of open source software you will find that most of them are related to some kind of risk. </a:t>
            </a:r>
            <a:endParaRPr lang="en-IN" sz="2200" dirty="0" smtClean="0">
              <a:latin typeface="Calibri" pitchFamily="34" charset="0"/>
            </a:endParaRPr>
          </a:p>
          <a:p>
            <a:r>
              <a:rPr lang="en-IN" sz="2200" dirty="0" smtClean="0">
                <a:latin typeface="Calibri" pitchFamily="34" charset="0"/>
              </a:rPr>
              <a:t>It </a:t>
            </a:r>
            <a:r>
              <a:rPr lang="en-IN" sz="2200" dirty="0">
                <a:latin typeface="Calibri" pitchFamily="34" charset="0"/>
              </a:rPr>
              <a:t>is difficult for many organizations to manage all of these risks themselves: the number of people and the range of skills required to do so is prohibitive. For small organizations or low-risk projects these risks can be tolerated but for larger projects risk management is a significant issue.</a:t>
            </a:r>
          </a:p>
          <a:p>
            <a:pPr>
              <a:buNone/>
            </a:pPr>
            <a:endParaRPr lang="en-IN" sz="2200"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6941</TotalTime>
  <Words>3843</Words>
  <Application>Microsoft Office PowerPoint</Application>
  <PresentationFormat>On-screen Show (4:3)</PresentationFormat>
  <Paragraphs>311</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Slide 1</vt:lpstr>
      <vt:lpstr>Unit:1 open source software</vt:lpstr>
      <vt:lpstr>Slide 3</vt:lpstr>
      <vt:lpstr>Slide 4</vt:lpstr>
      <vt:lpstr>Understanding open source software </vt:lpstr>
      <vt:lpstr>Difference between Open Source Software and Closed Source Software </vt:lpstr>
      <vt:lpstr>Principles of open source</vt:lpstr>
      <vt:lpstr>Principles of open source</vt:lpstr>
      <vt:lpstr>Slide 9</vt:lpstr>
      <vt:lpstr>Principle of ‘Openness’ </vt:lpstr>
      <vt:lpstr>Principle of ‘Transparency’ </vt:lpstr>
      <vt:lpstr>Principle of ‘Early and Often’ </vt:lpstr>
      <vt:lpstr>What is the history of open source software?</vt:lpstr>
      <vt:lpstr>Slide 14</vt:lpstr>
      <vt:lpstr>Slide 15</vt:lpstr>
      <vt:lpstr>What is an Open-Source License?</vt:lpstr>
      <vt:lpstr>What's the Difference Between Open-Source and Public Domain? </vt:lpstr>
      <vt:lpstr>Open-Source License Categories: Copyleft and Permissive </vt:lpstr>
      <vt:lpstr>Copyleft? You Mean Copyright, Right? </vt:lpstr>
      <vt:lpstr>Copyleft Definition </vt:lpstr>
      <vt:lpstr>Slide 21</vt:lpstr>
      <vt:lpstr>Permissive Licenses </vt:lpstr>
      <vt:lpstr>Slide 23</vt:lpstr>
      <vt:lpstr>Open-Source License Comparison </vt:lpstr>
      <vt:lpstr>Permissive Open-Source Licenses</vt:lpstr>
      <vt:lpstr>Copyleft Open-Source Licenses</vt:lpstr>
      <vt:lpstr>Slide 27</vt:lpstr>
      <vt:lpstr>What kind of open source license risks are there? </vt:lpstr>
      <vt:lpstr>Slide 29</vt:lpstr>
      <vt:lpstr>Why use open source? </vt:lpstr>
      <vt:lpstr> is it risky to use open source software?</vt:lpstr>
      <vt:lpstr>Key factors to consider when choosing an open-source license</vt:lpstr>
      <vt:lpstr>Slide 33</vt:lpstr>
      <vt:lpstr>Contracts and licenses for your copyrighted works </vt:lpstr>
      <vt:lpstr>Open source operating system</vt:lpstr>
      <vt:lpstr>Slide 36</vt:lpstr>
      <vt:lpstr>Ubuntu</vt:lpstr>
      <vt:lpstr>Slide 38</vt:lpstr>
      <vt:lpstr>Applications of Open-Source Software </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CS-19 Open Source Tools</dc:title>
  <dc:creator>Admin</dc:creator>
  <cp:lastModifiedBy>Admin</cp:lastModifiedBy>
  <cp:revision>80</cp:revision>
  <dcterms:created xsi:type="dcterms:W3CDTF">2024-07-05T05:03:53Z</dcterms:created>
  <dcterms:modified xsi:type="dcterms:W3CDTF">2024-08-21T06:02:25Z</dcterms:modified>
</cp:coreProperties>
</file>