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57" r:id="rId4"/>
    <p:sldId id="258" r:id="rId5"/>
    <p:sldId id="259" r:id="rId6"/>
    <p:sldId id="260"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D2E0C1F9-ACD1-42C4-A3AD-E07164B170A0}" type="datetimeFigureOut">
              <a:rPr lang="en-US" smtClean="0"/>
              <a:pPr/>
              <a:t>01/08/2016</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AD925B7F-377F-43BA-8382-75B0ED58908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E0C1F9-ACD1-42C4-A3AD-E07164B170A0}" type="datetimeFigureOut">
              <a:rPr lang="en-US" smtClean="0"/>
              <a:pPr/>
              <a:t>01/08/2016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5B7F-377F-43BA-8382-75B0ED58908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E0C1F9-ACD1-42C4-A3AD-E07164B170A0}" type="datetimeFigureOut">
              <a:rPr lang="en-US" smtClean="0"/>
              <a:pPr/>
              <a:t>01/08/2016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5B7F-377F-43BA-8382-75B0ED58908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2E0C1F9-ACD1-42C4-A3AD-E07164B170A0}" type="datetimeFigureOut">
              <a:rPr lang="en-US" smtClean="0"/>
              <a:pPr/>
              <a:t>01/08/2016</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AD925B7F-377F-43BA-8382-75B0ED58908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D2E0C1F9-ACD1-42C4-A3AD-E07164B170A0}" type="datetimeFigureOut">
              <a:rPr lang="en-US" smtClean="0"/>
              <a:pPr/>
              <a:t>01/08/2016</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AD925B7F-377F-43BA-8382-75B0ED589089}"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D2E0C1F9-ACD1-42C4-A3AD-E07164B170A0}" type="datetimeFigureOut">
              <a:rPr lang="en-US" smtClean="0"/>
              <a:pPr/>
              <a:t>01/08/2016</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AD925B7F-377F-43BA-8382-75B0ED58908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D2E0C1F9-ACD1-42C4-A3AD-E07164B170A0}" type="datetimeFigureOut">
              <a:rPr lang="en-US" smtClean="0"/>
              <a:pPr/>
              <a:t>01/08/2016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AD925B7F-377F-43BA-8382-75B0ED589089}"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D2E0C1F9-ACD1-42C4-A3AD-E07164B170A0}" type="datetimeFigureOut">
              <a:rPr lang="en-US" smtClean="0"/>
              <a:pPr/>
              <a:t>01/08/2016</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925B7F-377F-43BA-8382-75B0ED58908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2E0C1F9-ACD1-42C4-A3AD-E07164B170A0}" type="datetimeFigureOut">
              <a:rPr lang="en-US" smtClean="0"/>
              <a:pPr/>
              <a:t>01/08/2016</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5B7F-377F-43BA-8382-75B0ED58908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D2E0C1F9-ACD1-42C4-A3AD-E07164B170A0}" type="datetimeFigureOut">
              <a:rPr lang="en-US" smtClean="0"/>
              <a:pPr/>
              <a:t>01/08/2016</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925B7F-377F-43BA-8382-75B0ED58908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D2E0C1F9-ACD1-42C4-A3AD-E07164B170A0}" type="datetimeFigureOut">
              <a:rPr lang="en-US" smtClean="0"/>
              <a:pPr/>
              <a:t>01/08/2016</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AD925B7F-377F-43BA-8382-75B0ED589089}"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D2E0C1F9-ACD1-42C4-A3AD-E07164B170A0}" type="datetimeFigureOut">
              <a:rPr lang="en-US" smtClean="0"/>
              <a:pPr/>
              <a:t>01/08/2016</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AD925B7F-377F-43BA-8382-75B0ED589089}"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www.service-architecture.com/articles/database/acid_properties.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rgbClr val="FF0000"/>
                </a:solidFill>
              </a:rPr>
              <a:t>Concurrency control using lock</a:t>
            </a:r>
            <a:endParaRPr lang="en-US" dirty="0">
              <a:solidFill>
                <a:srgbClr val="FF0000"/>
              </a:solidFill>
            </a:endParaRPr>
          </a:p>
        </p:txBody>
      </p:sp>
      <p:sp>
        <p:nvSpPr>
          <p:cNvPr id="3" name="Subtitle 2"/>
          <p:cNvSpPr>
            <a:spLocks noGrp="1"/>
          </p:cNvSpPr>
          <p:nvPr>
            <p:ph type="subTitle" idx="1"/>
          </p:nvPr>
        </p:nvSpPr>
        <p:spPr/>
        <p:txBody>
          <a:bodyPr>
            <a:noAutofit/>
          </a:bodyPr>
          <a:lstStyle/>
          <a:p>
            <a:r>
              <a:rPr lang="en-US" sz="6000" dirty="0" smtClean="0"/>
              <a:t>Unit </a:t>
            </a:r>
            <a:r>
              <a:rPr lang="en-US" sz="6000" dirty="0" smtClean="0"/>
              <a:t>-5</a:t>
            </a:r>
            <a:endParaRPr lang="en-US" sz="6000" dirty="0" smtClean="0"/>
          </a:p>
          <a:p>
            <a:endParaRPr lang="en-US" sz="6000" dirty="0" smtClean="0"/>
          </a:p>
          <a:p>
            <a:endParaRPr lang="en-US" sz="6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Concurrency Control and Locking</a:t>
            </a:r>
          </a:p>
          <a:p>
            <a:r>
              <a:rPr lang="en-US" dirty="0" smtClean="0"/>
              <a:t>Concurrency control and locking is the mechanism used by DBMSs for the sharing of data. Atomicity, consistency, and isolation </a:t>
            </a:r>
            <a:r>
              <a:rPr lang="en-US" dirty="0" smtClean="0"/>
              <a:t>and durability are </a:t>
            </a:r>
            <a:r>
              <a:rPr lang="en-US" dirty="0" smtClean="0"/>
              <a:t>achieved through concurrency control and locking. See </a:t>
            </a:r>
            <a:r>
              <a:rPr lang="en-US" dirty="0" smtClean="0">
                <a:hlinkClick r:id="rId2"/>
              </a:rPr>
              <a:t>ACID Properties.</a:t>
            </a:r>
            <a:endParaRPr lang="en-US" dirty="0" smtClean="0"/>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t>Concurrency Control and Locking</a:t>
            </a:r>
            <a:br>
              <a:rPr lang="en-US" b="1" smtClean="0"/>
            </a:br>
            <a:endParaRPr lang="en-US"/>
          </a:p>
        </p:txBody>
      </p:sp>
      <p:sp>
        <p:nvSpPr>
          <p:cNvPr id="3" name="Content Placeholder 2"/>
          <p:cNvSpPr>
            <a:spLocks noGrp="1"/>
          </p:cNvSpPr>
          <p:nvPr>
            <p:ph idx="1"/>
          </p:nvPr>
        </p:nvSpPr>
        <p:spPr>
          <a:xfrm>
            <a:off x="304800" y="1295400"/>
            <a:ext cx="8686800" cy="5181600"/>
          </a:xfrm>
        </p:spPr>
        <p:txBody>
          <a:bodyPr/>
          <a:lstStyle/>
          <a:p>
            <a:r>
              <a:rPr lang="en-US" dirty="0" smtClean="0"/>
              <a:t>In multi-user syste</a:t>
            </a:r>
            <a:r>
              <a:rPr lang="en-US" dirty="0" smtClean="0"/>
              <a:t>m , many users may update the same information at the same time.</a:t>
            </a:r>
          </a:p>
          <a:p>
            <a:r>
              <a:rPr lang="en-US" dirty="0" smtClean="0"/>
              <a:t>Locking allows only one user to update a particular data block while another person cannot modify the same data.</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Dada concurrency</a:t>
            </a:r>
            <a:endParaRPr lang="en-US" dirty="0"/>
          </a:p>
        </p:txBody>
      </p:sp>
      <p:sp>
        <p:nvSpPr>
          <p:cNvPr id="3" name="Content Placeholder 2"/>
          <p:cNvSpPr>
            <a:spLocks noGrp="1"/>
          </p:cNvSpPr>
          <p:nvPr>
            <p:ph idx="1"/>
          </p:nvPr>
        </p:nvSpPr>
        <p:spPr/>
        <p:txBody>
          <a:bodyPr/>
          <a:lstStyle/>
          <a:p>
            <a:r>
              <a:rPr lang="en-US" dirty="0" smtClean="0"/>
              <a:t>The basic idea of locking is that when a user modifies data, that modified data is locked by  that transaction until the transaction  or committed or rolled back. The lock is held until the transaction is complete this knows as </a:t>
            </a:r>
            <a:r>
              <a:rPr lang="en-US" b="1" i="1" dirty="0" smtClean="0"/>
              <a:t>data concurrency.  </a:t>
            </a:r>
            <a:endParaRPr lang="en-US" b="1" i="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 consistency.</a:t>
            </a:r>
            <a:endParaRPr lang="en-US" dirty="0"/>
          </a:p>
        </p:txBody>
      </p:sp>
      <p:sp>
        <p:nvSpPr>
          <p:cNvPr id="3" name="Content Placeholder 2"/>
          <p:cNvSpPr>
            <a:spLocks noGrp="1"/>
          </p:cNvSpPr>
          <p:nvPr>
            <p:ph idx="1"/>
          </p:nvPr>
        </p:nvSpPr>
        <p:spPr/>
        <p:txBody>
          <a:bodyPr/>
          <a:lstStyle/>
          <a:p>
            <a:r>
              <a:rPr lang="en-US" dirty="0" smtClean="0"/>
              <a:t>The second purpose of locking is to ensure that all processes can always access(read)the original data as they were at the time the query begin (uncommitted modification),this is know as </a:t>
            </a:r>
            <a:r>
              <a:rPr lang="en-US" b="1" i="1" dirty="0" smtClean="0"/>
              <a:t>read consistency.</a:t>
            </a:r>
            <a:endParaRPr lang="en-US" b="1" i="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19"/>
            <a:ext cx="8686800" cy="45719"/>
          </a:xfrm>
        </p:spPr>
        <p:txBody>
          <a:bodyPr>
            <a:normAutofit fontScale="90000"/>
          </a:bodyPr>
          <a:lstStyle/>
          <a:p>
            <a:r>
              <a:rPr lang="en-US" dirty="0" smtClean="0"/>
              <a:t>.</a:t>
            </a:r>
            <a:endParaRPr lang="en-US" dirty="0"/>
          </a:p>
        </p:txBody>
      </p:sp>
      <p:sp>
        <p:nvSpPr>
          <p:cNvPr id="3" name="Content Placeholder 2"/>
          <p:cNvSpPr>
            <a:spLocks noGrp="1"/>
          </p:cNvSpPr>
          <p:nvPr>
            <p:ph idx="1"/>
          </p:nvPr>
        </p:nvSpPr>
        <p:spPr>
          <a:xfrm>
            <a:off x="304800" y="609600"/>
            <a:ext cx="8382000" cy="6019800"/>
          </a:xfrm>
        </p:spPr>
        <p:txBody>
          <a:bodyPr>
            <a:normAutofit fontScale="92500" lnSpcReduction="20000"/>
          </a:bodyPr>
          <a:lstStyle/>
          <a:p>
            <a:r>
              <a:rPr lang="en-US" b="1" dirty="0" smtClean="0"/>
              <a:t>Pessimistic locking:  </a:t>
            </a:r>
            <a:r>
              <a:rPr lang="en-US" dirty="0" smtClean="0"/>
              <a:t>The developer must declare their intent to update the row set.  This is done with the SELECT </a:t>
            </a:r>
            <a:r>
              <a:rPr lang="en-US" dirty="0" smtClean="0"/>
              <a:t>… </a:t>
            </a:r>
            <a:r>
              <a:rPr lang="en-US" dirty="0" smtClean="0"/>
              <a:t>FOR UPDATE clause.</a:t>
            </a:r>
            <a:br>
              <a:rPr lang="en-US" dirty="0" smtClean="0"/>
            </a:br>
            <a:r>
              <a:rPr lang="en-US" dirty="0" smtClean="0"/>
              <a:t> </a:t>
            </a:r>
            <a:br>
              <a:rPr lang="en-US" dirty="0" smtClean="0"/>
            </a:br>
            <a:r>
              <a:rPr lang="en-US" b="1" dirty="0" smtClean="0"/>
              <a:t>Optimistic locking:  </a:t>
            </a:r>
            <a:r>
              <a:rPr lang="en-US" dirty="0" smtClean="0"/>
              <a:t>You re-read data and only update it if it did not change since the initial fetch</a:t>
            </a:r>
            <a:r>
              <a:rPr lang="en-US" dirty="0" smtClean="0"/>
              <a:t>.</a:t>
            </a:r>
          </a:p>
          <a:p>
            <a:endParaRPr lang="en-US" dirty="0" smtClean="0"/>
          </a:p>
          <a:p>
            <a:r>
              <a:rPr lang="en-US" b="1" dirty="0" smtClean="0"/>
              <a:t>Deadlocks</a:t>
            </a:r>
          </a:p>
          <a:p>
            <a:pPr lvl="1"/>
            <a:r>
              <a:rPr lang="en-US" dirty="0" smtClean="0"/>
              <a:t>A </a:t>
            </a:r>
            <a:r>
              <a:rPr lang="en-US" dirty="0" smtClean="0"/>
              <a:t>deadlock occurs when two or more threads of control are blocked, each waiting on a resource held by the other thread. </a:t>
            </a:r>
            <a:endParaRPr lang="en-US" dirty="0" smtClean="0"/>
          </a:p>
          <a:p>
            <a:pPr lvl="1"/>
            <a:r>
              <a:rPr lang="en-US" dirty="0" smtClean="0"/>
              <a:t>When </a:t>
            </a:r>
            <a:r>
              <a:rPr lang="en-US" dirty="0" smtClean="0"/>
              <a:t>this happens, there is no possibility of the threads ever making forward progress unless some outside agent takes action to break the deadlock. </a:t>
            </a:r>
          </a:p>
          <a:p>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1099</TotalTime>
  <Words>177</Words>
  <Application>Microsoft Office PowerPoint</Application>
  <PresentationFormat>On-screen Show (4:3)</PresentationFormat>
  <Paragraphs>17</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Trek</vt:lpstr>
      <vt:lpstr>Concurrency control using lock</vt:lpstr>
      <vt:lpstr>Slide 2</vt:lpstr>
      <vt:lpstr>Concurrency Control and Locking </vt:lpstr>
      <vt:lpstr>Dada concurrency</vt:lpstr>
      <vt:lpstr>read consistency.</vt:lpstr>
      <vt:lpstr>.</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and sql *plus</dc:title>
  <dc:creator>dhanak</dc:creator>
  <cp:lastModifiedBy>P.V</cp:lastModifiedBy>
  <cp:revision>170</cp:revision>
  <dcterms:created xsi:type="dcterms:W3CDTF">2016-06-24T10:38:51Z</dcterms:created>
  <dcterms:modified xsi:type="dcterms:W3CDTF">2016-08-01T04:48:44Z</dcterms:modified>
</cp:coreProperties>
</file>