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305" r:id="rId8"/>
    <p:sldId id="263" r:id="rId9"/>
    <p:sldId id="264" r:id="rId10"/>
    <p:sldId id="306" r:id="rId11"/>
    <p:sldId id="265" r:id="rId12"/>
    <p:sldId id="266" r:id="rId13"/>
    <p:sldId id="307" r:id="rId14"/>
    <p:sldId id="267" r:id="rId15"/>
    <p:sldId id="268" r:id="rId16"/>
    <p:sldId id="269" r:id="rId17"/>
    <p:sldId id="308" r:id="rId18"/>
    <p:sldId id="270" r:id="rId19"/>
    <p:sldId id="271" r:id="rId20"/>
    <p:sldId id="272" r:id="rId21"/>
    <p:sldId id="309" r:id="rId22"/>
    <p:sldId id="273" r:id="rId23"/>
    <p:sldId id="274" r:id="rId24"/>
    <p:sldId id="275" r:id="rId25"/>
    <p:sldId id="310" r:id="rId26"/>
    <p:sldId id="276" r:id="rId27"/>
    <p:sldId id="277" r:id="rId28"/>
    <p:sldId id="278" r:id="rId29"/>
    <p:sldId id="311" r:id="rId30"/>
    <p:sldId id="279" r:id="rId31"/>
    <p:sldId id="312" r:id="rId32"/>
    <p:sldId id="280" r:id="rId33"/>
    <p:sldId id="281" r:id="rId34"/>
    <p:sldId id="282" r:id="rId35"/>
    <p:sldId id="313" r:id="rId36"/>
    <p:sldId id="283" r:id="rId37"/>
    <p:sldId id="284" r:id="rId38"/>
    <p:sldId id="317" r:id="rId39"/>
    <p:sldId id="285" r:id="rId40"/>
    <p:sldId id="286" r:id="rId41"/>
    <p:sldId id="287" r:id="rId42"/>
    <p:sldId id="318" r:id="rId43"/>
    <p:sldId id="288" r:id="rId44"/>
    <p:sldId id="319" r:id="rId45"/>
    <p:sldId id="290" r:id="rId46"/>
    <p:sldId id="289" r:id="rId47"/>
    <p:sldId id="291" r:id="rId48"/>
    <p:sldId id="314" r:id="rId49"/>
    <p:sldId id="292" r:id="rId50"/>
    <p:sldId id="293" r:id="rId51"/>
    <p:sldId id="315" r:id="rId52"/>
    <p:sldId id="294" r:id="rId53"/>
    <p:sldId id="295" r:id="rId54"/>
    <p:sldId id="316" r:id="rId55"/>
    <p:sldId id="296" r:id="rId56"/>
    <p:sldId id="298" r:id="rId57"/>
    <p:sldId id="299" r:id="rId58"/>
    <p:sldId id="300" r:id="rId59"/>
    <p:sldId id="301" r:id="rId60"/>
    <p:sldId id="302" r:id="rId61"/>
    <p:sldId id="303" r:id="rId62"/>
    <p:sldId id="304" r:id="rId63"/>
    <p:sldId id="297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3C0-CB25-404D-A268-F53FA0602646}" type="datetimeFigureOut">
              <a:rPr lang="en-IN" smtClean="0"/>
              <a:pPr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E320-5F7D-4768-A5DA-1491411DA28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1373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3C0-CB25-404D-A268-F53FA0602646}" type="datetimeFigureOut">
              <a:rPr lang="en-IN" smtClean="0"/>
              <a:pPr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E320-5F7D-4768-A5DA-1491411DA28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7726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3C0-CB25-404D-A268-F53FA0602646}" type="datetimeFigureOut">
              <a:rPr lang="en-IN" smtClean="0"/>
              <a:pPr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E320-5F7D-4768-A5DA-1491411DA28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6786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3C0-CB25-404D-A268-F53FA0602646}" type="datetimeFigureOut">
              <a:rPr lang="en-IN" smtClean="0"/>
              <a:pPr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E320-5F7D-4768-A5DA-1491411DA28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7898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3C0-CB25-404D-A268-F53FA0602646}" type="datetimeFigureOut">
              <a:rPr lang="en-IN" smtClean="0"/>
              <a:pPr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E320-5F7D-4768-A5DA-1491411DA28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7115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3C0-CB25-404D-A268-F53FA0602646}" type="datetimeFigureOut">
              <a:rPr lang="en-IN" smtClean="0"/>
              <a:pPr/>
              <a:t>13-03-2024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E320-5F7D-4768-A5DA-1491411DA28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8319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3C0-CB25-404D-A268-F53FA0602646}" type="datetimeFigureOut">
              <a:rPr lang="en-IN" smtClean="0"/>
              <a:pPr/>
              <a:t>13-03-2024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E320-5F7D-4768-A5DA-1491411DA28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928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3C0-CB25-404D-A268-F53FA0602646}" type="datetimeFigureOut">
              <a:rPr lang="en-IN" smtClean="0"/>
              <a:pPr/>
              <a:t>13-03-2024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E320-5F7D-4768-A5DA-1491411DA28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1453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3C0-CB25-404D-A268-F53FA0602646}" type="datetimeFigureOut">
              <a:rPr lang="en-IN" smtClean="0"/>
              <a:pPr/>
              <a:t>13-03-2024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E320-5F7D-4768-A5DA-1491411DA28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6825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3C0-CB25-404D-A268-F53FA0602646}" type="datetimeFigureOut">
              <a:rPr lang="en-IN" smtClean="0"/>
              <a:pPr/>
              <a:t>13-03-2024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E320-5F7D-4768-A5DA-1491411DA28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7182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3C0-CB25-404D-A268-F53FA0602646}" type="datetimeFigureOut">
              <a:rPr lang="en-IN" smtClean="0"/>
              <a:pPr/>
              <a:t>13-03-2024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E320-5F7D-4768-A5DA-1491411DA28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8517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DC3C0-CB25-404D-A268-F53FA0602646}" type="datetimeFigureOut">
              <a:rPr lang="en-IN" smtClean="0"/>
              <a:pPr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9E320-5F7D-4768-A5DA-1491411DA28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2929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GUI using SWING Event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Java Swing tutorial</a:t>
            </a:r>
            <a:r>
              <a:rPr lang="en-US" dirty="0"/>
              <a:t> is a part of Java Foundation Classes (JFC) that is </a:t>
            </a:r>
            <a:r>
              <a:rPr lang="en-US" i="1" dirty="0"/>
              <a:t>used to create window-based applications</a:t>
            </a:r>
            <a:r>
              <a:rPr lang="en-US" dirty="0"/>
              <a:t>. It is built on the top of AWT (Abstract Windowing Toolkit) API and entirely written in java</a:t>
            </a:r>
            <a:r>
              <a:rPr lang="en-US" dirty="0" smtClean="0"/>
              <a:t>.</a:t>
            </a:r>
          </a:p>
          <a:p>
            <a:r>
              <a:rPr lang="en-US" dirty="0"/>
              <a:t>Swing is a GUI widget toolkit for Java. It is part of Oracle's Java Foundation Classes – an API for providing a graphical user interface for Java programs. Swing was developed to provide a more sophisticated set of GUI components than the earlier Abstract Window Toolkit.</a:t>
            </a:r>
            <a:endParaRPr lang="en-US" dirty="0" smtClean="0"/>
          </a:p>
          <a:p>
            <a:r>
              <a:rPr lang="en-IN" dirty="0"/>
              <a:t>Unlike AWT, Java Swing provides platform-independent and lightweight components.</a:t>
            </a:r>
          </a:p>
          <a:p>
            <a:r>
              <a:rPr lang="en-IN" dirty="0"/>
              <a:t>The </a:t>
            </a:r>
            <a:r>
              <a:rPr lang="en-IN" dirty="0" err="1"/>
              <a:t>javax.swing</a:t>
            </a:r>
            <a:r>
              <a:rPr lang="en-IN" dirty="0"/>
              <a:t> package provides classes for java swing API such as </a:t>
            </a:r>
            <a:r>
              <a:rPr lang="en-IN" dirty="0" err="1"/>
              <a:t>JButton</a:t>
            </a:r>
            <a:r>
              <a:rPr lang="en-IN" dirty="0"/>
              <a:t>, </a:t>
            </a:r>
            <a:r>
              <a:rPr lang="en-IN" dirty="0" err="1"/>
              <a:t>JTextField</a:t>
            </a:r>
            <a:r>
              <a:rPr lang="en-IN" dirty="0"/>
              <a:t>, </a:t>
            </a:r>
            <a:r>
              <a:rPr lang="en-IN" dirty="0" err="1"/>
              <a:t>JTextArea</a:t>
            </a:r>
            <a:r>
              <a:rPr lang="en-IN" dirty="0"/>
              <a:t>, </a:t>
            </a:r>
            <a:r>
              <a:rPr lang="en-IN" dirty="0" err="1"/>
              <a:t>JRadioButton</a:t>
            </a:r>
            <a:r>
              <a:rPr lang="en-IN" dirty="0"/>
              <a:t>, </a:t>
            </a:r>
            <a:r>
              <a:rPr lang="en-IN" dirty="0" err="1"/>
              <a:t>JCheckbox</a:t>
            </a:r>
            <a:r>
              <a:rPr lang="en-IN" dirty="0"/>
              <a:t>, </a:t>
            </a:r>
            <a:r>
              <a:rPr lang="en-IN" dirty="0" err="1"/>
              <a:t>JMenu</a:t>
            </a:r>
            <a:r>
              <a:rPr lang="en-IN" dirty="0"/>
              <a:t>, </a:t>
            </a:r>
            <a:r>
              <a:rPr lang="en-IN" dirty="0" err="1"/>
              <a:t>JColorChooser</a:t>
            </a:r>
            <a:r>
              <a:rPr lang="en-IN" dirty="0"/>
              <a:t>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5818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83" y="166641"/>
            <a:ext cx="6294120" cy="652154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import java.awt.*; 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javax.swing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.*; 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PanelExample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{ 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PanelExample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() 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{ 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JFrame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f= new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JFrame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("Panel Example");   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JPanel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panel=new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JPanel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(); 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panel.setBounds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(40,80,200,200);   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panel.setBackground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Color.gray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); 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JButton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b1=new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JButton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("Button 1");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b1.setBounds(50,100,80,30);   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b1.setBackground(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Color.yellow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);  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JButton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b2=new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JButton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("Button 2");  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b2.setBounds(100,100,80,30);   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b2.setBackground(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Color.green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); 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panel.add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(b1);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panel.add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(b2); 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f.add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(panel); 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6425" t="18393" r="52813" b="24464"/>
          <a:stretch>
            <a:fillRect/>
          </a:stretch>
        </p:blipFill>
        <p:spPr bwMode="auto">
          <a:xfrm>
            <a:off x="6888480" y="2677885"/>
            <a:ext cx="5303520" cy="418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413863" y="0"/>
            <a:ext cx="54733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f.setSize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(400,400);  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f.setLayout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(null);  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f.setVisible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(true);  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}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public static void main(String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[])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{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new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PanelExample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();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}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}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JLabel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JLabel</a:t>
            </a:r>
            <a:r>
              <a:rPr lang="en-US" dirty="0"/>
              <a:t> is a class of java Swing . </a:t>
            </a:r>
            <a:r>
              <a:rPr lang="en-US" dirty="0" err="1"/>
              <a:t>JLabel</a:t>
            </a:r>
            <a:r>
              <a:rPr lang="en-US" dirty="0"/>
              <a:t> is used to display a short string or an image icon. </a:t>
            </a:r>
            <a:r>
              <a:rPr lang="en-US" dirty="0" err="1"/>
              <a:t>JLabel</a:t>
            </a:r>
            <a:r>
              <a:rPr lang="en-US" dirty="0"/>
              <a:t> can display text, image or both . </a:t>
            </a:r>
            <a:endParaRPr lang="en-US" dirty="0" smtClean="0"/>
          </a:p>
          <a:p>
            <a:r>
              <a:rPr lang="en-US" dirty="0" err="1" smtClean="0"/>
              <a:t>JLabel</a:t>
            </a:r>
            <a:r>
              <a:rPr lang="en-US" dirty="0" smtClean="0"/>
              <a:t> </a:t>
            </a:r>
            <a:r>
              <a:rPr lang="en-US" dirty="0"/>
              <a:t>is only a display of text or image and it cannot get focus . </a:t>
            </a:r>
            <a:endParaRPr lang="en-US" dirty="0" smtClean="0"/>
          </a:p>
          <a:p>
            <a:r>
              <a:rPr lang="en-US" dirty="0" err="1" smtClean="0"/>
              <a:t>JLabel</a:t>
            </a:r>
            <a:r>
              <a:rPr lang="en-US" dirty="0" smtClean="0"/>
              <a:t> </a:t>
            </a:r>
            <a:r>
              <a:rPr lang="en-US" dirty="0"/>
              <a:t>is inactive to input events such a mouse focus or keyboard focus.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default labels are vertically centered but the user can change the alignment of label.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197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Constructor of the class are :</a:t>
            </a:r>
            <a:r>
              <a:rPr lang="en-US" dirty="0"/>
              <a:t> 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6372"/>
            <a:ext cx="10515600" cy="4940591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b="1" dirty="0" err="1"/>
              <a:t>JLabel</a:t>
            </a:r>
            <a:r>
              <a:rPr lang="en-US" b="1" dirty="0"/>
              <a:t>() :</a:t>
            </a:r>
            <a:r>
              <a:rPr lang="en-US" dirty="0"/>
              <a:t> creates a blank label with no text or image in it.</a:t>
            </a:r>
          </a:p>
          <a:p>
            <a:pPr fontAlgn="base"/>
            <a:r>
              <a:rPr lang="en-US" b="1" dirty="0" err="1"/>
              <a:t>JLabel</a:t>
            </a:r>
            <a:r>
              <a:rPr lang="en-US" b="1" dirty="0"/>
              <a:t>(String s) :</a:t>
            </a:r>
            <a:r>
              <a:rPr lang="en-US" dirty="0"/>
              <a:t> creates a new label with the string specified.</a:t>
            </a:r>
          </a:p>
          <a:p>
            <a:pPr fontAlgn="base"/>
            <a:r>
              <a:rPr lang="en-US" b="1" dirty="0" err="1"/>
              <a:t>JLabel</a:t>
            </a:r>
            <a:r>
              <a:rPr lang="en-US" b="1" dirty="0"/>
              <a:t>(Icon </a:t>
            </a:r>
            <a:r>
              <a:rPr lang="en-US" b="1" dirty="0" err="1"/>
              <a:t>i</a:t>
            </a:r>
            <a:r>
              <a:rPr lang="en-US" b="1" dirty="0"/>
              <a:t>) :</a:t>
            </a:r>
            <a:r>
              <a:rPr lang="en-US" dirty="0"/>
              <a:t> creates a new label with a image on it.</a:t>
            </a:r>
          </a:p>
          <a:p>
            <a:pPr fontAlgn="base"/>
            <a:r>
              <a:rPr lang="en-US" b="1" dirty="0" err="1"/>
              <a:t>JLabel</a:t>
            </a:r>
            <a:r>
              <a:rPr lang="en-US" b="1" dirty="0"/>
              <a:t>(String s, Icon </a:t>
            </a:r>
            <a:r>
              <a:rPr lang="en-US" b="1" dirty="0" err="1"/>
              <a:t>i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align) : </a:t>
            </a:r>
            <a:r>
              <a:rPr lang="en-US" dirty="0"/>
              <a:t>creates a new label with a string, an image and a specified horizontal </a:t>
            </a:r>
            <a:r>
              <a:rPr lang="en-US" dirty="0" smtClean="0"/>
              <a:t>alignment</a:t>
            </a:r>
          </a:p>
          <a:p>
            <a:pPr marL="0" indent="0" algn="ctr" fontAlgn="base">
              <a:buNone/>
            </a:pPr>
            <a:r>
              <a:rPr lang="en-US" b="1" dirty="0" smtClean="0"/>
              <a:t>Methods of </a:t>
            </a:r>
            <a:r>
              <a:rPr lang="en-US" b="1" dirty="0" err="1" smtClean="0"/>
              <a:t>JLabel</a:t>
            </a:r>
            <a:endParaRPr lang="en-US" b="1" dirty="0" smtClean="0"/>
          </a:p>
          <a:p>
            <a:pPr fontAlgn="base"/>
            <a:r>
              <a:rPr lang="en-US" b="1" dirty="0" err="1"/>
              <a:t>getIcon</a:t>
            </a:r>
            <a:r>
              <a:rPr lang="en-US" b="1" dirty="0"/>
              <a:t>() :</a:t>
            </a:r>
            <a:r>
              <a:rPr lang="en-US" dirty="0"/>
              <a:t> returns the image that  the label displays</a:t>
            </a:r>
          </a:p>
          <a:p>
            <a:pPr fontAlgn="base"/>
            <a:r>
              <a:rPr lang="en-US" b="1" dirty="0" err="1"/>
              <a:t>setIcon</a:t>
            </a:r>
            <a:r>
              <a:rPr lang="en-US" b="1" dirty="0"/>
              <a:t>(Icon </a:t>
            </a:r>
            <a:r>
              <a:rPr lang="en-US" b="1" dirty="0" err="1"/>
              <a:t>i</a:t>
            </a:r>
            <a:r>
              <a:rPr lang="en-US" b="1" dirty="0"/>
              <a:t>) : </a:t>
            </a:r>
            <a:r>
              <a:rPr lang="en-US" dirty="0"/>
              <a:t>sets the icon that the label will display to image </a:t>
            </a:r>
            <a:r>
              <a:rPr lang="en-US" dirty="0" err="1"/>
              <a:t>i</a:t>
            </a:r>
            <a:endParaRPr lang="en-US" dirty="0"/>
          </a:p>
          <a:p>
            <a:pPr fontAlgn="base"/>
            <a:r>
              <a:rPr lang="en-US" b="1" dirty="0" err="1"/>
              <a:t>getText</a:t>
            </a:r>
            <a:r>
              <a:rPr lang="en-US" b="1" dirty="0"/>
              <a:t>() :</a:t>
            </a:r>
            <a:r>
              <a:rPr lang="en-US" dirty="0"/>
              <a:t> returns the text that the label will display</a:t>
            </a:r>
          </a:p>
          <a:p>
            <a:pPr fontAlgn="base"/>
            <a:r>
              <a:rPr lang="en-US" b="1" dirty="0" err="1"/>
              <a:t>setText</a:t>
            </a:r>
            <a:r>
              <a:rPr lang="en-US" b="1" dirty="0"/>
              <a:t>(String s) :</a:t>
            </a:r>
            <a:r>
              <a:rPr lang="en-US" dirty="0"/>
              <a:t> sets the text that the label will display to string s</a:t>
            </a:r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6701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0"/>
            <a:ext cx="7942217" cy="6858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javax.swing</a:t>
            </a:r>
            <a:r>
              <a:rPr lang="en-US" dirty="0" smtClean="0"/>
              <a:t>.*;  </a:t>
            </a:r>
          </a:p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LabelExample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{  </a:t>
            </a:r>
          </a:p>
          <a:p>
            <a:pPr>
              <a:buNone/>
            </a:pP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 </a:t>
            </a:r>
          </a:p>
          <a:p>
            <a:pPr>
              <a:buNone/>
            </a:pPr>
            <a:r>
              <a:rPr lang="en-US" dirty="0" smtClean="0"/>
              <a:t>    { 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JFrame</a:t>
            </a:r>
            <a:r>
              <a:rPr lang="en-US" dirty="0" smtClean="0"/>
              <a:t> f= new </a:t>
            </a:r>
            <a:r>
              <a:rPr lang="en-US" dirty="0" err="1" smtClean="0"/>
              <a:t>JFrame</a:t>
            </a:r>
            <a:r>
              <a:rPr lang="en-US" dirty="0" smtClean="0"/>
              <a:t>("Label Example"); 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JLabel</a:t>
            </a:r>
            <a:r>
              <a:rPr lang="en-US" dirty="0" smtClean="0"/>
              <a:t> l1,l2;  </a:t>
            </a:r>
          </a:p>
          <a:p>
            <a:pPr>
              <a:buNone/>
            </a:pPr>
            <a:r>
              <a:rPr lang="en-US" dirty="0" smtClean="0"/>
              <a:t>    l1=new </a:t>
            </a:r>
            <a:r>
              <a:rPr lang="en-US" dirty="0" err="1" smtClean="0"/>
              <a:t>JLabel</a:t>
            </a:r>
            <a:r>
              <a:rPr lang="en-US" dirty="0" smtClean="0"/>
              <a:t>("First Label.");  </a:t>
            </a:r>
          </a:p>
          <a:p>
            <a:pPr>
              <a:buNone/>
            </a:pPr>
            <a:r>
              <a:rPr lang="en-US" dirty="0" smtClean="0"/>
              <a:t>    l1.setBounds(50,50, 100,30);  </a:t>
            </a:r>
          </a:p>
          <a:p>
            <a:pPr>
              <a:buNone/>
            </a:pPr>
            <a:r>
              <a:rPr lang="en-US" dirty="0" smtClean="0"/>
              <a:t>    l2=new </a:t>
            </a:r>
            <a:r>
              <a:rPr lang="en-US" dirty="0" err="1" smtClean="0"/>
              <a:t>JLabel</a:t>
            </a:r>
            <a:r>
              <a:rPr lang="en-US" dirty="0" smtClean="0"/>
              <a:t>("Second Label.");  </a:t>
            </a:r>
          </a:p>
          <a:p>
            <a:pPr>
              <a:buNone/>
            </a:pPr>
            <a:r>
              <a:rPr lang="en-US" dirty="0" smtClean="0"/>
              <a:t>    l2.setBounds(50,100, 100,30); 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f.add</a:t>
            </a:r>
            <a:r>
              <a:rPr lang="en-US" dirty="0" smtClean="0"/>
              <a:t>(l1); </a:t>
            </a:r>
            <a:r>
              <a:rPr lang="en-US" dirty="0" err="1" smtClean="0"/>
              <a:t>f.add</a:t>
            </a:r>
            <a:r>
              <a:rPr lang="en-US" dirty="0" smtClean="0"/>
              <a:t>(l2); 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f.setSize</a:t>
            </a:r>
            <a:r>
              <a:rPr lang="en-US" dirty="0" smtClean="0"/>
              <a:t>(300,300); 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f.setLayout</a:t>
            </a:r>
            <a:r>
              <a:rPr lang="en-US" dirty="0" smtClean="0"/>
              <a:t>(null); 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f.setVisible</a:t>
            </a:r>
            <a:r>
              <a:rPr lang="en-US" dirty="0" smtClean="0"/>
              <a:t>(true);  </a:t>
            </a:r>
          </a:p>
          <a:p>
            <a:pPr>
              <a:buNone/>
            </a:pPr>
            <a:r>
              <a:rPr lang="en-US" dirty="0" smtClean="0"/>
              <a:t>    }  </a:t>
            </a:r>
          </a:p>
          <a:p>
            <a:pPr>
              <a:buNone/>
            </a:pPr>
            <a:r>
              <a:rPr lang="en-US" dirty="0" smtClean="0"/>
              <a:t>    }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7831" t="23036" r="51006" b="28928"/>
          <a:stretch>
            <a:fillRect/>
          </a:stretch>
        </p:blipFill>
        <p:spPr bwMode="auto">
          <a:xfrm>
            <a:off x="6531429" y="1371600"/>
            <a:ext cx="5355771" cy="3513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JButton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JButton</a:t>
            </a:r>
            <a:r>
              <a:rPr lang="en-US" dirty="0"/>
              <a:t> class is used to create a labeled button that has platform independent implementation. The application result in some action when the button is pushed. It inherits </a:t>
            </a:r>
            <a:r>
              <a:rPr lang="en-US" dirty="0" err="1"/>
              <a:t>AbstractButton</a:t>
            </a:r>
            <a:r>
              <a:rPr lang="en-US" dirty="0"/>
              <a:t> class.</a:t>
            </a:r>
            <a:endParaRPr lang="en-IN" dirty="0" smtClean="0"/>
          </a:p>
          <a:p>
            <a:r>
              <a:rPr lang="en-US" dirty="0" err="1" smtClean="0"/>
              <a:t>AbstractButton</a:t>
            </a:r>
            <a:r>
              <a:rPr lang="en-US" dirty="0" smtClean="0"/>
              <a:t> </a:t>
            </a:r>
            <a:r>
              <a:rPr lang="en-US" dirty="0"/>
              <a:t>is </a:t>
            </a:r>
            <a:r>
              <a:rPr lang="en-US" b="1" dirty="0"/>
              <a:t>an abstract base class for all button components</a:t>
            </a:r>
            <a:r>
              <a:rPr lang="en-US" dirty="0"/>
              <a:t> ( </a:t>
            </a:r>
            <a:r>
              <a:rPr lang="en-US" dirty="0" err="1"/>
              <a:t>JButton</a:t>
            </a:r>
            <a:r>
              <a:rPr lang="en-US" dirty="0"/>
              <a:t> , </a:t>
            </a:r>
            <a:r>
              <a:rPr lang="en-US" dirty="0" err="1"/>
              <a:t>JToggleButton</a:t>
            </a:r>
            <a:r>
              <a:rPr lang="en-US" dirty="0"/>
              <a:t> , </a:t>
            </a:r>
            <a:r>
              <a:rPr lang="en-US" dirty="0" err="1"/>
              <a:t>JCheckBox</a:t>
            </a:r>
            <a:r>
              <a:rPr lang="en-US" dirty="0"/>
              <a:t> , </a:t>
            </a:r>
            <a:r>
              <a:rPr lang="en-US" dirty="0" err="1"/>
              <a:t>JRadioButton</a:t>
            </a:r>
            <a:r>
              <a:rPr lang="en-US" dirty="0"/>
              <a:t> , and </a:t>
            </a:r>
            <a:r>
              <a:rPr lang="en-US" dirty="0" err="1"/>
              <a:t>JMenuItem</a:t>
            </a:r>
            <a:r>
              <a:rPr lang="en-US" dirty="0"/>
              <a:t> and its subclasses). Since it provides functionality common to all types of </a:t>
            </a:r>
            <a:r>
              <a:rPr lang="en-US" dirty="0" smtClean="0"/>
              <a:t>buttons.</a:t>
            </a:r>
          </a:p>
          <a:p>
            <a:pPr marL="0" indent="0">
              <a:buNone/>
            </a:pPr>
            <a:r>
              <a:rPr lang="en-IN" u="sng" dirty="0" err="1"/>
              <a:t>JButton</a:t>
            </a:r>
            <a:r>
              <a:rPr lang="en-IN" u="sng" dirty="0"/>
              <a:t> class </a:t>
            </a:r>
            <a:r>
              <a:rPr lang="en-IN" u="sng" dirty="0" smtClean="0"/>
              <a:t>declaration :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JButton</a:t>
            </a:r>
            <a:r>
              <a:rPr lang="en-IN" dirty="0"/>
              <a:t> </a:t>
            </a:r>
            <a:r>
              <a:rPr lang="en-IN" b="1" dirty="0"/>
              <a:t>extends</a:t>
            </a:r>
            <a:r>
              <a:rPr lang="en-IN" dirty="0"/>
              <a:t> </a:t>
            </a:r>
            <a:r>
              <a:rPr lang="en-IN" dirty="0" err="1"/>
              <a:t>AbstractButton</a:t>
            </a:r>
            <a:r>
              <a:rPr lang="en-IN" dirty="0"/>
              <a:t> </a:t>
            </a:r>
            <a:r>
              <a:rPr lang="en-IN" b="1" dirty="0"/>
              <a:t>implements</a:t>
            </a:r>
            <a:r>
              <a:rPr lang="en-IN" dirty="0"/>
              <a:t> Accessible  </a:t>
            </a:r>
          </a:p>
          <a:p>
            <a:pPr marL="0" indent="0">
              <a:buNone/>
            </a:pPr>
            <a:endParaRPr lang="en-IN" u="sng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0451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30354264"/>
              </p:ext>
            </p:extLst>
          </p:nvPr>
        </p:nvGraphicFramePr>
        <p:xfrm>
          <a:off x="2340226" y="753563"/>
          <a:ext cx="7047910" cy="5562600"/>
        </p:xfrm>
        <a:graphic>
          <a:graphicData uri="http://schemas.openxmlformats.org/drawingml/2006/table">
            <a:tbl>
              <a:tblPr/>
              <a:tblGrid>
                <a:gridCol w="3523955"/>
                <a:gridCol w="352395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Constructor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087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87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87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087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87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87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3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JButton()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3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creates a button with no text and icon.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3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JButton(String s)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3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creates a button with the specified text.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3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JButton</a:t>
                      </a:r>
                      <a:r>
                        <a:rPr lang="en-IN" sz="32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(Icon </a:t>
                      </a:r>
                      <a:r>
                        <a:rPr lang="en-IN" sz="3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</a:t>
                      </a:r>
                      <a:r>
                        <a:rPr lang="en-IN" sz="32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32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creates a button with the specified icon object.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7146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37466849"/>
              </p:ext>
            </p:extLst>
          </p:nvPr>
        </p:nvGraphicFramePr>
        <p:xfrm>
          <a:off x="1249247" y="948611"/>
          <a:ext cx="9259912" cy="4288790"/>
        </p:xfrm>
        <a:graphic>
          <a:graphicData uri="http://schemas.openxmlformats.org/drawingml/2006/table">
            <a:tbl>
              <a:tblPr/>
              <a:tblGrid>
                <a:gridCol w="4629956"/>
                <a:gridCol w="4629956"/>
              </a:tblGrid>
              <a:tr h="38497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Methods</a:t>
                      </a:r>
                    </a:p>
                  </a:txBody>
                  <a:tcPr marL="87493" marR="87493" marT="87493" marB="87493">
                    <a:lnL w="9525" cap="flat" cmpd="sng" algn="ctr">
                      <a:solidFill>
                        <a:srgbClr val="283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3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3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87493" marR="87493" marT="87493" marB="87493">
                    <a:lnL w="9525" cap="flat" cmpd="sng" algn="ctr">
                      <a:solidFill>
                        <a:srgbClr val="283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3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3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53662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setText(String s)</a:t>
                      </a:r>
                    </a:p>
                  </a:txBody>
                  <a:tcPr marL="58329" marR="58329" marT="58329" marB="5832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set specified text on button</a:t>
                      </a:r>
                    </a:p>
                  </a:txBody>
                  <a:tcPr marL="58329" marR="58329" marT="58329" marB="5832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662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String getText()</a:t>
                      </a:r>
                    </a:p>
                  </a:txBody>
                  <a:tcPr marL="58329" marR="58329" marT="58329" marB="5832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the text of the button.</a:t>
                      </a:r>
                    </a:p>
                  </a:txBody>
                  <a:tcPr marL="58329" marR="58329" marT="58329" marB="5832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53662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setEnabled(boolean b)</a:t>
                      </a:r>
                    </a:p>
                  </a:txBody>
                  <a:tcPr marL="58329" marR="58329" marT="58329" marB="5832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enable or disable the button.</a:t>
                      </a:r>
                    </a:p>
                  </a:txBody>
                  <a:tcPr marL="58329" marR="58329" marT="58329" marB="5832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662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setIcon(Icon b)</a:t>
                      </a:r>
                    </a:p>
                  </a:txBody>
                  <a:tcPr marL="58329" marR="58329" marT="58329" marB="5832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set the specified Icon on the button.</a:t>
                      </a:r>
                    </a:p>
                  </a:txBody>
                  <a:tcPr marL="58329" marR="58329" marT="58329" marB="5832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53662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Icon getIcon()</a:t>
                      </a:r>
                    </a:p>
                  </a:txBody>
                  <a:tcPr marL="58329" marR="58329" marT="58329" marB="5832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get the Icon of the button.</a:t>
                      </a:r>
                    </a:p>
                  </a:txBody>
                  <a:tcPr marL="58329" marR="58329" marT="58329" marB="5832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4661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</a:t>
                      </a:r>
                      <a:r>
                        <a:rPr lang="en-IN" sz="2000" baseline="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IN" sz="2000" dirty="0" err="1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addActionListener</a:t>
                      </a:r>
                      <a:r>
                        <a:rPr lang="en-IN" sz="20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</a:t>
                      </a:r>
                      <a:r>
                        <a:rPr lang="en-IN" sz="2000" dirty="0" err="1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ActionListener</a:t>
                      </a:r>
                      <a:r>
                        <a:rPr lang="en-IN" sz="20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a)</a:t>
                      </a:r>
                    </a:p>
                  </a:txBody>
                  <a:tcPr marL="58329" marR="58329" marT="58329" marB="5832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add the </a:t>
                      </a:r>
                      <a:r>
                        <a:rPr lang="en-US" sz="20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inter-regular"/>
                        </a:rPr>
                        <a:t>action listener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to this object.</a:t>
                      </a:r>
                    </a:p>
                  </a:txBody>
                  <a:tcPr marL="58329" marR="58329" marT="58329" marB="5832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5460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9839" t="26786" r="48898" b="36607"/>
          <a:stretch>
            <a:fillRect/>
          </a:stretch>
        </p:blipFill>
        <p:spPr bwMode="auto">
          <a:xfrm>
            <a:off x="6648994" y="1894114"/>
            <a:ext cx="5368834" cy="267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500743" y="701937"/>
            <a:ext cx="6096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javax.swing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.*;  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ButtonExample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{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public static void main(String[]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{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JFrame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f=new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JFrame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("Button Example");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JButton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b=new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JButton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("Click Here");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b.setBounds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(50,100,95,30);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f.add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(b);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f.setSize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(400,400);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f.setLayout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(null);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f.setVisible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(true); 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9396"/>
            <a:ext cx="10515600" cy="759855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JRadioButton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803" y="1249251"/>
            <a:ext cx="10623997" cy="435133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JRadioButton</a:t>
            </a:r>
            <a:r>
              <a:rPr lang="en-US" dirty="0"/>
              <a:t> class is used to create a radio button. It is used to choose one option from multiple options. It is widely used in exam systems or quiz.</a:t>
            </a:r>
          </a:p>
          <a:p>
            <a:r>
              <a:rPr lang="en-US" dirty="0"/>
              <a:t>It should be added in </a:t>
            </a:r>
            <a:r>
              <a:rPr lang="en-US" dirty="0" err="1"/>
              <a:t>ButtonGroup</a:t>
            </a:r>
            <a:r>
              <a:rPr lang="en-US" dirty="0"/>
              <a:t> to select one radio button only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IN" b="1" u="sng" dirty="0" err="1"/>
              <a:t>JRadioButton</a:t>
            </a:r>
            <a:r>
              <a:rPr lang="en-IN" b="1" u="sng" dirty="0"/>
              <a:t> class </a:t>
            </a:r>
            <a:r>
              <a:rPr lang="en-IN" b="1" u="sng" dirty="0" smtClean="0"/>
              <a:t>declaration :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JRadioButton</a:t>
            </a:r>
            <a:r>
              <a:rPr lang="en-IN" dirty="0"/>
              <a:t> </a:t>
            </a:r>
            <a:r>
              <a:rPr lang="en-IN" b="1" dirty="0"/>
              <a:t>extends</a:t>
            </a:r>
            <a:r>
              <a:rPr lang="en-IN" dirty="0"/>
              <a:t> </a:t>
            </a:r>
            <a:r>
              <a:rPr lang="en-IN" dirty="0" err="1"/>
              <a:t>JToggleButton</a:t>
            </a:r>
            <a:r>
              <a:rPr lang="en-IN" dirty="0"/>
              <a:t> </a:t>
            </a:r>
            <a:r>
              <a:rPr lang="en-IN" b="1" dirty="0"/>
              <a:t>implements</a:t>
            </a:r>
            <a:r>
              <a:rPr lang="en-IN" dirty="0"/>
              <a:t> Accessible </a:t>
            </a:r>
            <a:endParaRPr lang="en-IN" b="1" u="sng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1603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43475061"/>
              </p:ext>
            </p:extLst>
          </p:nvPr>
        </p:nvGraphicFramePr>
        <p:xfrm>
          <a:off x="1915218" y="824247"/>
          <a:ext cx="7666662" cy="4953000"/>
        </p:xfrm>
        <a:graphic>
          <a:graphicData uri="http://schemas.openxmlformats.org/drawingml/2006/table">
            <a:tbl>
              <a:tblPr/>
              <a:tblGrid>
                <a:gridCol w="3833331"/>
                <a:gridCol w="3833331"/>
              </a:tblGrid>
              <a:tr h="357324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Constructor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70A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A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A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70A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A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A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JRadioButton()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Creates an unselected radio button with no text.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JRadioButton(String s)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Creates an unselected radio button with specified text.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JRadioButton(String s, boolean selected)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Creates a radio button with the specified text and selected status.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3434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48" y="120427"/>
            <a:ext cx="10515600" cy="63942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Difference between AWT and Swing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62392145"/>
              </p:ext>
            </p:extLst>
          </p:nvPr>
        </p:nvGraphicFramePr>
        <p:xfrm>
          <a:off x="838201" y="759855"/>
          <a:ext cx="10842938" cy="6045373"/>
        </p:xfrm>
        <a:graphic>
          <a:graphicData uri="http://schemas.openxmlformats.org/drawingml/2006/table">
            <a:tbl>
              <a:tblPr/>
              <a:tblGrid>
                <a:gridCol w="617112"/>
                <a:gridCol w="4520484"/>
                <a:gridCol w="5705342"/>
              </a:tblGrid>
              <a:tr h="319189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No.</a:t>
                      </a:r>
                    </a:p>
                  </a:txBody>
                  <a:tcPr marL="59229" marR="59229" marT="59229" marB="59229">
                    <a:lnL w="9525" cap="flat" cmpd="sng" algn="ctr">
                      <a:solidFill>
                        <a:srgbClr val="904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4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4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Java AWT</a:t>
                      </a:r>
                    </a:p>
                  </a:txBody>
                  <a:tcPr marL="59229" marR="59229" marT="59229" marB="59229">
                    <a:lnL w="9525" cap="flat" cmpd="sng" algn="ctr">
                      <a:solidFill>
                        <a:srgbClr val="904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4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4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Java Swing</a:t>
                      </a:r>
                    </a:p>
                  </a:txBody>
                  <a:tcPr marL="59229" marR="59229" marT="59229" marB="59229">
                    <a:lnL w="9525" cap="flat" cmpd="sng" algn="ctr">
                      <a:solidFill>
                        <a:srgbClr val="904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4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4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47482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1)</a:t>
                      </a:r>
                    </a:p>
                  </a:txBody>
                  <a:tcPr marL="39486" marR="39486" marT="39486" marB="394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AWT components are </a:t>
                      </a:r>
                      <a:r>
                        <a:rPr lang="en-IN" sz="1600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platform-dependent</a:t>
                      </a:r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39486" marR="39486" marT="39486" marB="394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Java swing components are </a:t>
                      </a:r>
                      <a:r>
                        <a:rPr lang="en-US" sz="1600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platform-independent</a:t>
                      </a:r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39486" marR="39486" marT="39486" marB="394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652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2)</a:t>
                      </a:r>
                    </a:p>
                  </a:txBody>
                  <a:tcPr marL="39486" marR="39486" marT="39486" marB="394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AWT components are </a:t>
                      </a:r>
                      <a:r>
                        <a:rPr lang="en-IN" sz="16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heavyweight</a:t>
                      </a:r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39486" marR="39486" marT="39486" marB="394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Swing components are </a:t>
                      </a:r>
                      <a:r>
                        <a:rPr lang="en-IN" sz="16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lightweight</a:t>
                      </a:r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39486" marR="39486" marT="39486" marB="394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63351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3)</a:t>
                      </a:r>
                    </a:p>
                  </a:txBody>
                  <a:tcPr marL="39486" marR="39486" marT="39486" marB="394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Java AWT is an API to develop 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GUI applications 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in Java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9486" marR="39486" marT="39486" marB="394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Swing is a part of Java Foundation Classes and is used to create various applications.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9486" marR="39486" marT="39486" marB="394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446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4)</a:t>
                      </a:r>
                    </a:p>
                  </a:txBody>
                  <a:tcPr marL="39486" marR="39486" marT="39486" marB="394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AWT provides </a:t>
                      </a:r>
                      <a:r>
                        <a:rPr lang="en-US" sz="1600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less components</a:t>
                      </a:r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than Swing.</a:t>
                      </a:r>
                    </a:p>
                  </a:txBody>
                  <a:tcPr marL="39486" marR="39486" marT="39486" marB="394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Swing provides </a:t>
                      </a:r>
                      <a:r>
                        <a:rPr lang="en-US" sz="16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more powerful components</a:t>
                      </a:r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such as tables, lists, scrollpanes, colorchooser, tabbedpane etc.</a:t>
                      </a:r>
                    </a:p>
                  </a:txBody>
                  <a:tcPr marL="39486" marR="39486" marT="39486" marB="394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105606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5)</a:t>
                      </a:r>
                    </a:p>
                  </a:txBody>
                  <a:tcPr marL="39486" marR="39486" marT="39486" marB="394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AWT </a:t>
                      </a:r>
                      <a:r>
                        <a:rPr lang="en-US" sz="1600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doesn't follows MVC</a:t>
                      </a:r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(Model View Controller) where model represents data, view represents presentation and controller acts as an interface between model and view.</a:t>
                      </a:r>
                    </a:p>
                  </a:txBody>
                  <a:tcPr marL="39486" marR="39486" marT="39486" marB="394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Swing </a:t>
                      </a:r>
                      <a:r>
                        <a:rPr lang="en-IN" sz="1600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follows MVC</a:t>
                      </a:r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39486" marR="39486" marT="39486" marB="394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0883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6)</a:t>
                      </a:r>
                      <a:endParaRPr lang="en-IN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9486" marR="39486" marT="39486" marB="394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Java AWT has comparatively 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less functionality as compared to Swing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.</a:t>
                      </a:r>
                      <a:endParaRPr lang="en-US" sz="16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9486" marR="39486" marT="39486" marB="394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Java Swing has 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more functionality as compared to AWT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.</a:t>
                      </a:r>
                      <a:endParaRPr lang="en-IN" sz="16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9486" marR="39486" marT="39486" marB="394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0883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7)</a:t>
                      </a:r>
                      <a:endParaRPr lang="en-IN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9486" marR="39486" marT="39486" marB="394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execution time of AWT is more than Swing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.</a:t>
                      </a:r>
                      <a:endParaRPr lang="en-US" sz="16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9486" marR="39486" marT="39486" marB="394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execution time of Swing is less than AWT.</a:t>
                      </a:r>
                      <a:endParaRPr lang="en-IN" sz="1600" b="1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9486" marR="39486" marT="39486" marB="394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7192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59269460"/>
              </p:ext>
            </p:extLst>
          </p:nvPr>
        </p:nvGraphicFramePr>
        <p:xfrm>
          <a:off x="1764405" y="437882"/>
          <a:ext cx="6658376" cy="5868392"/>
        </p:xfrm>
        <a:graphic>
          <a:graphicData uri="http://schemas.openxmlformats.org/drawingml/2006/table">
            <a:tbl>
              <a:tblPr/>
              <a:tblGrid>
                <a:gridCol w="3329188"/>
                <a:gridCol w="3329188"/>
              </a:tblGrid>
              <a:tr h="359452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Methods</a:t>
                      </a:r>
                    </a:p>
                  </a:txBody>
                  <a:tcPr marL="87493" marR="87493" marT="87493" marB="87493">
                    <a:lnL w="9525" cap="flat" cmpd="sng" algn="ctr">
                      <a:solidFill>
                        <a:srgbClr val="B817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17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17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87493" marR="87493" marT="87493" marB="87493">
                    <a:lnL w="9525" cap="flat" cmpd="sng" algn="ctr">
                      <a:solidFill>
                        <a:srgbClr val="B817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17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17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53662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setText(String s)</a:t>
                      </a:r>
                    </a:p>
                  </a:txBody>
                  <a:tcPr marL="58329" marR="58329" marT="58329" marB="5832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set specified text on button.</a:t>
                      </a:r>
                    </a:p>
                  </a:txBody>
                  <a:tcPr marL="58329" marR="58329" marT="58329" marB="5832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662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String getText()</a:t>
                      </a:r>
                    </a:p>
                  </a:txBody>
                  <a:tcPr marL="58329" marR="58329" marT="58329" marB="5832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the text of the button.</a:t>
                      </a:r>
                    </a:p>
                  </a:txBody>
                  <a:tcPr marL="58329" marR="58329" marT="58329" marB="5832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53662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setEnabled(boolean b)</a:t>
                      </a:r>
                    </a:p>
                  </a:txBody>
                  <a:tcPr marL="58329" marR="58329" marT="58329" marB="5832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enable or disable the button.</a:t>
                      </a:r>
                    </a:p>
                  </a:txBody>
                  <a:tcPr marL="58329" marR="58329" marT="58329" marB="5832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662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setIcon(Icon b)</a:t>
                      </a:r>
                    </a:p>
                  </a:txBody>
                  <a:tcPr marL="58329" marR="58329" marT="58329" marB="5832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set the specified Icon on the button.</a:t>
                      </a:r>
                    </a:p>
                  </a:txBody>
                  <a:tcPr marL="58329" marR="58329" marT="58329" marB="5832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53662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Icon getIcon()</a:t>
                      </a:r>
                    </a:p>
                  </a:txBody>
                  <a:tcPr marL="58329" marR="58329" marT="58329" marB="5832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get the Icon of the button.</a:t>
                      </a:r>
                    </a:p>
                  </a:txBody>
                  <a:tcPr marL="58329" marR="58329" marT="58329" marB="5832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662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setMnemonic(int a)</a:t>
                      </a:r>
                    </a:p>
                  </a:txBody>
                  <a:tcPr marL="58329" marR="58329" marT="58329" marB="5832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set the mnemonic on the button.</a:t>
                      </a:r>
                    </a:p>
                  </a:txBody>
                  <a:tcPr marL="58329" marR="58329" marT="58329" marB="5832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74661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addActionListener(ActionListener a)</a:t>
                      </a:r>
                    </a:p>
                  </a:txBody>
                  <a:tcPr marL="58329" marR="58329" marT="58329" marB="5832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add the action listener to this object.</a:t>
                      </a:r>
                    </a:p>
                  </a:txBody>
                  <a:tcPr marL="58329" marR="58329" marT="58329" marB="5832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9177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11847" t="30000" r="43677" b="32679"/>
          <a:stretch>
            <a:fillRect/>
          </a:stretch>
        </p:blipFill>
        <p:spPr bwMode="auto">
          <a:xfrm>
            <a:off x="6405154" y="1881051"/>
            <a:ext cx="5786846" cy="352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0"/>
            <a:ext cx="6096000" cy="68634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javax.swing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.*;   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RadioButtonExample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{    </a:t>
            </a:r>
          </a:p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JFrame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f;    </a:t>
            </a:r>
          </a:p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RadioButtonExample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(){   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f=new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JFrame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();     </a:t>
            </a:r>
          </a:p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JRadioButton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r1=new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JRadioButton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("A) Male");    </a:t>
            </a:r>
          </a:p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JRadioButton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r2=new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JRadioButton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("B) Female");   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r1.setBounds(75,50,100,30);   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r2.setBounds(75,100,100,30);    </a:t>
            </a:r>
          </a:p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ButtonGroup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=new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ButtonGroup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();    </a:t>
            </a:r>
          </a:p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bg.add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(r1);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bg.add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(r2);    </a:t>
            </a:r>
          </a:p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f.add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(r1);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f.add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(r2);      </a:t>
            </a:r>
          </a:p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f.setSize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(300,300);    </a:t>
            </a:r>
          </a:p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f.setLayout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(null);    </a:t>
            </a:r>
          </a:p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f.setVisible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(true);   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}   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public static void main(String[]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{   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new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RadioButtonExample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();   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}   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}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JCheckBox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JCheckBox</a:t>
            </a:r>
            <a:r>
              <a:rPr lang="en-US" dirty="0"/>
              <a:t> </a:t>
            </a:r>
            <a:r>
              <a:rPr lang="en-US" dirty="0" smtClean="0"/>
              <a:t>class </a:t>
            </a:r>
            <a:r>
              <a:rPr lang="en-US" dirty="0"/>
              <a:t>is used to create a checkbox. It is used to turn an option on (true) or off (false). Clicking on a </a:t>
            </a:r>
            <a:r>
              <a:rPr lang="en-US" dirty="0" err="1"/>
              <a:t>CheckBox</a:t>
            </a:r>
            <a:r>
              <a:rPr lang="en-US" dirty="0"/>
              <a:t> changes its state from "on" to "off" or from "off" to "on ".It inherits </a:t>
            </a:r>
            <a:r>
              <a:rPr lang="en-US" b="1" u="sng" dirty="0" err="1">
                <a:solidFill>
                  <a:srgbClr val="FF0000"/>
                </a:solidFill>
              </a:rPr>
              <a:t>JToggleButton</a:t>
            </a:r>
            <a:r>
              <a:rPr lang="en-US" dirty="0"/>
              <a:t> class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IN" b="1" u="sng" dirty="0" err="1" smtClean="0"/>
              <a:t>JCheckBox</a:t>
            </a:r>
            <a:r>
              <a:rPr lang="en-IN" b="1" u="sng" dirty="0" smtClean="0"/>
              <a:t> </a:t>
            </a:r>
            <a:r>
              <a:rPr lang="en-IN" b="1" u="sng" dirty="0"/>
              <a:t>class declaration</a:t>
            </a:r>
          </a:p>
          <a:p>
            <a:pPr marL="0" indent="0">
              <a:buNone/>
            </a:pPr>
            <a:r>
              <a:rPr lang="en-US" b="1" dirty="0" smtClean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JCheckBox</a:t>
            </a:r>
            <a:r>
              <a:rPr lang="en-US" dirty="0"/>
              <a:t> </a:t>
            </a:r>
            <a:r>
              <a:rPr lang="en-US" b="1" dirty="0"/>
              <a:t>extends</a:t>
            </a:r>
            <a:r>
              <a:rPr lang="en-US" dirty="0"/>
              <a:t> </a:t>
            </a:r>
            <a:r>
              <a:rPr lang="en-US" dirty="0" err="1"/>
              <a:t>JToggleButton</a:t>
            </a:r>
            <a:r>
              <a:rPr lang="en-US" dirty="0"/>
              <a:t> </a:t>
            </a:r>
            <a:r>
              <a:rPr lang="en-US" b="1" dirty="0"/>
              <a:t>implements</a:t>
            </a:r>
            <a:r>
              <a:rPr lang="en-US" dirty="0"/>
              <a:t> Accessible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7425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6975" y="274825"/>
            <a:ext cx="9955369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u="sng" dirty="0">
                <a:solidFill>
                  <a:srgbClr val="FF0000"/>
                </a:solidFill>
                <a:latin typeface="urw-din"/>
              </a:rPr>
              <a:t>Constructor of the class are </a:t>
            </a:r>
            <a:r>
              <a:rPr lang="en-US" sz="2400" b="1" u="sng" dirty="0" smtClean="0">
                <a:solidFill>
                  <a:srgbClr val="FF0000"/>
                </a:solidFill>
                <a:latin typeface="urw-din"/>
              </a:rPr>
              <a:t>:</a:t>
            </a:r>
          </a:p>
          <a:p>
            <a:pPr fontAlgn="base"/>
            <a:endParaRPr lang="en-US" sz="2000" dirty="0">
              <a:solidFill>
                <a:srgbClr val="273239"/>
              </a:solidFill>
              <a:latin typeface="urw-din"/>
            </a:endParaRPr>
          </a:p>
          <a:p>
            <a:pPr fontAlgn="base">
              <a:buFont typeface="+mj-lt"/>
              <a:buAutoNum type="arabicPeriod"/>
            </a:pP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JCheckBox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() </a:t>
            </a:r>
            <a:r>
              <a:rPr lang="en-US" sz="2000" dirty="0">
                <a:solidFill>
                  <a:srgbClr val="273239"/>
                </a:solidFill>
                <a:latin typeface="urw-din"/>
              </a:rPr>
              <a:t>: creates a new checkbox with no text or </a:t>
            </a:r>
            <a:r>
              <a:rPr lang="en-US" sz="2000" dirty="0" smtClean="0">
                <a:solidFill>
                  <a:srgbClr val="273239"/>
                </a:solidFill>
                <a:latin typeface="urw-din"/>
              </a:rPr>
              <a:t>icon</a:t>
            </a:r>
          </a:p>
          <a:p>
            <a:pPr fontAlgn="base">
              <a:buFont typeface="+mj-lt"/>
              <a:buAutoNum type="arabicPeriod"/>
            </a:pPr>
            <a:endParaRPr lang="en-US" sz="2000" dirty="0">
              <a:solidFill>
                <a:srgbClr val="273239"/>
              </a:solidFill>
              <a:latin typeface="urw-din"/>
            </a:endParaRPr>
          </a:p>
          <a:p>
            <a:pPr fontAlgn="base">
              <a:buFont typeface="+mj-lt"/>
              <a:buAutoNum type="arabicPeriod"/>
            </a:pP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JCheckBox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(Icon </a:t>
            </a: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i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)</a:t>
            </a:r>
            <a:r>
              <a:rPr lang="en-US" sz="2000" dirty="0">
                <a:solidFill>
                  <a:srgbClr val="273239"/>
                </a:solidFill>
                <a:latin typeface="urw-din"/>
              </a:rPr>
              <a:t> : creates a new checkbox with the icon </a:t>
            </a:r>
            <a:r>
              <a:rPr lang="en-US" sz="2000" dirty="0" smtClean="0">
                <a:solidFill>
                  <a:srgbClr val="273239"/>
                </a:solidFill>
                <a:latin typeface="urw-din"/>
              </a:rPr>
              <a:t>specified</a:t>
            </a:r>
          </a:p>
          <a:p>
            <a:pPr fontAlgn="base">
              <a:buFont typeface="+mj-lt"/>
              <a:buAutoNum type="arabicPeriod"/>
            </a:pPr>
            <a:endParaRPr lang="en-US" sz="2000" dirty="0">
              <a:solidFill>
                <a:srgbClr val="273239"/>
              </a:solidFill>
              <a:latin typeface="urw-din"/>
            </a:endParaRPr>
          </a:p>
          <a:p>
            <a:pPr fontAlgn="base">
              <a:buFont typeface="+mj-lt"/>
              <a:buAutoNum type="arabicPeriod"/>
            </a:pP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JCheckBox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(Icon </a:t>
            </a: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icon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, </a:t>
            </a: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boolean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 s) </a:t>
            </a:r>
            <a:r>
              <a:rPr lang="en-US" sz="2000" dirty="0">
                <a:solidFill>
                  <a:srgbClr val="273239"/>
                </a:solidFill>
                <a:latin typeface="urw-din"/>
              </a:rPr>
              <a:t>: creates a new checkbox with the icon specified and the </a:t>
            </a:r>
            <a:r>
              <a:rPr lang="en-US" sz="2000" dirty="0" err="1">
                <a:solidFill>
                  <a:srgbClr val="273239"/>
                </a:solidFill>
                <a:latin typeface="urw-din"/>
              </a:rPr>
              <a:t>boolean</a:t>
            </a:r>
            <a:r>
              <a:rPr lang="en-US" sz="2000" dirty="0">
                <a:solidFill>
                  <a:srgbClr val="273239"/>
                </a:solidFill>
                <a:latin typeface="urw-din"/>
              </a:rPr>
              <a:t> value specifies whether it is selected or not</a:t>
            </a:r>
            <a:r>
              <a:rPr lang="en-US" sz="2000" dirty="0" smtClean="0">
                <a:solidFill>
                  <a:srgbClr val="273239"/>
                </a:solidFill>
                <a:latin typeface="urw-din"/>
              </a:rPr>
              <a:t>.</a:t>
            </a:r>
          </a:p>
          <a:p>
            <a:pPr fontAlgn="base">
              <a:buFont typeface="+mj-lt"/>
              <a:buAutoNum type="arabicPeriod"/>
            </a:pPr>
            <a:endParaRPr lang="en-US" sz="2000" dirty="0">
              <a:solidFill>
                <a:srgbClr val="273239"/>
              </a:solidFill>
              <a:latin typeface="urw-din"/>
            </a:endParaRPr>
          </a:p>
          <a:p>
            <a:pPr fontAlgn="base">
              <a:buFont typeface="+mj-lt"/>
              <a:buAutoNum type="arabicPeriod"/>
            </a:pP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JCheckBox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(String t) </a:t>
            </a:r>
            <a:r>
              <a:rPr lang="en-US" sz="2000" dirty="0">
                <a:solidFill>
                  <a:srgbClr val="273239"/>
                </a:solidFill>
                <a:latin typeface="urw-din"/>
              </a:rPr>
              <a:t>:creates a new checkbox with the string </a:t>
            </a:r>
            <a:r>
              <a:rPr lang="en-US" sz="2000" dirty="0" smtClean="0">
                <a:solidFill>
                  <a:srgbClr val="273239"/>
                </a:solidFill>
                <a:latin typeface="urw-din"/>
              </a:rPr>
              <a:t>specified</a:t>
            </a:r>
          </a:p>
          <a:p>
            <a:pPr fontAlgn="base">
              <a:buFont typeface="+mj-lt"/>
              <a:buAutoNum type="arabicPeriod"/>
            </a:pPr>
            <a:endParaRPr lang="en-US" sz="2000" dirty="0">
              <a:solidFill>
                <a:srgbClr val="273239"/>
              </a:solidFill>
              <a:latin typeface="urw-din"/>
            </a:endParaRPr>
          </a:p>
          <a:p>
            <a:pPr fontAlgn="base">
              <a:buFont typeface="+mj-lt"/>
              <a:buAutoNum type="arabicPeriod"/>
            </a:pP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JCheckBox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(String text, </a:t>
            </a: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boolean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 selected)</a:t>
            </a:r>
            <a:r>
              <a:rPr lang="en-US" sz="2000" dirty="0">
                <a:solidFill>
                  <a:srgbClr val="273239"/>
                </a:solidFill>
                <a:latin typeface="urw-din"/>
              </a:rPr>
              <a:t> :creates a new checkbox with the string specified and the </a:t>
            </a:r>
            <a:r>
              <a:rPr lang="en-US" sz="2000" dirty="0" err="1">
                <a:solidFill>
                  <a:srgbClr val="273239"/>
                </a:solidFill>
                <a:latin typeface="urw-din"/>
              </a:rPr>
              <a:t>boolean</a:t>
            </a:r>
            <a:r>
              <a:rPr lang="en-US" sz="2000" dirty="0">
                <a:solidFill>
                  <a:srgbClr val="273239"/>
                </a:solidFill>
                <a:latin typeface="urw-din"/>
              </a:rPr>
              <a:t> value specifies whether it is selected or not</a:t>
            </a:r>
            <a:r>
              <a:rPr lang="en-US" sz="2000" dirty="0" smtClean="0">
                <a:solidFill>
                  <a:srgbClr val="273239"/>
                </a:solidFill>
                <a:latin typeface="urw-din"/>
              </a:rPr>
              <a:t>.</a:t>
            </a:r>
          </a:p>
          <a:p>
            <a:pPr fontAlgn="base">
              <a:buFont typeface="+mj-lt"/>
              <a:buAutoNum type="arabicPeriod"/>
            </a:pPr>
            <a:endParaRPr lang="en-US" sz="2000" dirty="0">
              <a:solidFill>
                <a:srgbClr val="273239"/>
              </a:solidFill>
              <a:latin typeface="urw-din"/>
            </a:endParaRPr>
          </a:p>
          <a:p>
            <a:pPr fontAlgn="base">
              <a:buFont typeface="+mj-lt"/>
              <a:buAutoNum type="arabicPeriod"/>
            </a:pP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JCheckBox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(String text, Icon icon) </a:t>
            </a:r>
            <a:r>
              <a:rPr lang="en-US" sz="2000" dirty="0">
                <a:solidFill>
                  <a:srgbClr val="273239"/>
                </a:solidFill>
                <a:latin typeface="urw-din"/>
              </a:rPr>
              <a:t>:creates a new checkbox with the string and the icon specified</a:t>
            </a:r>
            <a:r>
              <a:rPr lang="en-US" sz="2000" dirty="0" smtClean="0">
                <a:solidFill>
                  <a:srgbClr val="273239"/>
                </a:solidFill>
                <a:latin typeface="urw-din"/>
              </a:rPr>
              <a:t>.</a:t>
            </a:r>
          </a:p>
          <a:p>
            <a:pPr fontAlgn="base">
              <a:buFont typeface="+mj-lt"/>
              <a:buAutoNum type="arabicPeriod"/>
            </a:pPr>
            <a:endParaRPr lang="en-US" sz="2000" dirty="0">
              <a:solidFill>
                <a:srgbClr val="273239"/>
              </a:solidFill>
              <a:latin typeface="urw-din"/>
            </a:endParaRPr>
          </a:p>
          <a:p>
            <a:pPr fontAlgn="base">
              <a:buFont typeface="+mj-lt"/>
              <a:buAutoNum type="arabicPeriod"/>
            </a:pP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JCheckBox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(String text, Icon </a:t>
            </a: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icon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, </a:t>
            </a: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boolean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 selected)</a:t>
            </a:r>
            <a:r>
              <a:rPr lang="en-US" sz="2000" dirty="0">
                <a:solidFill>
                  <a:srgbClr val="273239"/>
                </a:solidFill>
                <a:latin typeface="urw-din"/>
              </a:rPr>
              <a:t>: creates a new checkbox with the string and the icon specified and the </a:t>
            </a:r>
            <a:r>
              <a:rPr lang="en-US" sz="2000" dirty="0" err="1">
                <a:solidFill>
                  <a:srgbClr val="273239"/>
                </a:solidFill>
                <a:latin typeface="urw-din"/>
              </a:rPr>
              <a:t>boolean</a:t>
            </a:r>
            <a:r>
              <a:rPr lang="en-US" sz="2000" dirty="0">
                <a:solidFill>
                  <a:srgbClr val="273239"/>
                </a:solidFill>
                <a:latin typeface="urw-din"/>
              </a:rPr>
              <a:t> value specifies whether it is selected or not.</a:t>
            </a:r>
            <a:endParaRPr lang="en-US" sz="2000" b="0" i="0" dirty="0">
              <a:solidFill>
                <a:srgbClr val="273239"/>
              </a:solidFill>
              <a:effectLst/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088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1673" y="618187"/>
            <a:ext cx="9530366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b="1" dirty="0">
                <a:solidFill>
                  <a:srgbClr val="FF0000"/>
                </a:solidFill>
                <a:latin typeface="urw-din"/>
              </a:rPr>
              <a:t>Commonly used methods</a:t>
            </a:r>
            <a:r>
              <a:rPr lang="en-US" sz="2800" b="1" dirty="0" smtClean="0">
                <a:solidFill>
                  <a:srgbClr val="FF0000"/>
                </a:solidFill>
                <a:latin typeface="urw-din"/>
              </a:rPr>
              <a:t>:</a:t>
            </a:r>
          </a:p>
          <a:p>
            <a:pPr fontAlgn="base"/>
            <a:endParaRPr lang="en-US" sz="2400" dirty="0">
              <a:solidFill>
                <a:srgbClr val="273239"/>
              </a:solidFill>
              <a:latin typeface="urw-din"/>
            </a:endParaRPr>
          </a:p>
          <a:p>
            <a:pPr fontAlgn="base">
              <a:buFont typeface="+mj-lt"/>
              <a:buAutoNum type="arabicPeriod"/>
            </a:pPr>
            <a:r>
              <a:rPr lang="en-US" sz="2400" b="1" dirty="0" err="1">
                <a:solidFill>
                  <a:srgbClr val="273239"/>
                </a:solidFill>
                <a:latin typeface="urw-din"/>
              </a:rPr>
              <a:t>setIcon</a:t>
            </a:r>
            <a:r>
              <a:rPr lang="en-US" sz="2400" b="1" dirty="0">
                <a:solidFill>
                  <a:srgbClr val="273239"/>
                </a:solidFill>
                <a:latin typeface="urw-din"/>
              </a:rPr>
              <a:t>(Icon </a:t>
            </a:r>
            <a:r>
              <a:rPr lang="en-US" sz="2400" b="1" dirty="0" err="1">
                <a:solidFill>
                  <a:srgbClr val="273239"/>
                </a:solidFill>
                <a:latin typeface="urw-din"/>
              </a:rPr>
              <a:t>i</a:t>
            </a:r>
            <a:r>
              <a:rPr lang="en-US" sz="2400" b="1" dirty="0">
                <a:solidFill>
                  <a:srgbClr val="273239"/>
                </a:solidFill>
                <a:latin typeface="urw-din"/>
              </a:rPr>
              <a:t>) </a:t>
            </a:r>
            <a:r>
              <a:rPr lang="en-US" sz="2400" dirty="0">
                <a:solidFill>
                  <a:srgbClr val="273239"/>
                </a:solidFill>
                <a:latin typeface="urw-din"/>
              </a:rPr>
              <a:t>: sets the icon of the checkbox to the given </a:t>
            </a:r>
            <a:r>
              <a:rPr lang="en-US" sz="2400" dirty="0" smtClean="0">
                <a:solidFill>
                  <a:srgbClr val="273239"/>
                </a:solidFill>
                <a:latin typeface="urw-din"/>
              </a:rPr>
              <a:t>icon</a:t>
            </a:r>
          </a:p>
          <a:p>
            <a:pPr fontAlgn="base">
              <a:buFont typeface="+mj-lt"/>
              <a:buAutoNum type="arabicPeriod"/>
            </a:pPr>
            <a:endParaRPr lang="en-US" sz="2400" dirty="0">
              <a:solidFill>
                <a:srgbClr val="273239"/>
              </a:solidFill>
              <a:latin typeface="urw-din"/>
            </a:endParaRPr>
          </a:p>
          <a:p>
            <a:pPr fontAlgn="base">
              <a:buFont typeface="+mj-lt"/>
              <a:buAutoNum type="arabicPeriod"/>
            </a:pPr>
            <a:r>
              <a:rPr lang="en-US" sz="2400" b="1" dirty="0" err="1">
                <a:solidFill>
                  <a:srgbClr val="273239"/>
                </a:solidFill>
                <a:latin typeface="urw-din"/>
              </a:rPr>
              <a:t>setText</a:t>
            </a:r>
            <a:r>
              <a:rPr lang="en-US" sz="2400" b="1" dirty="0">
                <a:solidFill>
                  <a:srgbClr val="273239"/>
                </a:solidFill>
                <a:latin typeface="urw-din"/>
              </a:rPr>
              <a:t>(String s)</a:t>
            </a:r>
            <a:r>
              <a:rPr lang="en-US" sz="2400" dirty="0">
                <a:solidFill>
                  <a:srgbClr val="273239"/>
                </a:solidFill>
                <a:latin typeface="urw-din"/>
              </a:rPr>
              <a:t> :sets the text of the checkbox to the given </a:t>
            </a:r>
            <a:r>
              <a:rPr lang="en-US" sz="2400" dirty="0" smtClean="0">
                <a:solidFill>
                  <a:srgbClr val="273239"/>
                </a:solidFill>
                <a:latin typeface="urw-din"/>
              </a:rPr>
              <a:t>text</a:t>
            </a:r>
          </a:p>
          <a:p>
            <a:pPr fontAlgn="base">
              <a:buFont typeface="+mj-lt"/>
              <a:buAutoNum type="arabicPeriod"/>
            </a:pPr>
            <a:endParaRPr lang="en-US" sz="2400" dirty="0">
              <a:solidFill>
                <a:srgbClr val="273239"/>
              </a:solidFill>
              <a:latin typeface="urw-din"/>
            </a:endParaRPr>
          </a:p>
          <a:p>
            <a:pPr fontAlgn="base">
              <a:buFont typeface="+mj-lt"/>
              <a:buAutoNum type="arabicPeriod"/>
            </a:pPr>
            <a:r>
              <a:rPr lang="en-US" sz="2400" b="1" dirty="0" err="1">
                <a:solidFill>
                  <a:srgbClr val="273239"/>
                </a:solidFill>
                <a:latin typeface="urw-din"/>
              </a:rPr>
              <a:t>setSelected</a:t>
            </a:r>
            <a:r>
              <a:rPr lang="en-US" sz="2400" b="1" dirty="0">
                <a:solidFill>
                  <a:srgbClr val="273239"/>
                </a:solidFill>
                <a:latin typeface="urw-din"/>
              </a:rPr>
              <a:t>(</a:t>
            </a:r>
            <a:r>
              <a:rPr lang="en-US" sz="2400" b="1" dirty="0" err="1">
                <a:solidFill>
                  <a:srgbClr val="273239"/>
                </a:solidFill>
                <a:latin typeface="urw-din"/>
              </a:rPr>
              <a:t>boolean</a:t>
            </a:r>
            <a:r>
              <a:rPr lang="en-US" sz="2400" b="1" dirty="0">
                <a:solidFill>
                  <a:srgbClr val="273239"/>
                </a:solidFill>
                <a:latin typeface="urw-din"/>
              </a:rPr>
              <a:t> b) </a:t>
            </a:r>
            <a:r>
              <a:rPr lang="en-US" sz="2400" dirty="0">
                <a:solidFill>
                  <a:srgbClr val="273239"/>
                </a:solidFill>
                <a:latin typeface="urw-din"/>
              </a:rPr>
              <a:t>: sets the checkbox to selected if </a:t>
            </a:r>
            <a:r>
              <a:rPr lang="en-US" sz="2400" dirty="0" err="1">
                <a:solidFill>
                  <a:srgbClr val="273239"/>
                </a:solidFill>
                <a:latin typeface="urw-din"/>
              </a:rPr>
              <a:t>boolean</a:t>
            </a:r>
            <a:r>
              <a:rPr lang="en-US" sz="2400" dirty="0">
                <a:solidFill>
                  <a:srgbClr val="273239"/>
                </a:solidFill>
                <a:latin typeface="urw-din"/>
              </a:rPr>
              <a:t> value passed is true or vice </a:t>
            </a:r>
            <a:r>
              <a:rPr lang="en-US" sz="2400" dirty="0" smtClean="0">
                <a:solidFill>
                  <a:srgbClr val="273239"/>
                </a:solidFill>
                <a:latin typeface="urw-din"/>
              </a:rPr>
              <a:t>versa</a:t>
            </a:r>
          </a:p>
          <a:p>
            <a:pPr fontAlgn="base">
              <a:buFont typeface="+mj-lt"/>
              <a:buAutoNum type="arabicPeriod"/>
            </a:pPr>
            <a:endParaRPr lang="en-US" sz="2400" dirty="0">
              <a:solidFill>
                <a:srgbClr val="273239"/>
              </a:solidFill>
              <a:latin typeface="urw-din"/>
            </a:endParaRPr>
          </a:p>
          <a:p>
            <a:pPr fontAlgn="base">
              <a:buFont typeface="+mj-lt"/>
              <a:buAutoNum type="arabicPeriod"/>
            </a:pPr>
            <a:r>
              <a:rPr lang="en-US" sz="2400" b="1" dirty="0" err="1">
                <a:solidFill>
                  <a:srgbClr val="273239"/>
                </a:solidFill>
                <a:latin typeface="urw-din"/>
              </a:rPr>
              <a:t>getIcon</a:t>
            </a:r>
            <a:r>
              <a:rPr lang="en-US" sz="2400" b="1" dirty="0">
                <a:solidFill>
                  <a:srgbClr val="273239"/>
                </a:solidFill>
                <a:latin typeface="urw-din"/>
              </a:rPr>
              <a:t>()</a:t>
            </a:r>
            <a:r>
              <a:rPr lang="en-US" sz="2400" dirty="0">
                <a:solidFill>
                  <a:srgbClr val="273239"/>
                </a:solidFill>
                <a:latin typeface="urw-din"/>
              </a:rPr>
              <a:t> : returns the image of the </a:t>
            </a:r>
            <a:r>
              <a:rPr lang="en-US" sz="2400" dirty="0" smtClean="0">
                <a:solidFill>
                  <a:srgbClr val="273239"/>
                </a:solidFill>
                <a:latin typeface="urw-din"/>
              </a:rPr>
              <a:t>checkbox</a:t>
            </a:r>
          </a:p>
          <a:p>
            <a:pPr fontAlgn="base">
              <a:buFont typeface="+mj-lt"/>
              <a:buAutoNum type="arabicPeriod"/>
            </a:pPr>
            <a:endParaRPr lang="en-US" sz="2400" dirty="0">
              <a:solidFill>
                <a:srgbClr val="273239"/>
              </a:solidFill>
              <a:latin typeface="urw-din"/>
            </a:endParaRPr>
          </a:p>
          <a:p>
            <a:pPr fontAlgn="base">
              <a:buFont typeface="+mj-lt"/>
              <a:buAutoNum type="arabicPeriod"/>
            </a:pPr>
            <a:r>
              <a:rPr lang="en-US" sz="2400" b="1" dirty="0" err="1">
                <a:solidFill>
                  <a:srgbClr val="273239"/>
                </a:solidFill>
                <a:latin typeface="urw-din"/>
              </a:rPr>
              <a:t>getText</a:t>
            </a:r>
            <a:r>
              <a:rPr lang="en-US" sz="2400" b="1" dirty="0">
                <a:solidFill>
                  <a:srgbClr val="273239"/>
                </a:solidFill>
                <a:latin typeface="urw-din"/>
              </a:rPr>
              <a:t>()</a:t>
            </a:r>
            <a:r>
              <a:rPr lang="en-US" sz="2400" dirty="0">
                <a:solidFill>
                  <a:srgbClr val="273239"/>
                </a:solidFill>
                <a:latin typeface="urw-din"/>
              </a:rPr>
              <a:t> : returns the text of the checkbox</a:t>
            </a:r>
            <a:endParaRPr lang="en-US" sz="2400" b="0" i="0" dirty="0">
              <a:solidFill>
                <a:srgbClr val="273239"/>
              </a:solidFill>
              <a:effectLst/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153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6024" t="20179" r="51106" b="33928"/>
          <a:stretch>
            <a:fillRect/>
          </a:stretch>
        </p:blipFill>
        <p:spPr bwMode="auto">
          <a:xfrm>
            <a:off x="6013269" y="2743199"/>
            <a:ext cx="5577840" cy="3735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65611" y="176578"/>
            <a:ext cx="685364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javax.swing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.*;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CheckBoxExample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CheckBoxExample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(){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JFrame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f= new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JFrame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CheckBox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Example");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JCheckBox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checkBox1 = new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JCheckBox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("C++");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checkBox1.setBounds(100,100, 50,50);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JCheckBox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checkBox2 = new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JCheckBox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("Java", true);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checkBox2.setBounds(100,150, 50,80);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f.add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(checkBox1);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f.add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(checkBox2);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f.setSize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(400,400);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f.setLayout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(null);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f.setVisible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(true);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}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[])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{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new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CheckBoxExample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}}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JProgressBar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JProgressBar</a:t>
            </a:r>
            <a:r>
              <a:rPr lang="en-US" dirty="0"/>
              <a:t> is a part of Java Swing package. </a:t>
            </a:r>
            <a:endParaRPr lang="en-US" dirty="0" smtClean="0"/>
          </a:p>
          <a:p>
            <a:r>
              <a:rPr lang="en-US" dirty="0" err="1" smtClean="0"/>
              <a:t>JProgressBar</a:t>
            </a:r>
            <a:r>
              <a:rPr lang="en-US" dirty="0" smtClean="0"/>
              <a:t> </a:t>
            </a:r>
            <a:r>
              <a:rPr lang="en-US" dirty="0"/>
              <a:t>visually displays the progress of some specified task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/>
              <a:t>JProgressBar</a:t>
            </a:r>
            <a:r>
              <a:rPr lang="en-US" dirty="0"/>
              <a:t> shows the percentage of completion of specified task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progress bar fills up as the task reaches it completion.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addition to show the percentage of completion of task, it can also display some text 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IN" b="1" u="sng" dirty="0" err="1">
                <a:solidFill>
                  <a:srgbClr val="FF0000"/>
                </a:solidFill>
              </a:rPr>
              <a:t>JProgressBar</a:t>
            </a:r>
            <a:r>
              <a:rPr lang="en-IN" b="1" u="sng" dirty="0">
                <a:solidFill>
                  <a:srgbClr val="FF0000"/>
                </a:solidFill>
              </a:rPr>
              <a:t> class </a:t>
            </a:r>
            <a:r>
              <a:rPr lang="en-IN" b="1" u="sng" dirty="0" smtClean="0">
                <a:solidFill>
                  <a:srgbClr val="FF0000"/>
                </a:solidFill>
              </a:rPr>
              <a:t>declaration :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JProgressBar</a:t>
            </a:r>
            <a:r>
              <a:rPr lang="en-IN" dirty="0"/>
              <a:t> </a:t>
            </a:r>
            <a:r>
              <a:rPr lang="en-IN" b="1" dirty="0"/>
              <a:t>extends</a:t>
            </a:r>
            <a:r>
              <a:rPr lang="en-IN" dirty="0"/>
              <a:t> </a:t>
            </a:r>
            <a:r>
              <a:rPr lang="en-IN" dirty="0" err="1"/>
              <a:t>JComponent</a:t>
            </a:r>
            <a:r>
              <a:rPr lang="en-IN" dirty="0"/>
              <a:t> </a:t>
            </a:r>
            <a:r>
              <a:rPr lang="en-IN" b="1" dirty="0"/>
              <a:t>implements</a:t>
            </a:r>
            <a:r>
              <a:rPr lang="en-IN" dirty="0"/>
              <a:t> </a:t>
            </a:r>
            <a:r>
              <a:rPr lang="en-IN" dirty="0" err="1"/>
              <a:t>SwingConstants</a:t>
            </a:r>
            <a:r>
              <a:rPr lang="en-IN" dirty="0"/>
              <a:t>, Accessible  </a:t>
            </a:r>
          </a:p>
          <a:p>
            <a:pPr marL="0" indent="0">
              <a:buNone/>
            </a:pPr>
            <a:endParaRPr lang="en-IN" b="1" u="sng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0757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76893260"/>
              </p:ext>
            </p:extLst>
          </p:nvPr>
        </p:nvGraphicFramePr>
        <p:xfrm>
          <a:off x="2016356" y="831951"/>
          <a:ext cx="7797344" cy="5574540"/>
        </p:xfrm>
        <a:graphic>
          <a:graphicData uri="http://schemas.openxmlformats.org/drawingml/2006/table">
            <a:tbl>
              <a:tblPr/>
              <a:tblGrid>
                <a:gridCol w="3898672"/>
                <a:gridCol w="3898672"/>
              </a:tblGrid>
              <a:tr h="418642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Constructor</a:t>
                      </a:r>
                    </a:p>
                  </a:txBody>
                  <a:tcPr marL="95146" marR="95146" marT="95146" marB="95146">
                    <a:lnL w="9525" cap="flat" cmpd="sng" algn="ctr">
                      <a:solidFill>
                        <a:srgbClr val="F0E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E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E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95146" marR="95146" marT="95146" marB="95146">
                    <a:lnL w="9525" cap="flat" cmpd="sng" algn="ctr">
                      <a:solidFill>
                        <a:srgbClr val="F0E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E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E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58356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JProgressBar()</a:t>
                      </a:r>
                    </a:p>
                  </a:txBody>
                  <a:tcPr marL="63431" marR="63431" marT="63431" marB="6343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create a horizontal progress bar but no string text.</a:t>
                      </a:r>
                    </a:p>
                  </a:txBody>
                  <a:tcPr marL="63431" marR="63431" marT="63431" marB="6343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1191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JProgressBar(int min, int max)</a:t>
                      </a:r>
                    </a:p>
                  </a:txBody>
                  <a:tcPr marL="63431" marR="63431" marT="63431" marB="6343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create a horizontal progress bar with the specified minimum and maximum value.</a:t>
                      </a:r>
                    </a:p>
                  </a:txBody>
                  <a:tcPr marL="63431" marR="63431" marT="63431" marB="6343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172531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JProgressBar(int orient)</a:t>
                      </a:r>
                    </a:p>
                  </a:txBody>
                  <a:tcPr marL="63431" marR="63431" marT="63431" marB="6343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create a progress bar with the specified orientation, it can be either Vertical or Horizontal by using SwingConstants.VERTICAL and SwingConstants.HORIZONTAL constants.</a:t>
                      </a:r>
                    </a:p>
                  </a:txBody>
                  <a:tcPr marL="63431" marR="63431" marT="63431" marB="6343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11911">
                <a:tc>
                  <a:txBody>
                    <a:bodyPr/>
                    <a:lstStyle/>
                    <a:p>
                      <a:pPr algn="just" fontAlgn="t"/>
                      <a:r>
                        <a:rPr lang="sv-SE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JProgressBar(int orient, int min, int max)</a:t>
                      </a:r>
                    </a:p>
                  </a:txBody>
                  <a:tcPr marL="63431" marR="63431" marT="63431" marB="6343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create a progress bar with the specified orientation, minimum and maximum value.</a:t>
                      </a:r>
                    </a:p>
                  </a:txBody>
                  <a:tcPr marL="63431" marR="63431" marT="63431" marB="6343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395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6167" y="117693"/>
            <a:ext cx="1007557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/>
            </a:pPr>
            <a:r>
              <a:rPr lang="en-US" sz="2400" b="1" dirty="0" err="1">
                <a:solidFill>
                  <a:srgbClr val="273239"/>
                </a:solidFill>
                <a:latin typeface="urw-din"/>
              </a:rPr>
              <a:t>int</a:t>
            </a:r>
            <a:r>
              <a:rPr lang="en-US" sz="2400" b="1" dirty="0">
                <a:solidFill>
                  <a:srgbClr val="273239"/>
                </a:solidFill>
                <a:latin typeface="urw-din"/>
              </a:rPr>
              <a:t> </a:t>
            </a:r>
            <a:r>
              <a:rPr lang="en-US" sz="2400" b="1" dirty="0" err="1">
                <a:solidFill>
                  <a:srgbClr val="273239"/>
                </a:solidFill>
                <a:latin typeface="urw-din"/>
              </a:rPr>
              <a:t>getMaximum</a:t>
            </a:r>
            <a:r>
              <a:rPr lang="en-US" sz="2400" b="1" dirty="0">
                <a:solidFill>
                  <a:srgbClr val="273239"/>
                </a:solidFill>
                <a:latin typeface="urw-din"/>
              </a:rPr>
              <a:t>() : </a:t>
            </a:r>
            <a:r>
              <a:rPr lang="en-US" sz="2400" dirty="0">
                <a:solidFill>
                  <a:srgbClr val="273239"/>
                </a:solidFill>
                <a:latin typeface="urw-din"/>
              </a:rPr>
              <a:t>returns the progress bar’s maximum value</a:t>
            </a:r>
            <a:r>
              <a:rPr lang="en-US" sz="2400" dirty="0" smtClean="0">
                <a:solidFill>
                  <a:srgbClr val="273239"/>
                </a:solidFill>
                <a:latin typeface="urw-din"/>
              </a:rPr>
              <a:t>.</a:t>
            </a:r>
          </a:p>
          <a:p>
            <a:pPr fontAlgn="base">
              <a:buFont typeface="+mj-lt"/>
              <a:buAutoNum type="arabicPeriod"/>
            </a:pPr>
            <a:endParaRPr lang="en-US" sz="2400" dirty="0">
              <a:solidFill>
                <a:srgbClr val="273239"/>
              </a:solidFill>
              <a:latin typeface="urw-din"/>
            </a:endParaRPr>
          </a:p>
          <a:p>
            <a:pPr fontAlgn="base">
              <a:buFont typeface="+mj-lt"/>
              <a:buAutoNum type="arabicPeriod"/>
            </a:pPr>
            <a:r>
              <a:rPr lang="en-US" sz="2400" b="1" dirty="0" err="1">
                <a:solidFill>
                  <a:srgbClr val="273239"/>
                </a:solidFill>
                <a:latin typeface="urw-din"/>
              </a:rPr>
              <a:t>int</a:t>
            </a:r>
            <a:r>
              <a:rPr lang="en-US" sz="2400" b="1" dirty="0">
                <a:solidFill>
                  <a:srgbClr val="273239"/>
                </a:solidFill>
                <a:latin typeface="urw-din"/>
              </a:rPr>
              <a:t> </a:t>
            </a:r>
            <a:r>
              <a:rPr lang="en-US" sz="2400" b="1" dirty="0" err="1">
                <a:solidFill>
                  <a:srgbClr val="273239"/>
                </a:solidFill>
                <a:latin typeface="urw-din"/>
              </a:rPr>
              <a:t>getMinimum</a:t>
            </a:r>
            <a:r>
              <a:rPr lang="en-US" sz="2400" b="1" dirty="0">
                <a:solidFill>
                  <a:srgbClr val="273239"/>
                </a:solidFill>
                <a:latin typeface="urw-din"/>
              </a:rPr>
              <a:t>()</a:t>
            </a:r>
            <a:r>
              <a:rPr lang="en-US" sz="2400" dirty="0">
                <a:solidFill>
                  <a:srgbClr val="273239"/>
                </a:solidFill>
                <a:latin typeface="urw-din"/>
              </a:rPr>
              <a:t> : returns the progress bar’s minimum value</a:t>
            </a:r>
            <a:r>
              <a:rPr lang="en-US" sz="2400" dirty="0" smtClean="0">
                <a:solidFill>
                  <a:srgbClr val="273239"/>
                </a:solidFill>
                <a:latin typeface="urw-din"/>
              </a:rPr>
              <a:t>.</a:t>
            </a:r>
          </a:p>
          <a:p>
            <a:pPr fontAlgn="base">
              <a:buFont typeface="+mj-lt"/>
              <a:buAutoNum type="arabicPeriod"/>
            </a:pPr>
            <a:endParaRPr lang="en-US" sz="2400" dirty="0">
              <a:solidFill>
                <a:srgbClr val="273239"/>
              </a:solidFill>
              <a:latin typeface="urw-din"/>
            </a:endParaRPr>
          </a:p>
          <a:p>
            <a:pPr fontAlgn="base">
              <a:buFont typeface="+mj-lt"/>
              <a:buAutoNum type="arabicPeriod"/>
            </a:pPr>
            <a:r>
              <a:rPr lang="en-US" sz="2400" b="1" dirty="0">
                <a:solidFill>
                  <a:srgbClr val="273239"/>
                </a:solidFill>
                <a:latin typeface="urw-din"/>
              </a:rPr>
              <a:t>String </a:t>
            </a:r>
            <a:r>
              <a:rPr lang="en-US" sz="2400" b="1" dirty="0" err="1">
                <a:solidFill>
                  <a:srgbClr val="273239"/>
                </a:solidFill>
                <a:latin typeface="urw-din"/>
              </a:rPr>
              <a:t>getString</a:t>
            </a:r>
            <a:r>
              <a:rPr lang="en-US" sz="2400" b="1" dirty="0">
                <a:solidFill>
                  <a:srgbClr val="273239"/>
                </a:solidFill>
                <a:latin typeface="urw-din"/>
              </a:rPr>
              <a:t>()</a:t>
            </a:r>
            <a:r>
              <a:rPr lang="en-US" sz="2400" dirty="0">
                <a:solidFill>
                  <a:srgbClr val="273239"/>
                </a:solidFill>
                <a:latin typeface="urw-din"/>
              </a:rPr>
              <a:t> : get the progress bar’s string representation of current value</a:t>
            </a:r>
            <a:r>
              <a:rPr lang="en-US" sz="2400" dirty="0" smtClean="0">
                <a:solidFill>
                  <a:srgbClr val="273239"/>
                </a:solidFill>
                <a:latin typeface="urw-din"/>
              </a:rPr>
              <a:t>.</a:t>
            </a:r>
          </a:p>
          <a:p>
            <a:pPr fontAlgn="base">
              <a:buFont typeface="+mj-lt"/>
              <a:buAutoNum type="arabicPeriod"/>
            </a:pPr>
            <a:endParaRPr lang="en-US" sz="2400" dirty="0">
              <a:solidFill>
                <a:srgbClr val="273239"/>
              </a:solidFill>
              <a:latin typeface="urw-din"/>
            </a:endParaRPr>
          </a:p>
          <a:p>
            <a:pPr fontAlgn="base">
              <a:buFont typeface="+mj-lt"/>
              <a:buAutoNum type="arabicPeriod"/>
            </a:pPr>
            <a:r>
              <a:rPr lang="en-US" sz="2400" b="1" dirty="0">
                <a:solidFill>
                  <a:srgbClr val="273239"/>
                </a:solidFill>
                <a:latin typeface="urw-din"/>
              </a:rPr>
              <a:t>void </a:t>
            </a:r>
            <a:r>
              <a:rPr lang="en-US" sz="2400" b="1" dirty="0" err="1">
                <a:solidFill>
                  <a:srgbClr val="273239"/>
                </a:solidFill>
                <a:latin typeface="urw-din"/>
              </a:rPr>
              <a:t>setMaximum</a:t>
            </a:r>
            <a:r>
              <a:rPr lang="en-US" sz="2400" b="1" dirty="0">
                <a:solidFill>
                  <a:srgbClr val="273239"/>
                </a:solidFill>
                <a:latin typeface="urw-din"/>
              </a:rPr>
              <a:t>(</a:t>
            </a:r>
            <a:r>
              <a:rPr lang="en-US" sz="2400" b="1" dirty="0" err="1">
                <a:solidFill>
                  <a:srgbClr val="273239"/>
                </a:solidFill>
                <a:latin typeface="urw-din"/>
              </a:rPr>
              <a:t>int</a:t>
            </a:r>
            <a:r>
              <a:rPr lang="en-US" sz="2400" b="1" dirty="0">
                <a:solidFill>
                  <a:srgbClr val="273239"/>
                </a:solidFill>
                <a:latin typeface="urw-din"/>
              </a:rPr>
              <a:t> n)</a:t>
            </a:r>
            <a:r>
              <a:rPr lang="en-US" sz="2400" dirty="0">
                <a:solidFill>
                  <a:srgbClr val="273239"/>
                </a:solidFill>
                <a:latin typeface="urw-din"/>
              </a:rPr>
              <a:t> : sets the progress bar’s maximum value to the value n</a:t>
            </a:r>
            <a:r>
              <a:rPr lang="en-US" sz="2400" dirty="0" smtClean="0">
                <a:solidFill>
                  <a:srgbClr val="273239"/>
                </a:solidFill>
                <a:latin typeface="urw-din"/>
              </a:rPr>
              <a:t>.</a:t>
            </a:r>
          </a:p>
          <a:p>
            <a:pPr fontAlgn="base">
              <a:buFont typeface="+mj-lt"/>
              <a:buAutoNum type="arabicPeriod"/>
            </a:pPr>
            <a:endParaRPr lang="en-US" sz="2400" dirty="0">
              <a:solidFill>
                <a:srgbClr val="273239"/>
              </a:solidFill>
              <a:latin typeface="urw-din"/>
            </a:endParaRPr>
          </a:p>
          <a:p>
            <a:pPr fontAlgn="base">
              <a:buFont typeface="+mj-lt"/>
              <a:buAutoNum type="arabicPeriod"/>
            </a:pPr>
            <a:r>
              <a:rPr lang="en-US" sz="2400" b="1" dirty="0">
                <a:solidFill>
                  <a:srgbClr val="273239"/>
                </a:solidFill>
                <a:latin typeface="urw-din"/>
              </a:rPr>
              <a:t>void </a:t>
            </a:r>
            <a:r>
              <a:rPr lang="en-US" sz="2400" b="1" dirty="0" err="1">
                <a:solidFill>
                  <a:srgbClr val="273239"/>
                </a:solidFill>
                <a:latin typeface="urw-din"/>
              </a:rPr>
              <a:t>setMinimum</a:t>
            </a:r>
            <a:r>
              <a:rPr lang="en-US" sz="2400" b="1" dirty="0">
                <a:solidFill>
                  <a:srgbClr val="273239"/>
                </a:solidFill>
                <a:latin typeface="urw-din"/>
              </a:rPr>
              <a:t>(</a:t>
            </a:r>
            <a:r>
              <a:rPr lang="en-US" sz="2400" b="1" dirty="0" err="1">
                <a:solidFill>
                  <a:srgbClr val="273239"/>
                </a:solidFill>
                <a:latin typeface="urw-din"/>
              </a:rPr>
              <a:t>int</a:t>
            </a:r>
            <a:r>
              <a:rPr lang="en-US" sz="2400" b="1" dirty="0">
                <a:solidFill>
                  <a:srgbClr val="273239"/>
                </a:solidFill>
                <a:latin typeface="urw-din"/>
              </a:rPr>
              <a:t> n)</a:t>
            </a:r>
            <a:r>
              <a:rPr lang="en-US" sz="2400" dirty="0">
                <a:solidFill>
                  <a:srgbClr val="273239"/>
                </a:solidFill>
                <a:latin typeface="urw-din"/>
              </a:rPr>
              <a:t> : sets the progress bar’s minimum value to the value n</a:t>
            </a:r>
            <a:r>
              <a:rPr lang="en-US" sz="2400" dirty="0" smtClean="0">
                <a:solidFill>
                  <a:srgbClr val="273239"/>
                </a:solidFill>
                <a:latin typeface="urw-din"/>
              </a:rPr>
              <a:t>.</a:t>
            </a:r>
          </a:p>
          <a:p>
            <a:pPr fontAlgn="base">
              <a:buFont typeface="+mj-lt"/>
              <a:buAutoNum type="arabicPeriod"/>
            </a:pPr>
            <a:endParaRPr lang="en-US" sz="2400" dirty="0">
              <a:solidFill>
                <a:srgbClr val="273239"/>
              </a:solidFill>
              <a:latin typeface="urw-din"/>
            </a:endParaRPr>
          </a:p>
          <a:p>
            <a:pPr fontAlgn="base">
              <a:buFont typeface="+mj-lt"/>
              <a:buAutoNum type="arabicPeriod"/>
            </a:pPr>
            <a:r>
              <a:rPr lang="en-US" sz="2400" b="1" dirty="0">
                <a:solidFill>
                  <a:srgbClr val="273239"/>
                </a:solidFill>
                <a:latin typeface="urw-din"/>
              </a:rPr>
              <a:t>void </a:t>
            </a:r>
            <a:r>
              <a:rPr lang="en-US" sz="2400" b="1" dirty="0" err="1">
                <a:solidFill>
                  <a:srgbClr val="273239"/>
                </a:solidFill>
                <a:latin typeface="urw-din"/>
              </a:rPr>
              <a:t>setValue</a:t>
            </a:r>
            <a:r>
              <a:rPr lang="en-US" sz="2400" b="1" dirty="0">
                <a:solidFill>
                  <a:srgbClr val="273239"/>
                </a:solidFill>
                <a:latin typeface="urw-din"/>
              </a:rPr>
              <a:t>(</a:t>
            </a:r>
            <a:r>
              <a:rPr lang="en-US" sz="2400" b="1" dirty="0" err="1">
                <a:solidFill>
                  <a:srgbClr val="273239"/>
                </a:solidFill>
                <a:latin typeface="urw-din"/>
              </a:rPr>
              <a:t>int</a:t>
            </a:r>
            <a:r>
              <a:rPr lang="en-US" sz="2400" b="1" dirty="0">
                <a:solidFill>
                  <a:srgbClr val="273239"/>
                </a:solidFill>
                <a:latin typeface="urw-din"/>
              </a:rPr>
              <a:t> n)</a:t>
            </a:r>
            <a:r>
              <a:rPr lang="en-US" sz="2400" dirty="0">
                <a:solidFill>
                  <a:srgbClr val="273239"/>
                </a:solidFill>
                <a:latin typeface="urw-din"/>
              </a:rPr>
              <a:t> : set Progress bar’s current value to the value n</a:t>
            </a:r>
            <a:r>
              <a:rPr lang="en-US" sz="2400" dirty="0" smtClean="0">
                <a:solidFill>
                  <a:srgbClr val="273239"/>
                </a:solidFill>
                <a:latin typeface="urw-din"/>
              </a:rPr>
              <a:t>.</a:t>
            </a:r>
          </a:p>
          <a:p>
            <a:pPr fontAlgn="base">
              <a:buFont typeface="+mj-lt"/>
              <a:buAutoNum type="arabicPeriod"/>
            </a:pPr>
            <a:endParaRPr lang="en-US" sz="2400" dirty="0">
              <a:solidFill>
                <a:srgbClr val="273239"/>
              </a:solidFill>
              <a:latin typeface="urw-din"/>
            </a:endParaRPr>
          </a:p>
          <a:p>
            <a:pPr fontAlgn="base">
              <a:buFont typeface="+mj-lt"/>
              <a:buAutoNum type="arabicPeriod"/>
            </a:pPr>
            <a:r>
              <a:rPr lang="en-US" sz="2400" b="1" dirty="0">
                <a:solidFill>
                  <a:srgbClr val="273239"/>
                </a:solidFill>
                <a:latin typeface="urw-din"/>
              </a:rPr>
              <a:t>void </a:t>
            </a:r>
            <a:r>
              <a:rPr lang="en-US" sz="2400" b="1" dirty="0" err="1">
                <a:solidFill>
                  <a:srgbClr val="273239"/>
                </a:solidFill>
                <a:latin typeface="urw-din"/>
              </a:rPr>
              <a:t>setString</a:t>
            </a:r>
            <a:r>
              <a:rPr lang="en-US" sz="2400" b="1" dirty="0">
                <a:solidFill>
                  <a:srgbClr val="273239"/>
                </a:solidFill>
                <a:latin typeface="urw-din"/>
              </a:rPr>
              <a:t>(String s)</a:t>
            </a:r>
            <a:r>
              <a:rPr lang="en-US" sz="2400" dirty="0">
                <a:solidFill>
                  <a:srgbClr val="273239"/>
                </a:solidFill>
                <a:latin typeface="urw-din"/>
              </a:rPr>
              <a:t> : set the value of the progress String to the String s.</a:t>
            </a:r>
            <a:endParaRPr lang="en-US" sz="2400" b="0" i="0" dirty="0">
              <a:solidFill>
                <a:srgbClr val="273239"/>
              </a:solidFill>
              <a:effectLst/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634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1847" t="30000" r="45986" b="41071"/>
          <a:stretch>
            <a:fillRect/>
          </a:stretch>
        </p:blipFill>
        <p:spPr bwMode="auto">
          <a:xfrm>
            <a:off x="6466114" y="4167052"/>
            <a:ext cx="5486400" cy="2116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0"/>
            <a:ext cx="532964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javax.swing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.*;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ProgressBarExample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extends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JFrame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   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JProgressBar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   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=0,num=0;    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ProgressBarExample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   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=new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JProgressBar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(0,2000);   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jb.setBounds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(40,40,160,30);        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jb.setValue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(0);   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jb.setStringPainted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(true);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   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setSize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(250,150);   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setLayout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(null);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public void iterate()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while(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&lt;=2000)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{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jb.setValue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   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=i+20;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try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Thread.sleep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(500);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53052" y="0"/>
            <a:ext cx="42584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}catch(Exception e)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}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public static void main(String[]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{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ProgressBarExample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m=new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ProgressBarExample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();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m.setVisible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(true);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m.iterate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();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8070" y="0"/>
            <a:ext cx="10515600" cy="575033"/>
          </a:xfrm>
        </p:spPr>
        <p:txBody>
          <a:bodyPr>
            <a:normAutofit fontScale="90000"/>
          </a:bodyPr>
          <a:lstStyle/>
          <a:p>
            <a:r>
              <a:rPr lang="en-IN" b="1" u="sng" dirty="0" smtClean="0">
                <a:solidFill>
                  <a:srgbClr val="FF0000"/>
                </a:solidFill>
              </a:rPr>
              <a:t>Swing Components</a:t>
            </a:r>
            <a:endParaRPr lang="en-IN" b="1" u="sng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" r="3207" b="6028"/>
          <a:stretch/>
        </p:blipFill>
        <p:spPr>
          <a:xfrm>
            <a:off x="838200" y="772733"/>
            <a:ext cx="10850872" cy="5928084"/>
          </a:xfrm>
        </p:spPr>
      </p:pic>
    </p:spTree>
    <p:extLst>
      <p:ext uri="{BB962C8B-B14F-4D97-AF65-F5344CB8AC3E}">
        <p14:creationId xmlns:p14="http://schemas.microsoft.com/office/powerpoint/2010/main" xmlns="" val="415826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186"/>
            <a:ext cx="10515600" cy="690942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JFileChooser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8"/>
            <a:ext cx="10515600" cy="4351338"/>
          </a:xfrm>
        </p:spPr>
        <p:txBody>
          <a:bodyPr/>
          <a:lstStyle/>
          <a:p>
            <a:r>
              <a:rPr lang="en-US" dirty="0"/>
              <a:t>The object of </a:t>
            </a:r>
            <a:r>
              <a:rPr lang="en-US" dirty="0" err="1"/>
              <a:t>JFileChooser</a:t>
            </a:r>
            <a:r>
              <a:rPr lang="en-US" dirty="0"/>
              <a:t> class represents a dialog window from which the user can select file. It inherits </a:t>
            </a:r>
            <a:r>
              <a:rPr lang="en-US" dirty="0" err="1"/>
              <a:t>JComponent</a:t>
            </a:r>
            <a:r>
              <a:rPr lang="en-US" dirty="0"/>
              <a:t> class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IN" dirty="0" err="1"/>
              <a:t>JFileChooser</a:t>
            </a:r>
            <a:r>
              <a:rPr lang="en-IN" dirty="0"/>
              <a:t> class declaration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JFileChooser</a:t>
            </a:r>
            <a:r>
              <a:rPr lang="en-IN" dirty="0"/>
              <a:t> </a:t>
            </a:r>
            <a:r>
              <a:rPr lang="en-IN" b="1" dirty="0"/>
              <a:t>extends</a:t>
            </a:r>
            <a:r>
              <a:rPr lang="en-IN" dirty="0"/>
              <a:t> </a:t>
            </a:r>
            <a:r>
              <a:rPr lang="en-IN" dirty="0" err="1"/>
              <a:t>JComponent</a:t>
            </a:r>
            <a:r>
              <a:rPr lang="en-IN" dirty="0"/>
              <a:t> </a:t>
            </a:r>
            <a:r>
              <a:rPr lang="en-IN" b="1" dirty="0"/>
              <a:t>implements</a:t>
            </a:r>
            <a:r>
              <a:rPr lang="en-IN" dirty="0"/>
              <a:t> Accessible  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59275611"/>
              </p:ext>
            </p:extLst>
          </p:nvPr>
        </p:nvGraphicFramePr>
        <p:xfrm>
          <a:off x="1584101" y="2880360"/>
          <a:ext cx="8564450" cy="3977640"/>
        </p:xfrm>
        <a:graphic>
          <a:graphicData uri="http://schemas.openxmlformats.org/drawingml/2006/table">
            <a:tbl>
              <a:tblPr/>
              <a:tblGrid>
                <a:gridCol w="4282225"/>
                <a:gridCol w="428222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Constructor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B08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8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8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B08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8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8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JFileChooser()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Constructs a JFileChooser pointing to the user's default directory.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JFileChooser(File currentDirectory)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Constructs a JFileChooser using the given File as the path.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JFileChooser(String currentDirectoryPath)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Constructs a </a:t>
                      </a:r>
                      <a:r>
                        <a:rPr lang="en-US" sz="24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JFileChooser</a:t>
                      </a:r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using the given path.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4384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4820194" cy="564315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javax.swing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.*;   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java.awt.event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.*;   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import java.io.*;   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FileChooserExample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extends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JFrame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implements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ActionListener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{    </a:t>
            </a:r>
          </a:p>
          <a:p>
            <a:pPr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JMenuBar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;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JMenu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file;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JMenuItem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open;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JTextArea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;    </a:t>
            </a:r>
          </a:p>
          <a:p>
            <a:pPr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FileChooserExample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(){   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open=new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JMenuItem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("Open File");    </a:t>
            </a:r>
          </a:p>
          <a:p>
            <a:pPr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open.addActionListener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(this);           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file=new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JMenu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("File");    </a:t>
            </a:r>
          </a:p>
          <a:p>
            <a:pPr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file.add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(open);             </a:t>
            </a:r>
          </a:p>
          <a:p>
            <a:pPr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=new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JMenuBar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();    </a:t>
            </a:r>
          </a:p>
          <a:p>
            <a:pPr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mb.setBounds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(0,0,800,20);    </a:t>
            </a:r>
          </a:p>
          <a:p>
            <a:pPr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mb.add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(file);              </a:t>
            </a:r>
          </a:p>
          <a:p>
            <a:pPr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=new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JTextArea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(800,800);    </a:t>
            </a:r>
          </a:p>
          <a:p>
            <a:pPr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ta.setBounds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(0,20,800,800);             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add(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);   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add(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);              }   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actionPerformed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ActionEvent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e) {   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if(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e.getSource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()==open){   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JFileChooser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=new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JFileChooser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();   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fc.showOpenDialog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(this);   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4217" t="17321" r="50705" b="53036"/>
          <a:stretch>
            <a:fillRect/>
          </a:stretch>
        </p:blipFill>
        <p:spPr bwMode="auto">
          <a:xfrm>
            <a:off x="2904309" y="1881050"/>
            <a:ext cx="3587931" cy="216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100354" y="117693"/>
            <a:ext cx="517289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JFileChooser.APPROVE_OPTION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){  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File f=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fc.getSelectedFile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();  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String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filepath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f.getPath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();  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try{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=new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(new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FileReader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filepath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));  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String s1="",s2="";                       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while((s1=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br.readLine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())!=null){  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s2+=s1+"\n";  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}  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ta.setText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(s2);  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br.close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();  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}catch (Exception ex) 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ex.printStackTrace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();  }               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}    }    }        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public static void main(String[]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{  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FileChooserExample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=new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FileChooserExample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();  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om.setSize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(500,500);  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om.setLayout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(null);  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om.setVisible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(true);  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om.setDefaultCloseOperation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(EXIT_ON_CLOSE);  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    }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JTextField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397" y="1825625"/>
            <a:ext cx="11256135" cy="4351338"/>
          </a:xfrm>
        </p:spPr>
        <p:txBody>
          <a:bodyPr/>
          <a:lstStyle/>
          <a:p>
            <a:r>
              <a:rPr lang="en-US" dirty="0" err="1">
                <a:solidFill>
                  <a:srgbClr val="273239"/>
                </a:solidFill>
                <a:latin typeface="urw-din"/>
              </a:rPr>
              <a:t>JTextField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 is a part of </a:t>
            </a:r>
            <a:r>
              <a:rPr lang="en-US" dirty="0" err="1">
                <a:solidFill>
                  <a:srgbClr val="273239"/>
                </a:solidFill>
                <a:latin typeface="urw-din"/>
              </a:rPr>
              <a:t>javax.swing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 package. </a:t>
            </a:r>
            <a:endParaRPr lang="en-US" dirty="0" smtClean="0">
              <a:solidFill>
                <a:srgbClr val="273239"/>
              </a:solidFill>
              <a:latin typeface="urw-din"/>
            </a:endParaRPr>
          </a:p>
          <a:p>
            <a:r>
              <a:rPr lang="en-US" dirty="0" smtClean="0">
                <a:solidFill>
                  <a:srgbClr val="273239"/>
                </a:solidFill>
                <a:latin typeface="urw-din"/>
              </a:rPr>
              <a:t>The 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class </a:t>
            </a:r>
            <a:r>
              <a:rPr lang="en-US" dirty="0" err="1">
                <a:solidFill>
                  <a:srgbClr val="273239"/>
                </a:solidFill>
                <a:latin typeface="urw-din"/>
              </a:rPr>
              <a:t>JTextField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 is a component that allows editing of a single line of </a:t>
            </a:r>
            <a:r>
              <a:rPr lang="en-US" dirty="0" smtClean="0">
                <a:solidFill>
                  <a:srgbClr val="273239"/>
                </a:solidFill>
                <a:latin typeface="urw-din"/>
              </a:rPr>
              <a:t>text.</a:t>
            </a:r>
          </a:p>
          <a:p>
            <a:pPr marL="0" indent="0">
              <a:buNone/>
            </a:pPr>
            <a:r>
              <a:rPr lang="en-IN" b="1" u="sng" dirty="0" err="1">
                <a:solidFill>
                  <a:srgbClr val="FF0000"/>
                </a:solidFill>
              </a:rPr>
              <a:t>JTextField</a:t>
            </a:r>
            <a:r>
              <a:rPr lang="en-IN" b="1" u="sng" dirty="0">
                <a:solidFill>
                  <a:srgbClr val="FF0000"/>
                </a:solidFill>
              </a:rPr>
              <a:t> class </a:t>
            </a:r>
            <a:r>
              <a:rPr lang="en-IN" b="1" u="sng" dirty="0" smtClean="0">
                <a:solidFill>
                  <a:srgbClr val="FF0000"/>
                </a:solidFill>
              </a:rPr>
              <a:t>declaration :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JTextField</a:t>
            </a:r>
            <a:r>
              <a:rPr lang="en-US" dirty="0"/>
              <a:t> </a:t>
            </a:r>
            <a:r>
              <a:rPr lang="en-US" b="1" dirty="0"/>
              <a:t>extends</a:t>
            </a:r>
            <a:r>
              <a:rPr lang="en-US" dirty="0"/>
              <a:t> </a:t>
            </a:r>
            <a:r>
              <a:rPr lang="en-US" dirty="0" err="1"/>
              <a:t>JTextComponent</a:t>
            </a:r>
            <a:r>
              <a:rPr lang="en-US" dirty="0"/>
              <a:t> </a:t>
            </a:r>
            <a:r>
              <a:rPr lang="en-US" b="1" dirty="0"/>
              <a:t>implements</a:t>
            </a:r>
            <a:r>
              <a:rPr lang="en-US" dirty="0"/>
              <a:t> </a:t>
            </a:r>
            <a:r>
              <a:rPr lang="en-US" dirty="0" err="1"/>
              <a:t>SwingConstants</a:t>
            </a:r>
            <a:r>
              <a:rPr lang="en-US" dirty="0"/>
              <a:t>  </a:t>
            </a:r>
          </a:p>
          <a:p>
            <a:pPr marL="0" indent="0">
              <a:buNone/>
            </a:pPr>
            <a:endParaRPr lang="en-IN" b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1246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48678502"/>
              </p:ext>
            </p:extLst>
          </p:nvPr>
        </p:nvGraphicFramePr>
        <p:xfrm>
          <a:off x="2069769" y="716645"/>
          <a:ext cx="7331808" cy="5593080"/>
        </p:xfrm>
        <a:graphic>
          <a:graphicData uri="http://schemas.openxmlformats.org/drawingml/2006/table">
            <a:tbl>
              <a:tblPr/>
              <a:tblGrid>
                <a:gridCol w="3665904"/>
                <a:gridCol w="3665904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Constructor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004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4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4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004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4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4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JTextField()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Creates a new TextField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JTextField(String text)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Creates a new TextField initialized with the specified text.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JTextField(String text, int columns)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Creates a new TextField initialized with the specified text and columns.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JTextField(int columns)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Creates a new empty </a:t>
                      </a:r>
                      <a:r>
                        <a:rPr lang="en-US" sz="24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TextField</a:t>
                      </a:r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with the specified number of columns.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0059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68138985"/>
              </p:ext>
            </p:extLst>
          </p:nvPr>
        </p:nvGraphicFramePr>
        <p:xfrm>
          <a:off x="1309914" y="721432"/>
          <a:ext cx="9237884" cy="5227320"/>
        </p:xfrm>
        <a:graphic>
          <a:graphicData uri="http://schemas.openxmlformats.org/drawingml/2006/table">
            <a:tbl>
              <a:tblPr/>
              <a:tblGrid>
                <a:gridCol w="4618942"/>
                <a:gridCol w="4618942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Methods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809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9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9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809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9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9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addActionListener(ActionListener l)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add the specified action listener to receive action events from this textfield.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Action getAction()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currently set Action for this ActionEvent source, or null if no Action is set.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setFont(Font f)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set the current font.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removeActionListener(ActionListener l)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remove the specified action listener so that it no longer receives action events from this </a:t>
                      </a:r>
                      <a:r>
                        <a:rPr lang="en-US" sz="24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textfield</a:t>
                      </a:r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5439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9739" t="26429" r="46287" b="30893"/>
          <a:stretch>
            <a:fillRect/>
          </a:stretch>
        </p:blipFill>
        <p:spPr bwMode="auto">
          <a:xfrm>
            <a:off x="6126479" y="2508069"/>
            <a:ext cx="5721532" cy="3122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13360" y="192320"/>
            <a:ext cx="6096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import </a:t>
            </a:r>
            <a:r>
              <a:rPr lang="en-US" sz="2400" dirty="0" err="1" smtClean="0"/>
              <a:t>javax.swing</a:t>
            </a:r>
            <a:r>
              <a:rPr lang="en-US" sz="2400" dirty="0" smtClean="0"/>
              <a:t>.*;  </a:t>
            </a:r>
          </a:p>
          <a:p>
            <a:r>
              <a:rPr lang="en-US" sz="2400" dirty="0" smtClean="0"/>
              <a:t>class </a:t>
            </a:r>
            <a:r>
              <a:rPr lang="en-US" sz="2400" dirty="0" err="1" smtClean="0"/>
              <a:t>TextFieldExample</a:t>
            </a:r>
            <a:r>
              <a:rPr lang="en-US" sz="2400" dirty="0" smtClean="0"/>
              <a:t>   </a:t>
            </a:r>
          </a:p>
          <a:p>
            <a:r>
              <a:rPr lang="en-US" sz="2400" dirty="0" smtClean="0"/>
              <a:t>{  </a:t>
            </a:r>
          </a:p>
          <a:p>
            <a:r>
              <a:rPr lang="en-US" sz="2400" dirty="0" smtClean="0"/>
              <a:t>public static void main(String </a:t>
            </a:r>
            <a:r>
              <a:rPr lang="en-US" sz="2400" dirty="0" err="1" smtClean="0"/>
              <a:t>args</a:t>
            </a:r>
            <a:r>
              <a:rPr lang="en-US" sz="2400" dirty="0" smtClean="0"/>
              <a:t>[])  </a:t>
            </a:r>
          </a:p>
          <a:p>
            <a:r>
              <a:rPr lang="en-US" sz="2400" dirty="0" smtClean="0"/>
              <a:t>    {  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JFrame</a:t>
            </a:r>
            <a:r>
              <a:rPr lang="en-US" sz="2400" dirty="0" smtClean="0"/>
              <a:t> f= new </a:t>
            </a:r>
            <a:r>
              <a:rPr lang="en-US" sz="2400" dirty="0" err="1" smtClean="0"/>
              <a:t>JFrame</a:t>
            </a:r>
            <a:r>
              <a:rPr lang="en-US" sz="2400" dirty="0" smtClean="0"/>
              <a:t>("</a:t>
            </a:r>
            <a:r>
              <a:rPr lang="en-US" sz="2400" dirty="0" err="1" smtClean="0"/>
              <a:t>TextField</a:t>
            </a:r>
            <a:r>
              <a:rPr lang="en-US" sz="2400" dirty="0" smtClean="0"/>
              <a:t> Example");  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JTextField</a:t>
            </a:r>
            <a:r>
              <a:rPr lang="en-US" sz="2400" dirty="0" smtClean="0"/>
              <a:t> t1,t2;  </a:t>
            </a:r>
          </a:p>
          <a:p>
            <a:r>
              <a:rPr lang="en-US" sz="2400" dirty="0" smtClean="0"/>
              <a:t>    t1=new </a:t>
            </a:r>
            <a:r>
              <a:rPr lang="en-US" sz="2400" dirty="0" err="1" smtClean="0"/>
              <a:t>JTextField</a:t>
            </a:r>
            <a:r>
              <a:rPr lang="en-US" sz="2400" dirty="0" smtClean="0"/>
              <a:t>("Welcome to </a:t>
            </a:r>
            <a:r>
              <a:rPr lang="en-US" sz="2400" dirty="0" err="1" smtClean="0"/>
              <a:t>Infotech</a:t>
            </a:r>
            <a:r>
              <a:rPr lang="en-US" sz="2400" dirty="0" smtClean="0"/>
              <a:t>.");  </a:t>
            </a:r>
          </a:p>
          <a:p>
            <a:r>
              <a:rPr lang="en-US" sz="2400" dirty="0" smtClean="0"/>
              <a:t>    t1.setBounds(50,100, 200,30);  </a:t>
            </a:r>
          </a:p>
          <a:p>
            <a:r>
              <a:rPr lang="en-US" sz="2400" dirty="0" smtClean="0"/>
              <a:t>    t2=new </a:t>
            </a:r>
            <a:r>
              <a:rPr lang="en-US" sz="2400" dirty="0" err="1" smtClean="0"/>
              <a:t>JTextField</a:t>
            </a:r>
            <a:r>
              <a:rPr lang="en-US" sz="2400" dirty="0" smtClean="0"/>
              <a:t>("Swing Tutorial");  </a:t>
            </a:r>
          </a:p>
          <a:p>
            <a:r>
              <a:rPr lang="en-US" sz="2400" dirty="0" smtClean="0"/>
              <a:t>    t2.setBounds(50,150, 200,30);  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f.add</a:t>
            </a:r>
            <a:r>
              <a:rPr lang="en-US" sz="2400" dirty="0" smtClean="0"/>
              <a:t>(t1); </a:t>
            </a:r>
            <a:r>
              <a:rPr lang="en-US" sz="2400" dirty="0" err="1" smtClean="0"/>
              <a:t>f.add</a:t>
            </a:r>
            <a:r>
              <a:rPr lang="en-US" sz="2400" dirty="0" smtClean="0"/>
              <a:t>(t2);  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f.setSize</a:t>
            </a:r>
            <a:r>
              <a:rPr lang="en-US" sz="2400" dirty="0" smtClean="0"/>
              <a:t>(400,400);  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f.setLayout</a:t>
            </a:r>
            <a:r>
              <a:rPr lang="en-US" sz="2400" dirty="0" smtClean="0"/>
              <a:t>(null);  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f.setVisible</a:t>
            </a:r>
            <a:r>
              <a:rPr lang="en-US" sz="2400" dirty="0" smtClean="0"/>
              <a:t>(true);  </a:t>
            </a:r>
          </a:p>
          <a:p>
            <a:r>
              <a:rPr lang="en-US" sz="2400" dirty="0" smtClean="0"/>
              <a:t>    }  </a:t>
            </a:r>
          </a:p>
          <a:p>
            <a:r>
              <a:rPr lang="en-US" sz="2400" dirty="0" smtClean="0"/>
              <a:t>    } </a:t>
            </a:r>
            <a:endParaRPr lang="en-US"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JPasswordField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PasswordField</a:t>
            </a:r>
            <a:r>
              <a:rPr lang="en-US" dirty="0"/>
              <a:t> is a part of </a:t>
            </a:r>
            <a:r>
              <a:rPr lang="en-US" dirty="0" err="1"/>
              <a:t>javax.swing</a:t>
            </a:r>
            <a:r>
              <a:rPr lang="en-US" dirty="0"/>
              <a:t> package 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class </a:t>
            </a:r>
            <a:r>
              <a:rPr lang="en-US" dirty="0" err="1"/>
              <a:t>JPasswordField</a:t>
            </a:r>
            <a:r>
              <a:rPr lang="en-US" dirty="0"/>
              <a:t> is a component that allows editing of a single line of text where the view indicates that something was typed by does not show the actual characters. </a:t>
            </a:r>
            <a:endParaRPr lang="en-US" dirty="0" smtClean="0"/>
          </a:p>
          <a:p>
            <a:r>
              <a:rPr lang="en-US" dirty="0" err="1" smtClean="0"/>
              <a:t>JPasswordField</a:t>
            </a:r>
            <a:r>
              <a:rPr lang="en-US" dirty="0" smtClean="0"/>
              <a:t> </a:t>
            </a:r>
            <a:r>
              <a:rPr lang="en-US" dirty="0"/>
              <a:t>inherits the </a:t>
            </a:r>
            <a:r>
              <a:rPr lang="en-US" dirty="0" err="1"/>
              <a:t>JTextField</a:t>
            </a:r>
            <a:r>
              <a:rPr lang="en-US" dirty="0"/>
              <a:t> class in </a:t>
            </a:r>
            <a:r>
              <a:rPr lang="en-US" dirty="0" err="1"/>
              <a:t>javax.swing</a:t>
            </a:r>
            <a:r>
              <a:rPr lang="en-US" dirty="0"/>
              <a:t> package.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471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22941375"/>
              </p:ext>
            </p:extLst>
          </p:nvPr>
        </p:nvGraphicFramePr>
        <p:xfrm>
          <a:off x="1296090" y="613845"/>
          <a:ext cx="7783516" cy="5046758"/>
        </p:xfrm>
        <a:graphic>
          <a:graphicData uri="http://schemas.openxmlformats.org/drawingml/2006/table">
            <a:tbl>
              <a:tblPr/>
              <a:tblGrid>
                <a:gridCol w="3891758"/>
                <a:gridCol w="3891758"/>
              </a:tblGrid>
              <a:tr h="467733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Constructor</a:t>
                      </a:r>
                    </a:p>
                  </a:txBody>
                  <a:tcPr marL="106303" marR="106303" marT="106303" marB="106303">
                    <a:lnL w="9525" cap="flat" cmpd="sng" algn="ctr">
                      <a:solidFill>
                        <a:srgbClr val="00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06303" marR="106303" marT="106303" marB="106303">
                    <a:lnL w="9525" cap="flat" cmpd="sng" algn="ctr">
                      <a:solidFill>
                        <a:srgbClr val="00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116224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JPasswordField()</a:t>
                      </a:r>
                    </a:p>
                  </a:txBody>
                  <a:tcPr marL="70869" marR="70869" marT="70869" marB="708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Constructs a new JPasswordField, with a default document, null starting text string, and 0 column width.</a:t>
                      </a:r>
                    </a:p>
                  </a:txBody>
                  <a:tcPr marL="70869" marR="70869" marT="70869" marB="708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0711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JPasswordField(int columns)</a:t>
                      </a:r>
                    </a:p>
                  </a:txBody>
                  <a:tcPr marL="70869" marR="70869" marT="70869" marB="708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Constructs a new empty JPasswordField with the specified number of columns.</a:t>
                      </a:r>
                    </a:p>
                  </a:txBody>
                  <a:tcPr marL="70869" marR="70869" marT="70869" marB="708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90711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JPasswordField(String text)</a:t>
                      </a:r>
                    </a:p>
                  </a:txBody>
                  <a:tcPr marL="70869" marR="70869" marT="70869" marB="708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Constructs a new JPasswordField initialized with the specified text.</a:t>
                      </a:r>
                    </a:p>
                  </a:txBody>
                  <a:tcPr marL="70869" marR="70869" marT="70869" marB="708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0711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JPasswordField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(String text, </a:t>
                      </a:r>
                      <a:r>
                        <a:rPr lang="en-IN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columns)</a:t>
                      </a:r>
                    </a:p>
                  </a:txBody>
                  <a:tcPr marL="70869" marR="70869" marT="70869" marB="708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Construct a new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JPasswordField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initialized with the specified text and columns.</a:t>
                      </a:r>
                    </a:p>
                  </a:txBody>
                  <a:tcPr marL="70869" marR="70869" marT="70869" marB="708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64242" y="34407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135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8032" t="23214" r="47994" b="38036"/>
          <a:stretch>
            <a:fillRect/>
          </a:stretch>
        </p:blipFill>
        <p:spPr bwMode="auto">
          <a:xfrm>
            <a:off x="5995851" y="3775165"/>
            <a:ext cx="5721531" cy="283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26422" y="163681"/>
            <a:ext cx="857794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javax.swing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.*;  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PasswordFieldExample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{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public static void main(String[]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{  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JFrame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f=new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JFrame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("Password Field Example");  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JPasswordField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value = new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JPasswordField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(); 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JLabel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l1=new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JLabel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("Password:");  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l1.setBounds(20,100, 80,30);  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value.setBounds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(100,100,100,30);  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f.add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(value);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f.add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(l1);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f.setSize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(300,300);  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f.setLayout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(null);  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f.setVisible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(true);   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JTextArea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 of a </a:t>
            </a:r>
            <a:r>
              <a:rPr lang="en-US" dirty="0" err="1"/>
              <a:t>JTextArea</a:t>
            </a:r>
            <a:r>
              <a:rPr lang="en-US" dirty="0"/>
              <a:t> class is a multi line region that displays text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allows the editing of multiple line text.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inherits </a:t>
            </a:r>
            <a:r>
              <a:rPr lang="en-US" dirty="0" err="1"/>
              <a:t>JTextComponent</a:t>
            </a:r>
            <a:r>
              <a:rPr lang="en-US" dirty="0"/>
              <a:t> </a:t>
            </a:r>
            <a:r>
              <a:rPr lang="en-US" dirty="0" smtClean="0"/>
              <a:t>class.</a:t>
            </a:r>
          </a:p>
          <a:p>
            <a:r>
              <a:rPr lang="en-US" dirty="0" smtClean="0"/>
              <a:t>It </a:t>
            </a:r>
            <a:r>
              <a:rPr lang="en-US" dirty="0"/>
              <a:t>is used to edit the text . 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text in </a:t>
            </a:r>
            <a:r>
              <a:rPr lang="en-US" dirty="0" err="1"/>
              <a:t>JTextArea</a:t>
            </a:r>
            <a:r>
              <a:rPr lang="en-US" dirty="0"/>
              <a:t> can be set to different available fonts and can be appended to new text 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text area can be customized to the need of user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2598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529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1. </a:t>
            </a:r>
            <a:r>
              <a:rPr lang="en-IN" dirty="0" err="1" smtClean="0">
                <a:solidFill>
                  <a:srgbClr val="FF0000"/>
                </a:solidFill>
              </a:rPr>
              <a:t>JFrame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javax.swing.JFrame</a:t>
            </a:r>
            <a:r>
              <a:rPr lang="en-US" dirty="0"/>
              <a:t> class is a type of container which inherits the </a:t>
            </a:r>
            <a:r>
              <a:rPr lang="en-US" dirty="0" err="1"/>
              <a:t>java.awt.Frame</a:t>
            </a:r>
            <a:r>
              <a:rPr lang="en-US" dirty="0"/>
              <a:t> class. </a:t>
            </a:r>
            <a:r>
              <a:rPr lang="en-US" dirty="0" err="1"/>
              <a:t>JFrame</a:t>
            </a:r>
            <a:r>
              <a:rPr lang="en-US" dirty="0"/>
              <a:t> works like the main window where components like labels, buttons, </a:t>
            </a:r>
            <a:r>
              <a:rPr lang="en-US" dirty="0" err="1"/>
              <a:t>textfields</a:t>
            </a:r>
            <a:r>
              <a:rPr lang="en-US" dirty="0"/>
              <a:t> are added to create a GUI</a:t>
            </a:r>
            <a:r>
              <a:rPr lang="en-US" dirty="0" smtClean="0"/>
              <a:t>.</a:t>
            </a:r>
          </a:p>
          <a:p>
            <a:r>
              <a:rPr lang="en-US" dirty="0"/>
              <a:t>Unlike Frame, </a:t>
            </a:r>
            <a:r>
              <a:rPr lang="en-US" dirty="0" err="1"/>
              <a:t>JFrame</a:t>
            </a:r>
            <a:r>
              <a:rPr lang="en-US" dirty="0"/>
              <a:t> has the option to hide or close the window with the help of </a:t>
            </a:r>
            <a:r>
              <a:rPr lang="en-US" dirty="0" err="1"/>
              <a:t>setDefaultCloseOperation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 method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b="1" u="sng" dirty="0" smtClean="0"/>
              <a:t>Nested Classes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63591870"/>
              </p:ext>
            </p:extLst>
          </p:nvPr>
        </p:nvGraphicFramePr>
        <p:xfrm>
          <a:off x="1445611" y="4648994"/>
          <a:ext cx="8228475" cy="1977093"/>
        </p:xfrm>
        <a:graphic>
          <a:graphicData uri="http://schemas.openxmlformats.org/drawingml/2006/table">
            <a:tbl>
              <a:tblPr/>
              <a:tblGrid>
                <a:gridCol w="2742825"/>
                <a:gridCol w="2742825"/>
                <a:gridCol w="2742825"/>
              </a:tblGrid>
              <a:tr h="672619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Modifier and Type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E861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61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61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Class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E861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61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61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E861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61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61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1304474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protected class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JFrame.AccessibleJFrame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This class implements accessibility support for the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JFrame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class.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6350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45930983"/>
              </p:ext>
            </p:extLst>
          </p:nvPr>
        </p:nvGraphicFramePr>
        <p:xfrm>
          <a:off x="1532641" y="400361"/>
          <a:ext cx="7289386" cy="5948752"/>
        </p:xfrm>
        <a:graphic>
          <a:graphicData uri="http://schemas.openxmlformats.org/drawingml/2006/table">
            <a:tbl>
              <a:tblPr/>
              <a:tblGrid>
                <a:gridCol w="3644693"/>
                <a:gridCol w="3644693"/>
              </a:tblGrid>
              <a:tr h="496866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Constructor</a:t>
                      </a:r>
                    </a:p>
                  </a:txBody>
                  <a:tcPr marL="112924" marR="112924" marT="112924" marB="112924">
                    <a:lnL w="9525" cap="flat" cmpd="sng" algn="ctr">
                      <a:solidFill>
                        <a:srgbClr val="E8D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D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D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2924" marR="112924" marT="112924" marB="112924">
                    <a:lnL w="9525" cap="flat" cmpd="sng" algn="ctr">
                      <a:solidFill>
                        <a:srgbClr val="E8D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D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D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69260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JTextArea()</a:t>
                      </a:r>
                    </a:p>
                  </a:txBody>
                  <a:tcPr marL="75283" marR="75283" marT="75283" marB="752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Creates a text area that displays no text initially.</a:t>
                      </a:r>
                    </a:p>
                  </a:txBody>
                  <a:tcPr marL="75283" marR="75283" marT="75283" marB="752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260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JTextArea(String s)</a:t>
                      </a:r>
                    </a:p>
                  </a:txBody>
                  <a:tcPr marL="75283" marR="75283" marT="75283" marB="752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Creates a text area that displays specified text initially.</a:t>
                      </a:r>
                    </a:p>
                  </a:txBody>
                  <a:tcPr marL="75283" marR="75283" marT="75283" marB="752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123463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JTextArea(int row, int column)</a:t>
                      </a:r>
                    </a:p>
                  </a:txBody>
                  <a:tcPr marL="75283" marR="75283" marT="75283" marB="752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Creates a text area with the specified number of rows and columns that displays no text initially.</a:t>
                      </a:r>
                    </a:p>
                  </a:txBody>
                  <a:tcPr marL="75283" marR="75283" marT="75283" marB="752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3463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JTextArea(String s, int row, int column)</a:t>
                      </a:r>
                    </a:p>
                  </a:txBody>
                  <a:tcPr marL="75283" marR="75283" marT="75283" marB="752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Creates a text area with the specified number of rows and columns that displays specified text.</a:t>
                      </a:r>
                    </a:p>
                  </a:txBody>
                  <a:tcPr marL="75283" marR="75283" marT="75283" marB="752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5890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0765" y="889844"/>
            <a:ext cx="8590209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/>
            </a:pPr>
            <a:r>
              <a:rPr lang="en-US" sz="2000" b="1" dirty="0">
                <a:solidFill>
                  <a:srgbClr val="273239"/>
                </a:solidFill>
                <a:latin typeface="urw-din"/>
              </a:rPr>
              <a:t>append(String s) : </a:t>
            </a:r>
            <a:r>
              <a:rPr lang="en-US" sz="2000" dirty="0">
                <a:solidFill>
                  <a:srgbClr val="273239"/>
                </a:solidFill>
                <a:latin typeface="urw-din"/>
              </a:rPr>
              <a:t>appends the given string to the text of the text area.</a:t>
            </a:r>
            <a:br>
              <a:rPr lang="en-US" sz="2000" dirty="0">
                <a:solidFill>
                  <a:srgbClr val="273239"/>
                </a:solidFill>
                <a:latin typeface="urw-din"/>
              </a:rPr>
            </a:br>
            <a:r>
              <a:rPr lang="en-US" sz="2000" dirty="0">
                <a:solidFill>
                  <a:srgbClr val="273239"/>
                </a:solidFill>
                <a:latin typeface="urw-din"/>
              </a:rPr>
              <a:t> </a:t>
            </a:r>
          </a:p>
          <a:p>
            <a:pPr fontAlgn="base">
              <a:buFont typeface="+mj-lt"/>
              <a:buAutoNum type="arabicPeriod"/>
            </a:pP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getLineCount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() :</a:t>
            </a:r>
            <a:r>
              <a:rPr lang="en-US" sz="2000" dirty="0">
                <a:solidFill>
                  <a:srgbClr val="273239"/>
                </a:solidFill>
                <a:latin typeface="urw-din"/>
              </a:rPr>
              <a:t> get number of lines in the text of text area.</a:t>
            </a:r>
            <a:br>
              <a:rPr lang="en-US" sz="2000" dirty="0">
                <a:solidFill>
                  <a:srgbClr val="273239"/>
                </a:solidFill>
                <a:latin typeface="urw-din"/>
              </a:rPr>
            </a:br>
            <a:r>
              <a:rPr lang="en-US" sz="2000" dirty="0">
                <a:solidFill>
                  <a:srgbClr val="273239"/>
                </a:solidFill>
                <a:latin typeface="urw-din"/>
              </a:rPr>
              <a:t> </a:t>
            </a:r>
          </a:p>
          <a:p>
            <a:pPr fontAlgn="base">
              <a:buFont typeface="+mj-lt"/>
              <a:buAutoNum type="arabicPeriod"/>
            </a:pP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setFont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(Font f) :</a:t>
            </a:r>
            <a:r>
              <a:rPr lang="en-US" sz="2000" dirty="0">
                <a:solidFill>
                  <a:srgbClr val="273239"/>
                </a:solidFill>
                <a:latin typeface="urw-din"/>
              </a:rPr>
              <a:t> sets the font of text area to the given font. </a:t>
            </a:r>
            <a:br>
              <a:rPr lang="en-US" sz="2000" dirty="0">
                <a:solidFill>
                  <a:srgbClr val="273239"/>
                </a:solidFill>
                <a:latin typeface="urw-din"/>
              </a:rPr>
            </a:br>
            <a:r>
              <a:rPr lang="en-US" sz="2000" dirty="0">
                <a:solidFill>
                  <a:srgbClr val="273239"/>
                </a:solidFill>
                <a:latin typeface="urw-din"/>
              </a:rPr>
              <a:t> </a:t>
            </a:r>
          </a:p>
          <a:p>
            <a:pPr fontAlgn="base">
              <a:buFont typeface="+mj-lt"/>
              <a:buAutoNum type="arabicPeriod"/>
            </a:pP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setColumns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(</a:t>
            </a: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int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 c) :</a:t>
            </a:r>
            <a:r>
              <a:rPr lang="en-US" sz="2000" dirty="0">
                <a:solidFill>
                  <a:srgbClr val="273239"/>
                </a:solidFill>
                <a:latin typeface="urw-din"/>
              </a:rPr>
              <a:t> sets the number of columns of the text area to given integer.</a:t>
            </a:r>
            <a:br>
              <a:rPr lang="en-US" sz="2000" dirty="0">
                <a:solidFill>
                  <a:srgbClr val="273239"/>
                </a:solidFill>
                <a:latin typeface="urw-din"/>
              </a:rPr>
            </a:br>
            <a:r>
              <a:rPr lang="en-US" sz="2000" dirty="0">
                <a:solidFill>
                  <a:srgbClr val="273239"/>
                </a:solidFill>
                <a:latin typeface="urw-din"/>
              </a:rPr>
              <a:t> </a:t>
            </a:r>
          </a:p>
          <a:p>
            <a:pPr fontAlgn="base">
              <a:buFont typeface="+mj-lt"/>
              <a:buAutoNum type="arabicPeriod"/>
            </a:pP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setRows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(</a:t>
            </a: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int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 r) :</a:t>
            </a:r>
            <a:r>
              <a:rPr lang="en-US" sz="2000" dirty="0">
                <a:solidFill>
                  <a:srgbClr val="273239"/>
                </a:solidFill>
                <a:latin typeface="urw-din"/>
              </a:rPr>
              <a:t> sets the number of rows of the text area to given integer.</a:t>
            </a:r>
            <a:br>
              <a:rPr lang="en-US" sz="2000" dirty="0">
                <a:solidFill>
                  <a:srgbClr val="273239"/>
                </a:solidFill>
                <a:latin typeface="urw-din"/>
              </a:rPr>
            </a:br>
            <a:r>
              <a:rPr lang="en-US" sz="2000" dirty="0">
                <a:solidFill>
                  <a:srgbClr val="273239"/>
                </a:solidFill>
                <a:latin typeface="urw-din"/>
              </a:rPr>
              <a:t> </a:t>
            </a:r>
          </a:p>
          <a:p>
            <a:pPr fontAlgn="base">
              <a:buFont typeface="+mj-lt"/>
              <a:buAutoNum type="arabicPeriod"/>
            </a:pP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getColumns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() :</a:t>
            </a:r>
            <a:r>
              <a:rPr lang="en-US" sz="2000" dirty="0">
                <a:solidFill>
                  <a:srgbClr val="273239"/>
                </a:solidFill>
                <a:latin typeface="urw-din"/>
              </a:rPr>
              <a:t> get the number of columns of text area.</a:t>
            </a:r>
            <a:br>
              <a:rPr lang="en-US" sz="2000" dirty="0">
                <a:solidFill>
                  <a:srgbClr val="273239"/>
                </a:solidFill>
                <a:latin typeface="urw-din"/>
              </a:rPr>
            </a:br>
            <a:r>
              <a:rPr lang="en-US" sz="2000" dirty="0">
                <a:solidFill>
                  <a:srgbClr val="273239"/>
                </a:solidFill>
                <a:latin typeface="urw-din"/>
              </a:rPr>
              <a:t> </a:t>
            </a:r>
          </a:p>
          <a:p>
            <a:pPr fontAlgn="base">
              <a:buFont typeface="+mj-lt"/>
              <a:buAutoNum type="arabicPeriod"/>
            </a:pP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getRows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() :</a:t>
            </a:r>
            <a:r>
              <a:rPr lang="en-US" sz="2000" dirty="0">
                <a:solidFill>
                  <a:srgbClr val="273239"/>
                </a:solidFill>
                <a:latin typeface="urw-din"/>
              </a:rPr>
              <a:t> get the number of rows of text area.</a:t>
            </a:r>
            <a:endParaRPr lang="en-US" sz="2000" b="0" i="0" dirty="0">
              <a:solidFill>
                <a:srgbClr val="273239"/>
              </a:solidFill>
              <a:effectLst/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22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9739" t="25714" r="41669" b="26250"/>
          <a:stretch>
            <a:fillRect/>
          </a:stretch>
        </p:blipFill>
        <p:spPr bwMode="auto">
          <a:xfrm>
            <a:off x="5869577" y="3344091"/>
            <a:ext cx="6322423" cy="3513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304799" y="187129"/>
            <a:ext cx="891757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javax.swing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.*;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TextAreaExample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TextAreaExample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(){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JFrame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f= new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JFrame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();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JTextArea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area=new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JTextArea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("Welcome to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javatpoint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");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area.setBounds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(10,30, 200,200);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f.add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(area);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f.setSize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(300,300);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f.setLayout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(null);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f.setVisible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(true);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}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[])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{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new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TextAreaExample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();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}}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669"/>
            <a:ext cx="10515600" cy="703821"/>
          </a:xfrm>
        </p:spPr>
        <p:txBody>
          <a:bodyPr/>
          <a:lstStyle/>
          <a:p>
            <a:r>
              <a:rPr lang="en-IN" dirty="0" err="1"/>
              <a:t>JScrollBar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048" y="798490"/>
            <a:ext cx="10515600" cy="5898524"/>
          </a:xfrm>
        </p:spPr>
        <p:txBody>
          <a:bodyPr/>
          <a:lstStyle/>
          <a:p>
            <a:r>
              <a:rPr lang="en-US" dirty="0"/>
              <a:t>The object of </a:t>
            </a:r>
            <a:r>
              <a:rPr lang="en-US" dirty="0" err="1"/>
              <a:t>JScrollbar</a:t>
            </a:r>
            <a:r>
              <a:rPr lang="en-US" dirty="0"/>
              <a:t> class is used to add horizontal and vertical scrollbar. It is an implementation of a scrollbar. It inherits </a:t>
            </a:r>
            <a:r>
              <a:rPr lang="en-US" dirty="0" err="1"/>
              <a:t>JComponent</a:t>
            </a:r>
            <a:r>
              <a:rPr lang="en-US" dirty="0"/>
              <a:t> </a:t>
            </a:r>
            <a:r>
              <a:rPr lang="en-US" dirty="0" smtClean="0"/>
              <a:t>class.</a:t>
            </a:r>
          </a:p>
          <a:p>
            <a:pPr marL="0" indent="0">
              <a:buNone/>
            </a:pPr>
            <a:r>
              <a:rPr lang="en-US" b="1" u="sng" dirty="0" err="1" smtClean="0">
                <a:solidFill>
                  <a:srgbClr val="FF0000"/>
                </a:solidFill>
              </a:rPr>
              <a:t>JScrollBar</a:t>
            </a:r>
            <a:r>
              <a:rPr lang="en-US" b="1" u="sng" dirty="0" smtClean="0">
                <a:solidFill>
                  <a:srgbClr val="FF0000"/>
                </a:solidFill>
              </a:rPr>
              <a:t> </a:t>
            </a:r>
            <a:r>
              <a:rPr lang="en-US" b="1" u="sng" dirty="0">
                <a:solidFill>
                  <a:srgbClr val="FF0000"/>
                </a:solidFill>
              </a:rPr>
              <a:t>class declaration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JScrollBar</a:t>
            </a:r>
            <a:r>
              <a:rPr lang="en-IN" dirty="0"/>
              <a:t> </a:t>
            </a:r>
            <a:r>
              <a:rPr lang="en-IN" b="1" dirty="0"/>
              <a:t>extends</a:t>
            </a:r>
            <a:r>
              <a:rPr lang="en-IN" dirty="0"/>
              <a:t> </a:t>
            </a:r>
            <a:r>
              <a:rPr lang="en-IN" dirty="0" err="1"/>
              <a:t>JComponent</a:t>
            </a:r>
            <a:r>
              <a:rPr lang="en-IN" dirty="0"/>
              <a:t> </a:t>
            </a:r>
            <a:r>
              <a:rPr lang="en-IN" b="1" dirty="0"/>
              <a:t>implements</a:t>
            </a:r>
            <a:r>
              <a:rPr lang="en-IN" dirty="0"/>
              <a:t> Adjustable, Accessible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96297674"/>
              </p:ext>
            </p:extLst>
          </p:nvPr>
        </p:nvGraphicFramePr>
        <p:xfrm>
          <a:off x="1944710" y="3415627"/>
          <a:ext cx="8203842" cy="3429000"/>
        </p:xfrm>
        <a:graphic>
          <a:graphicData uri="http://schemas.openxmlformats.org/drawingml/2006/table">
            <a:tbl>
              <a:tblPr/>
              <a:tblGrid>
                <a:gridCol w="4101921"/>
                <a:gridCol w="4101921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Constructor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D0F0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F0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F0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D0F0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F0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F0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JScrollBar()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Creates a vertical scrollbar with the initial values.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JScrollBar(int orientation)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Creates a scrollbar with the specified orientation and the initial values.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sv-SE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JScrollBar(int orientation, int value, int extent, int min, int max)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Creates a scrollbar with the specified orientation, value, extent, minimum, and maximum.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2717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1183" y="218894"/>
            <a:ext cx="6228806" cy="4351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javax.swing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.*; 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ScrollBarExample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  </a:t>
            </a:r>
          </a:p>
          <a:p>
            <a:pPr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ScrollBarExample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(){ 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JFrame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f= new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JFrame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("Scrollbar Example"); 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JScrollBar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s=new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JScrollBar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  </a:t>
            </a:r>
          </a:p>
          <a:p>
            <a:pPr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s.setBounds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(100,100, 50,100);  </a:t>
            </a:r>
          </a:p>
          <a:p>
            <a:pPr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f.add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(s);  </a:t>
            </a:r>
          </a:p>
          <a:p>
            <a:pPr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f.setSize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(400,400);  </a:t>
            </a:r>
          </a:p>
          <a:p>
            <a:pPr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f.setLayout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(null);  </a:t>
            </a:r>
          </a:p>
          <a:p>
            <a:pPr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f.setVisible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(true); 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 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[]) 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 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ScrollBarExample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 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}}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 l="8168" t="21161" r="42838" b="31339"/>
          <a:stretch>
            <a:fillRect/>
          </a:stretch>
        </p:blipFill>
        <p:spPr bwMode="auto">
          <a:xfrm>
            <a:off x="5525589" y="2468881"/>
            <a:ext cx="6374674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JComboBox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JComboBox</a:t>
            </a:r>
            <a:r>
              <a:rPr lang="en-US" dirty="0"/>
              <a:t> is a part of Java Swing package. </a:t>
            </a:r>
            <a:endParaRPr lang="en-US" dirty="0" smtClean="0"/>
          </a:p>
          <a:p>
            <a:r>
              <a:rPr lang="en-US" dirty="0" err="1" smtClean="0"/>
              <a:t>JComboBox</a:t>
            </a:r>
            <a:r>
              <a:rPr lang="en-US" dirty="0" smtClean="0"/>
              <a:t> </a:t>
            </a:r>
            <a:r>
              <a:rPr lang="en-US" dirty="0"/>
              <a:t>inherits </a:t>
            </a:r>
            <a:r>
              <a:rPr lang="en-US" dirty="0" err="1"/>
              <a:t>JComponent</a:t>
            </a:r>
            <a:r>
              <a:rPr lang="en-US" dirty="0"/>
              <a:t> class . </a:t>
            </a:r>
            <a:endParaRPr lang="en-US" dirty="0" smtClean="0"/>
          </a:p>
          <a:p>
            <a:r>
              <a:rPr lang="en-US" dirty="0" err="1" smtClean="0"/>
              <a:t>JComboBox</a:t>
            </a:r>
            <a:r>
              <a:rPr lang="en-US" dirty="0" smtClean="0"/>
              <a:t> </a:t>
            </a:r>
            <a:r>
              <a:rPr lang="en-US" dirty="0"/>
              <a:t>shows a popup menu that shows a list and the user can select a option from that specified list . </a:t>
            </a:r>
            <a:endParaRPr lang="en-US" dirty="0" smtClean="0"/>
          </a:p>
          <a:p>
            <a:r>
              <a:rPr lang="en-US" dirty="0" err="1" smtClean="0"/>
              <a:t>JComboBox</a:t>
            </a:r>
            <a:r>
              <a:rPr lang="en-US" dirty="0" smtClean="0"/>
              <a:t> </a:t>
            </a:r>
            <a:r>
              <a:rPr lang="en-US" dirty="0"/>
              <a:t>can be editable or read- only depending on the choice of the programmer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25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00767" y="1595427"/>
            <a:ext cx="895081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2000" b="1" dirty="0">
                <a:solidFill>
                  <a:srgbClr val="273239"/>
                </a:solidFill>
                <a:latin typeface="urw-din"/>
              </a:rPr>
              <a:t>Constructor of the </a:t>
            </a:r>
            <a:r>
              <a:rPr lang="en-IN" sz="2000" b="1" dirty="0" err="1">
                <a:solidFill>
                  <a:srgbClr val="273239"/>
                </a:solidFill>
                <a:latin typeface="urw-din"/>
              </a:rPr>
              <a:t>JComboBox</a:t>
            </a:r>
            <a:r>
              <a:rPr lang="en-IN" sz="2000" b="1" dirty="0">
                <a:solidFill>
                  <a:srgbClr val="273239"/>
                </a:solidFill>
                <a:latin typeface="urw-din"/>
              </a:rPr>
              <a:t> are:</a:t>
            </a:r>
            <a:r>
              <a:rPr lang="en-IN" sz="2000" dirty="0">
                <a:solidFill>
                  <a:srgbClr val="273239"/>
                </a:solidFill>
                <a:latin typeface="urw-din"/>
              </a:rPr>
              <a:t> </a:t>
            </a:r>
            <a:br>
              <a:rPr lang="en-IN" sz="2000" dirty="0">
                <a:solidFill>
                  <a:srgbClr val="273239"/>
                </a:solidFill>
                <a:latin typeface="urw-din"/>
              </a:rPr>
            </a:br>
            <a:r>
              <a:rPr lang="en-IN" sz="2000" dirty="0">
                <a:solidFill>
                  <a:srgbClr val="273239"/>
                </a:solidFill>
                <a:latin typeface="urw-din"/>
              </a:rPr>
              <a:t> </a:t>
            </a:r>
          </a:p>
          <a:p>
            <a:pPr fontAlgn="base">
              <a:buFont typeface="+mj-lt"/>
              <a:buAutoNum type="arabicPeriod"/>
            </a:pPr>
            <a:r>
              <a:rPr lang="en-IN" sz="2000" b="1" dirty="0" err="1">
                <a:solidFill>
                  <a:srgbClr val="273239"/>
                </a:solidFill>
                <a:latin typeface="urw-din"/>
              </a:rPr>
              <a:t>JComboBox</a:t>
            </a:r>
            <a:r>
              <a:rPr lang="en-IN" sz="2000" b="1" dirty="0">
                <a:solidFill>
                  <a:srgbClr val="273239"/>
                </a:solidFill>
                <a:latin typeface="urw-din"/>
              </a:rPr>
              <a:t>() </a:t>
            </a:r>
            <a:r>
              <a:rPr lang="en-IN" sz="2000" dirty="0">
                <a:solidFill>
                  <a:srgbClr val="273239"/>
                </a:solidFill>
                <a:latin typeface="urw-din"/>
              </a:rPr>
              <a:t>: creates a new empty </a:t>
            </a:r>
            <a:r>
              <a:rPr lang="en-IN" sz="2000" dirty="0" err="1">
                <a:solidFill>
                  <a:srgbClr val="273239"/>
                </a:solidFill>
                <a:latin typeface="urw-din"/>
              </a:rPr>
              <a:t>JComboBox</a:t>
            </a:r>
            <a:r>
              <a:rPr lang="en-IN" sz="2000" dirty="0">
                <a:solidFill>
                  <a:srgbClr val="273239"/>
                </a:solidFill>
                <a:latin typeface="urw-din"/>
              </a:rPr>
              <a:t> .</a:t>
            </a:r>
          </a:p>
          <a:p>
            <a:pPr fontAlgn="base">
              <a:buFont typeface="+mj-lt"/>
              <a:buAutoNum type="arabicPeriod"/>
            </a:pPr>
            <a:r>
              <a:rPr lang="en-IN" sz="2000" b="1" dirty="0" err="1">
                <a:solidFill>
                  <a:srgbClr val="273239"/>
                </a:solidFill>
                <a:latin typeface="urw-din"/>
              </a:rPr>
              <a:t>JComboBox</a:t>
            </a:r>
            <a:r>
              <a:rPr lang="en-IN" sz="2000" b="1" dirty="0">
                <a:solidFill>
                  <a:srgbClr val="273239"/>
                </a:solidFill>
                <a:latin typeface="urw-din"/>
              </a:rPr>
              <a:t>(</a:t>
            </a:r>
            <a:r>
              <a:rPr lang="en-IN" sz="2000" b="1" dirty="0" err="1">
                <a:solidFill>
                  <a:srgbClr val="273239"/>
                </a:solidFill>
                <a:latin typeface="urw-din"/>
              </a:rPr>
              <a:t>ComboBoxModel</a:t>
            </a:r>
            <a:r>
              <a:rPr lang="en-IN" sz="2000" b="1" dirty="0">
                <a:solidFill>
                  <a:srgbClr val="273239"/>
                </a:solidFill>
                <a:latin typeface="urw-din"/>
              </a:rPr>
              <a:t> M) </a:t>
            </a:r>
            <a:r>
              <a:rPr lang="en-IN" sz="2000" dirty="0">
                <a:solidFill>
                  <a:srgbClr val="273239"/>
                </a:solidFill>
                <a:latin typeface="urw-din"/>
              </a:rPr>
              <a:t>: creates a new </a:t>
            </a:r>
            <a:r>
              <a:rPr lang="en-IN" sz="2000" dirty="0" err="1">
                <a:solidFill>
                  <a:srgbClr val="273239"/>
                </a:solidFill>
                <a:latin typeface="urw-din"/>
              </a:rPr>
              <a:t>JComboBox</a:t>
            </a:r>
            <a:r>
              <a:rPr lang="en-IN" sz="2000" dirty="0">
                <a:solidFill>
                  <a:srgbClr val="273239"/>
                </a:solidFill>
                <a:latin typeface="urw-din"/>
              </a:rPr>
              <a:t> with items from specified </a:t>
            </a:r>
            <a:r>
              <a:rPr lang="en-IN" sz="2000" dirty="0" err="1">
                <a:solidFill>
                  <a:srgbClr val="273239"/>
                </a:solidFill>
                <a:latin typeface="urw-din"/>
              </a:rPr>
              <a:t>ComboBoxModel</a:t>
            </a:r>
            <a:endParaRPr lang="en-IN" sz="2000" dirty="0">
              <a:solidFill>
                <a:srgbClr val="273239"/>
              </a:solidFill>
              <a:latin typeface="urw-din"/>
            </a:endParaRPr>
          </a:p>
          <a:p>
            <a:pPr fontAlgn="base">
              <a:buFont typeface="+mj-lt"/>
              <a:buAutoNum type="arabicPeriod"/>
            </a:pPr>
            <a:r>
              <a:rPr lang="en-IN" sz="2000" b="1" dirty="0" err="1">
                <a:solidFill>
                  <a:srgbClr val="273239"/>
                </a:solidFill>
                <a:latin typeface="urw-din"/>
              </a:rPr>
              <a:t>JComboBox</a:t>
            </a:r>
            <a:r>
              <a:rPr lang="en-IN" sz="2000" b="1" dirty="0">
                <a:solidFill>
                  <a:srgbClr val="273239"/>
                </a:solidFill>
                <a:latin typeface="urw-din"/>
              </a:rPr>
              <a:t>(E [ ] </a:t>
            </a:r>
            <a:r>
              <a:rPr lang="en-IN" sz="2000" b="1" dirty="0" err="1">
                <a:solidFill>
                  <a:srgbClr val="273239"/>
                </a:solidFill>
                <a:latin typeface="urw-din"/>
              </a:rPr>
              <a:t>i</a:t>
            </a:r>
            <a:r>
              <a:rPr lang="en-IN" sz="2000" b="1" dirty="0">
                <a:solidFill>
                  <a:srgbClr val="273239"/>
                </a:solidFill>
                <a:latin typeface="urw-din"/>
              </a:rPr>
              <a:t>)</a:t>
            </a:r>
            <a:r>
              <a:rPr lang="en-IN" sz="2000" dirty="0">
                <a:solidFill>
                  <a:srgbClr val="273239"/>
                </a:solidFill>
                <a:latin typeface="urw-din"/>
              </a:rPr>
              <a:t> : creates a new </a:t>
            </a:r>
            <a:r>
              <a:rPr lang="en-IN" sz="2000" dirty="0" err="1">
                <a:solidFill>
                  <a:srgbClr val="273239"/>
                </a:solidFill>
                <a:latin typeface="urw-din"/>
              </a:rPr>
              <a:t>JComboBox</a:t>
            </a:r>
            <a:r>
              <a:rPr lang="en-IN" sz="2000" dirty="0">
                <a:solidFill>
                  <a:srgbClr val="273239"/>
                </a:solidFill>
                <a:latin typeface="urw-din"/>
              </a:rPr>
              <a:t> with items from specified array.</a:t>
            </a:r>
          </a:p>
          <a:p>
            <a:pPr fontAlgn="base">
              <a:buFont typeface="+mj-lt"/>
              <a:buAutoNum type="arabicPeriod"/>
            </a:pPr>
            <a:r>
              <a:rPr lang="en-IN" sz="2000" b="1" dirty="0" err="1">
                <a:solidFill>
                  <a:srgbClr val="273239"/>
                </a:solidFill>
                <a:latin typeface="urw-din"/>
              </a:rPr>
              <a:t>JComboBox</a:t>
            </a:r>
            <a:r>
              <a:rPr lang="en-IN" sz="2000" b="1" dirty="0">
                <a:solidFill>
                  <a:srgbClr val="273239"/>
                </a:solidFill>
                <a:latin typeface="urw-din"/>
              </a:rPr>
              <a:t>(Vector items) </a:t>
            </a:r>
            <a:r>
              <a:rPr lang="en-IN" sz="2000" dirty="0">
                <a:solidFill>
                  <a:srgbClr val="273239"/>
                </a:solidFill>
                <a:latin typeface="urw-din"/>
              </a:rPr>
              <a:t>: creates a new </a:t>
            </a:r>
            <a:r>
              <a:rPr lang="en-IN" sz="2000" dirty="0" err="1">
                <a:solidFill>
                  <a:srgbClr val="273239"/>
                </a:solidFill>
                <a:latin typeface="urw-din"/>
              </a:rPr>
              <a:t>JComboBox</a:t>
            </a:r>
            <a:r>
              <a:rPr lang="en-IN" sz="2000" dirty="0">
                <a:solidFill>
                  <a:srgbClr val="273239"/>
                </a:solidFill>
                <a:latin typeface="urw-din"/>
              </a:rPr>
              <a:t> with items from the specified vector</a:t>
            </a:r>
            <a:endParaRPr lang="en-IN" sz="2000" b="0" i="0" dirty="0">
              <a:solidFill>
                <a:srgbClr val="273239"/>
              </a:solidFill>
              <a:effectLst/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510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30155890"/>
              </p:ext>
            </p:extLst>
          </p:nvPr>
        </p:nvGraphicFramePr>
        <p:xfrm>
          <a:off x="1911467" y="334095"/>
          <a:ext cx="6807530" cy="5874810"/>
        </p:xfrm>
        <a:graphic>
          <a:graphicData uri="http://schemas.openxmlformats.org/drawingml/2006/table">
            <a:tbl>
              <a:tblPr/>
              <a:tblGrid>
                <a:gridCol w="3403765"/>
                <a:gridCol w="3403765"/>
              </a:tblGrid>
              <a:tr h="439126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Methods</a:t>
                      </a:r>
                    </a:p>
                  </a:txBody>
                  <a:tcPr marL="99801" marR="99801" marT="99801" marB="99801">
                    <a:lnL w="9525" cap="flat" cmpd="sng" algn="ctr">
                      <a:solidFill>
                        <a:srgbClr val="80CD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CD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CD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99801" marR="99801" marT="99801" marB="99801">
                    <a:lnL w="9525" cap="flat" cmpd="sng" algn="ctr">
                      <a:solidFill>
                        <a:srgbClr val="80CD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CD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CD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61211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addItem(Object anObject)</a:t>
                      </a:r>
                    </a:p>
                  </a:txBody>
                  <a:tcPr marL="66534" marR="66534" marT="66534" marB="6653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add an item to the item list.</a:t>
                      </a:r>
                    </a:p>
                  </a:txBody>
                  <a:tcPr marL="66534" marR="66534" marT="66534" marB="6653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211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removeItem(Object anObject)</a:t>
                      </a:r>
                    </a:p>
                  </a:txBody>
                  <a:tcPr marL="66534" marR="66534" marT="66534" marB="6653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delete an item to the item list.</a:t>
                      </a:r>
                    </a:p>
                  </a:txBody>
                  <a:tcPr marL="66534" marR="66534" marT="66534" marB="6653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61211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removeAllItems()</a:t>
                      </a:r>
                    </a:p>
                  </a:txBody>
                  <a:tcPr marL="66534" marR="66534" marT="66534" marB="6653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remove all the items from the list.</a:t>
                      </a:r>
                    </a:p>
                  </a:txBody>
                  <a:tcPr marL="66534" marR="66534" marT="66534" marB="6653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211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setEditable(boolean b)</a:t>
                      </a:r>
                    </a:p>
                  </a:txBody>
                  <a:tcPr marL="66534" marR="66534" marT="66534" marB="6653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determine whether the JComboBox is editable.</a:t>
                      </a:r>
                    </a:p>
                  </a:txBody>
                  <a:tcPr marL="66534" marR="66534" marT="66534" marB="6653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85163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addActionListener(ActionListener a)</a:t>
                      </a:r>
                    </a:p>
                  </a:txBody>
                  <a:tcPr marL="66534" marR="66534" marT="66534" marB="6653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add the </a:t>
                      </a:r>
                      <a:r>
                        <a:rPr lang="en-US" sz="20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ActionListener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inter-regular"/>
                      </a:endParaRPr>
                    </a:p>
                  </a:txBody>
                  <a:tcPr marL="66534" marR="66534" marT="66534" marB="6653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211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addItemListener(ItemListener i)</a:t>
                      </a:r>
                    </a:p>
                  </a:txBody>
                  <a:tcPr marL="66534" marR="66534" marT="66534" marB="6653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add the </a:t>
                      </a:r>
                      <a:r>
                        <a:rPr lang="en-US" sz="2000" u="none" strike="noStrike" dirty="0" err="1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ItemListener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66534" marR="66534" marT="66534" marB="6653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9141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410" t="21964" r="52211" b="41964"/>
          <a:stretch>
            <a:fillRect/>
          </a:stretch>
        </p:blipFill>
        <p:spPr bwMode="auto">
          <a:xfrm>
            <a:off x="6008915" y="3840480"/>
            <a:ext cx="5904411" cy="2638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65612" y="223638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javax.swing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.*;  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ComboBoxExample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{    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JFrame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f;    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ComboBoxExample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(){  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f=new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JFrame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ComboBox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Example");  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String country[]={"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India","Aus","U.S.A","England","Newzealand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"};      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JComboBox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=new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JComboBox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(country);  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cb.setBounds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(50, 50,90,20);  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f.add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      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f.setLayout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(null);  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f.setSize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(400,500);  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f.setVisible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(true);       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  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public static void main(String[]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{  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new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ComboBoxExample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       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  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427"/>
            <a:ext cx="10515600" cy="381849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JList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2284"/>
            <a:ext cx="10515600" cy="4351338"/>
          </a:xfrm>
        </p:spPr>
        <p:txBody>
          <a:bodyPr/>
          <a:lstStyle/>
          <a:p>
            <a:r>
              <a:rPr lang="en-US" dirty="0" err="1" smtClean="0"/>
              <a:t>JList</a:t>
            </a:r>
            <a:r>
              <a:rPr lang="en-US" dirty="0" smtClean="0"/>
              <a:t> </a:t>
            </a:r>
            <a:r>
              <a:rPr lang="en-US" dirty="0"/>
              <a:t>is a component that displays a set of Objects and allows the user to select one or more items . </a:t>
            </a:r>
            <a:endParaRPr lang="en-US" dirty="0" smtClean="0"/>
          </a:p>
          <a:p>
            <a:r>
              <a:rPr lang="en-US" dirty="0" err="1" smtClean="0"/>
              <a:t>JList</a:t>
            </a:r>
            <a:r>
              <a:rPr lang="en-US" dirty="0" smtClean="0"/>
              <a:t> </a:t>
            </a:r>
            <a:r>
              <a:rPr lang="en-US" dirty="0"/>
              <a:t>inherits </a:t>
            </a:r>
            <a:r>
              <a:rPr lang="en-US" dirty="0" err="1"/>
              <a:t>JComponent</a:t>
            </a:r>
            <a:r>
              <a:rPr lang="en-US" dirty="0"/>
              <a:t> class. </a:t>
            </a:r>
            <a:r>
              <a:rPr lang="en-US" dirty="0" err="1"/>
              <a:t>JList</a:t>
            </a:r>
            <a:r>
              <a:rPr lang="en-US" dirty="0"/>
              <a:t> is a easy way to display an array of Vectors 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18266494"/>
              </p:ext>
            </p:extLst>
          </p:nvPr>
        </p:nvGraphicFramePr>
        <p:xfrm>
          <a:off x="1790163" y="2625509"/>
          <a:ext cx="7829792" cy="3977640"/>
        </p:xfrm>
        <a:graphic>
          <a:graphicData uri="http://schemas.openxmlformats.org/drawingml/2006/table">
            <a:tbl>
              <a:tblPr/>
              <a:tblGrid>
                <a:gridCol w="3914896"/>
                <a:gridCol w="3914896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Constructor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7018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18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18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7018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18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18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JList()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Creates a JList with an empty, read-only, model.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JList(ary[] listData)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Creates a JList that displays the elements in the specified array.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JList(ListModel&lt;ary&gt; dataModel)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Creates a </a:t>
                      </a:r>
                      <a:r>
                        <a:rPr lang="en-US" sz="24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JList</a:t>
                      </a:r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that displays elements from the specified, non-null, model.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5904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40581069"/>
              </p:ext>
            </p:extLst>
          </p:nvPr>
        </p:nvGraphicFramePr>
        <p:xfrm>
          <a:off x="605306" y="1355197"/>
          <a:ext cx="11037195" cy="5144792"/>
        </p:xfrm>
        <a:graphic>
          <a:graphicData uri="http://schemas.openxmlformats.org/drawingml/2006/table">
            <a:tbl>
              <a:tblPr/>
              <a:tblGrid>
                <a:gridCol w="2807595"/>
                <a:gridCol w="3438660"/>
                <a:gridCol w="4790940"/>
              </a:tblGrid>
              <a:tr h="470856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Modifier and Type</a:t>
                      </a:r>
                    </a:p>
                  </a:txBody>
                  <a:tcPr marL="90402" marR="90402" marT="90402" marB="90402">
                    <a:lnL w="9525" cap="flat" cmpd="sng" algn="ctr">
                      <a:solidFill>
                        <a:srgbClr val="385C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85C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85C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Field</a:t>
                      </a:r>
                    </a:p>
                  </a:txBody>
                  <a:tcPr marL="90402" marR="90402" marT="90402" marB="90402">
                    <a:lnL w="9525" cap="flat" cmpd="sng" algn="ctr">
                      <a:solidFill>
                        <a:srgbClr val="385C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85C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85C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90402" marR="90402" marT="90402" marB="90402">
                    <a:lnL w="9525" cap="flat" cmpd="sng" algn="ctr">
                      <a:solidFill>
                        <a:srgbClr val="385C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85C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85C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67440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protected </a:t>
                      </a:r>
                      <a:r>
                        <a:rPr lang="en-IN" sz="24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AccessibleContext</a:t>
                      </a:r>
                      <a:endParaRPr lang="en-IN" sz="2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268" marR="60268" marT="60268" marB="6026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accessibleContext</a:t>
                      </a:r>
                    </a:p>
                  </a:txBody>
                  <a:tcPr marL="60268" marR="60268" marT="60268" marB="6026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accessible context property.</a:t>
                      </a:r>
                    </a:p>
                  </a:txBody>
                  <a:tcPr marL="60268" marR="60268" marT="60268" marB="6026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4478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static int</a:t>
                      </a:r>
                    </a:p>
                  </a:txBody>
                  <a:tcPr marL="60268" marR="60268" marT="60268" marB="6026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EXIT_ON_CLOSE</a:t>
                      </a:r>
                    </a:p>
                  </a:txBody>
                  <a:tcPr marL="60268" marR="60268" marT="60268" marB="6026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exit application default window close operation.</a:t>
                      </a:r>
                    </a:p>
                  </a:txBody>
                  <a:tcPr marL="60268" marR="60268" marT="60268" marB="6026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79191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protected JRootPane</a:t>
                      </a:r>
                    </a:p>
                  </a:txBody>
                  <a:tcPr marL="60268" marR="60268" marT="60268" marB="6026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rootPane</a:t>
                      </a:r>
                      <a:endParaRPr lang="en-IN" sz="2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268" marR="60268" marT="60268" marB="6026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JRootPane instance that manages the contentPane and optional menuBar for this frame, as well as the glassPane.</a:t>
                      </a:r>
                    </a:p>
                  </a:txBody>
                  <a:tcPr marL="60268" marR="60268" marT="60268" marB="6026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1515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protected boolean</a:t>
                      </a:r>
                    </a:p>
                  </a:txBody>
                  <a:tcPr marL="60268" marR="60268" marT="60268" marB="6026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rootPaneCheckingEnabled</a:t>
                      </a:r>
                    </a:p>
                  </a:txBody>
                  <a:tcPr marL="60268" marR="60268" marT="60268" marB="6026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If true then calls to add and </a:t>
                      </a:r>
                      <a:r>
                        <a:rPr lang="en-US" sz="24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setLayout</a:t>
                      </a:r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will be forwarded to the </a:t>
                      </a:r>
                      <a:r>
                        <a:rPr lang="en-US" sz="24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contentPane</a:t>
                      </a:r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60268" marR="60268" marT="60268" marB="6026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18238" y="156392"/>
            <a:ext cx="5787868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erdana"/>
              </a:rPr>
              <a:t>Fields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sng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815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11790683"/>
              </p:ext>
            </p:extLst>
          </p:nvPr>
        </p:nvGraphicFramePr>
        <p:xfrm>
          <a:off x="1571280" y="451876"/>
          <a:ext cx="8190906" cy="5948752"/>
        </p:xfrm>
        <a:graphic>
          <a:graphicData uri="http://schemas.openxmlformats.org/drawingml/2006/table">
            <a:tbl>
              <a:tblPr/>
              <a:tblGrid>
                <a:gridCol w="4095453"/>
                <a:gridCol w="4095453"/>
              </a:tblGrid>
              <a:tr h="496866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Methods</a:t>
                      </a:r>
                    </a:p>
                  </a:txBody>
                  <a:tcPr marL="112924" marR="112924" marT="112924" marB="112924">
                    <a:lnL w="9525" cap="flat" cmpd="sng" algn="ctr">
                      <a:solidFill>
                        <a:srgbClr val="E0D0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D0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D0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2924" marR="112924" marT="112924" marB="112924">
                    <a:lnL w="9525" cap="flat" cmpd="sng" algn="ctr">
                      <a:solidFill>
                        <a:srgbClr val="E0D0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D0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D0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96361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addListSelectionListener(ListSelectionListener listener)</a:t>
                      </a:r>
                    </a:p>
                  </a:txBody>
                  <a:tcPr marL="75283" marR="75283" marT="75283" marB="752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add a listener to the list, to be notified each time a change to the selection occurs.</a:t>
                      </a:r>
                    </a:p>
                  </a:txBody>
                  <a:tcPr marL="75283" marR="75283" marT="75283" marB="752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260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 getSelectedIndex()</a:t>
                      </a:r>
                    </a:p>
                  </a:txBody>
                  <a:tcPr marL="75283" marR="75283" marT="75283" marB="752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the smallest selected cell index.</a:t>
                      </a:r>
                    </a:p>
                  </a:txBody>
                  <a:tcPr marL="75283" marR="75283" marT="75283" marB="752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123463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ListModel getModel()</a:t>
                      </a:r>
                    </a:p>
                  </a:txBody>
                  <a:tcPr marL="75283" marR="75283" marT="75283" marB="752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the data model that holds a list of items displayed by the JList component.</a:t>
                      </a:r>
                    </a:p>
                  </a:txBody>
                  <a:tcPr marL="75283" marR="75283" marT="75283" marB="752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6361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setListData(Object[] listData)</a:t>
                      </a:r>
                    </a:p>
                  </a:txBody>
                  <a:tcPr marL="75283" marR="75283" marT="75283" marB="752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create a read-only </a:t>
                      </a:r>
                      <a:r>
                        <a:rPr lang="en-US" sz="24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ListModel</a:t>
                      </a:r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from an array of objects.</a:t>
                      </a:r>
                    </a:p>
                  </a:txBody>
                  <a:tcPr marL="75283" marR="75283" marT="75283" marB="752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7027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6024" t="19643" r="47793" b="40357"/>
          <a:stretch>
            <a:fillRect/>
          </a:stretch>
        </p:blipFill>
        <p:spPr bwMode="auto">
          <a:xfrm>
            <a:off x="5812971" y="2782389"/>
            <a:ext cx="6008915" cy="292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13360" y="166029"/>
            <a:ext cx="6096000" cy="65248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javax.swing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.*;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ListExample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ListExample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(){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JFrame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f= new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JFrame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DefaultListModel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l1 = new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DefaultListModel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l1.addElement("Java");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l1.addElement("Applet");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l1.addElement("Swing");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l1.addElement("Class");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JList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list = new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JList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(l1);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list.setBounds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(100,100, 75,75);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f.add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(list);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f.setSize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(400,400);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f.setLayout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(null);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f.setVisible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(true);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}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[])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{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new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ListExample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}}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Menus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JMenuBar</a:t>
            </a:r>
            <a:r>
              <a:rPr lang="en-US" dirty="0"/>
              <a:t>, </a:t>
            </a:r>
            <a:r>
              <a:rPr lang="en-US" dirty="0" err="1"/>
              <a:t>JMenu</a:t>
            </a:r>
            <a:r>
              <a:rPr lang="en-US" dirty="0"/>
              <a:t> and </a:t>
            </a:r>
            <a:r>
              <a:rPr lang="en-US" dirty="0" err="1"/>
              <a:t>JMenuItems</a:t>
            </a:r>
            <a:r>
              <a:rPr lang="en-US" dirty="0"/>
              <a:t> are a part of Java Swing package. </a:t>
            </a:r>
            <a:r>
              <a:rPr lang="en-US" dirty="0" err="1"/>
              <a:t>JMenuBar</a:t>
            </a:r>
            <a:r>
              <a:rPr lang="en-US" dirty="0"/>
              <a:t> is an implementation of menu bar 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JMenuBar</a:t>
            </a:r>
            <a:r>
              <a:rPr lang="en-US" dirty="0"/>
              <a:t> contains one or more </a:t>
            </a:r>
            <a:r>
              <a:rPr lang="en-US" dirty="0" err="1"/>
              <a:t>JMenu</a:t>
            </a:r>
            <a:r>
              <a:rPr lang="en-US" dirty="0"/>
              <a:t> objects, when the </a:t>
            </a:r>
            <a:r>
              <a:rPr lang="en-US" dirty="0" err="1"/>
              <a:t>JMenu</a:t>
            </a:r>
            <a:r>
              <a:rPr lang="en-US" dirty="0"/>
              <a:t> objects are selected they display a popup showing one or more </a:t>
            </a:r>
            <a:r>
              <a:rPr lang="en-US" dirty="0" err="1"/>
              <a:t>JMenuItems</a:t>
            </a:r>
            <a:r>
              <a:rPr lang="en-US" dirty="0"/>
              <a:t> .</a:t>
            </a:r>
            <a:br>
              <a:rPr lang="en-US" dirty="0"/>
            </a:br>
            <a:r>
              <a:rPr lang="en-US" dirty="0" err="1"/>
              <a:t>JMenu</a:t>
            </a:r>
            <a:r>
              <a:rPr lang="en-US" dirty="0"/>
              <a:t> basically represents a menu . It contains several </a:t>
            </a:r>
            <a:r>
              <a:rPr lang="en-US" dirty="0" err="1"/>
              <a:t>JMenuItem</a:t>
            </a:r>
            <a:r>
              <a:rPr lang="en-US" dirty="0"/>
              <a:t> Object . It may also contain </a:t>
            </a:r>
            <a:r>
              <a:rPr lang="en-US" dirty="0" err="1"/>
              <a:t>JMenu</a:t>
            </a:r>
            <a:r>
              <a:rPr lang="en-US" dirty="0"/>
              <a:t> Objects (or submenu).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2686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8742" y="967736"/>
            <a:ext cx="974072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1" dirty="0" smtClean="0">
                <a:solidFill>
                  <a:srgbClr val="273239"/>
                </a:solidFill>
                <a:latin typeface="urw-din"/>
              </a:rPr>
              <a:t>Constructor</a:t>
            </a:r>
          </a:p>
          <a:p>
            <a:pPr fontAlgn="base">
              <a:buFont typeface="+mj-lt"/>
              <a:buAutoNum type="arabicPeriod"/>
            </a:pPr>
            <a:r>
              <a:rPr lang="en-US" sz="2000" b="1" dirty="0" err="1" smtClean="0">
                <a:solidFill>
                  <a:srgbClr val="273239"/>
                </a:solidFill>
                <a:latin typeface="urw-din"/>
              </a:rPr>
              <a:t>JMenuBar</a:t>
            </a:r>
            <a:r>
              <a:rPr lang="en-US" sz="2000" b="1" dirty="0" smtClean="0">
                <a:solidFill>
                  <a:srgbClr val="273239"/>
                </a:solidFill>
                <a:latin typeface="urw-din"/>
              </a:rPr>
              <a:t>() :</a:t>
            </a:r>
            <a:r>
              <a:rPr lang="en-US" sz="2000" dirty="0" smtClean="0">
                <a:solidFill>
                  <a:srgbClr val="273239"/>
                </a:solidFill>
                <a:latin typeface="urw-din"/>
              </a:rPr>
              <a:t> Creates a new </a:t>
            </a:r>
            <a:r>
              <a:rPr lang="en-US" sz="2000" dirty="0" err="1" smtClean="0">
                <a:solidFill>
                  <a:srgbClr val="273239"/>
                </a:solidFill>
                <a:latin typeface="urw-din"/>
              </a:rPr>
              <a:t>MenuBar</a:t>
            </a:r>
            <a:r>
              <a:rPr lang="en-US" sz="2000" dirty="0" smtClean="0">
                <a:solidFill>
                  <a:srgbClr val="273239"/>
                </a:solidFill>
                <a:latin typeface="urw-din"/>
              </a:rPr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sz="2000" b="1" dirty="0" err="1" smtClean="0">
                <a:solidFill>
                  <a:srgbClr val="273239"/>
                </a:solidFill>
                <a:latin typeface="urw-din"/>
              </a:rPr>
              <a:t>JMenu</a:t>
            </a:r>
            <a:r>
              <a:rPr lang="en-US" sz="2000" b="1" dirty="0" smtClean="0">
                <a:solidFill>
                  <a:srgbClr val="273239"/>
                </a:solidFill>
                <a:latin typeface="urw-din"/>
              </a:rPr>
              <a:t>() :</a:t>
            </a:r>
            <a:r>
              <a:rPr lang="en-US" sz="2000" dirty="0" smtClean="0">
                <a:solidFill>
                  <a:srgbClr val="273239"/>
                </a:solidFill>
                <a:latin typeface="urw-din"/>
              </a:rPr>
              <a:t> Creates a new Menu with no text.</a:t>
            </a:r>
          </a:p>
          <a:p>
            <a:pPr fontAlgn="base">
              <a:buFont typeface="+mj-lt"/>
              <a:buAutoNum type="arabicPeriod"/>
            </a:pPr>
            <a:r>
              <a:rPr lang="en-US" sz="2000" b="1" dirty="0" err="1" smtClean="0">
                <a:solidFill>
                  <a:srgbClr val="273239"/>
                </a:solidFill>
                <a:latin typeface="urw-din"/>
              </a:rPr>
              <a:t>JMenu</a:t>
            </a:r>
            <a:r>
              <a:rPr lang="en-US" sz="2000" b="1" dirty="0" smtClean="0">
                <a:solidFill>
                  <a:srgbClr val="273239"/>
                </a:solidFill>
                <a:latin typeface="urw-din"/>
              </a:rPr>
              <a:t>(String name) :</a:t>
            </a:r>
            <a:r>
              <a:rPr lang="en-US" sz="2000" dirty="0" smtClean="0">
                <a:solidFill>
                  <a:srgbClr val="273239"/>
                </a:solidFill>
                <a:latin typeface="urw-din"/>
              </a:rPr>
              <a:t> Creates a new Menu with a specified name.</a:t>
            </a:r>
          </a:p>
          <a:p>
            <a:pPr fontAlgn="base">
              <a:buFont typeface="+mj-lt"/>
              <a:buAutoNum type="arabicPeriod"/>
            </a:pPr>
            <a:r>
              <a:rPr lang="en-US" sz="2000" b="1" dirty="0" err="1" smtClean="0">
                <a:solidFill>
                  <a:srgbClr val="273239"/>
                </a:solidFill>
                <a:latin typeface="urw-din"/>
              </a:rPr>
              <a:t>JMenu</a:t>
            </a:r>
            <a:r>
              <a:rPr lang="en-US" sz="2000" b="1" dirty="0" smtClean="0">
                <a:solidFill>
                  <a:srgbClr val="273239"/>
                </a:solidFill>
                <a:latin typeface="urw-din"/>
              </a:rPr>
              <a:t>(String name, </a:t>
            </a:r>
            <a:r>
              <a:rPr lang="en-US" sz="2000" b="1" dirty="0" err="1" smtClean="0">
                <a:solidFill>
                  <a:srgbClr val="273239"/>
                </a:solidFill>
                <a:latin typeface="urw-din"/>
              </a:rPr>
              <a:t>boolean</a:t>
            </a:r>
            <a:r>
              <a:rPr lang="en-US" sz="2000" b="1" dirty="0" smtClean="0">
                <a:solidFill>
                  <a:srgbClr val="273239"/>
                </a:solidFill>
                <a:latin typeface="urw-din"/>
              </a:rPr>
              <a:t> b) :</a:t>
            </a:r>
            <a:r>
              <a:rPr lang="en-US" sz="2000" dirty="0" smtClean="0">
                <a:solidFill>
                  <a:srgbClr val="273239"/>
                </a:solidFill>
                <a:latin typeface="urw-din"/>
              </a:rPr>
              <a:t> Creates a </a:t>
            </a:r>
            <a:r>
              <a:rPr lang="en-US" sz="3200" dirty="0" smtClean="0">
                <a:solidFill>
                  <a:srgbClr val="273239"/>
                </a:solidFill>
                <a:latin typeface="urw-din"/>
              </a:rPr>
              <a:t>new</a:t>
            </a:r>
            <a:r>
              <a:rPr lang="en-US" sz="2000" dirty="0" smtClean="0">
                <a:solidFill>
                  <a:srgbClr val="273239"/>
                </a:solidFill>
                <a:latin typeface="urw-din"/>
              </a:rPr>
              <a:t> Menu with a specified name and </a:t>
            </a:r>
            <a:r>
              <a:rPr lang="en-US" sz="2000" dirty="0" err="1" smtClean="0">
                <a:solidFill>
                  <a:srgbClr val="273239"/>
                </a:solidFill>
                <a:latin typeface="urw-din"/>
              </a:rPr>
              <a:t>boolean</a:t>
            </a:r>
            <a:endParaRPr lang="en-US" sz="2000" b="0" i="0" dirty="0">
              <a:solidFill>
                <a:srgbClr val="273239"/>
              </a:solidFill>
              <a:effectLst/>
              <a:latin typeface="urw-di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8742" y="3836144"/>
            <a:ext cx="997254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1" dirty="0">
                <a:solidFill>
                  <a:srgbClr val="273239"/>
                </a:solidFill>
                <a:latin typeface="urw-din"/>
              </a:rPr>
              <a:t>Commonly used methods:</a:t>
            </a:r>
            <a:endParaRPr lang="en-US" sz="2000" dirty="0">
              <a:solidFill>
                <a:srgbClr val="273239"/>
              </a:solidFill>
              <a:latin typeface="urw-din"/>
            </a:endParaRPr>
          </a:p>
          <a:p>
            <a:pPr fontAlgn="base">
              <a:buFont typeface="+mj-lt"/>
              <a:buAutoNum type="arabicPeriod"/>
            </a:pPr>
            <a:r>
              <a:rPr lang="en-US" sz="2000" b="1" dirty="0">
                <a:solidFill>
                  <a:srgbClr val="273239"/>
                </a:solidFill>
                <a:latin typeface="urw-din"/>
              </a:rPr>
              <a:t>add(</a:t>
            </a: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JMenu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 c) :</a:t>
            </a:r>
            <a:r>
              <a:rPr lang="en-US" sz="2000" dirty="0">
                <a:solidFill>
                  <a:srgbClr val="273239"/>
                </a:solidFill>
                <a:latin typeface="urw-din"/>
              </a:rPr>
              <a:t> Adds menu to the menu bar. Adds </a:t>
            </a:r>
            <a:r>
              <a:rPr lang="en-US" sz="2000" dirty="0" err="1">
                <a:solidFill>
                  <a:srgbClr val="273239"/>
                </a:solidFill>
                <a:latin typeface="urw-din"/>
              </a:rPr>
              <a:t>JMenu</a:t>
            </a:r>
            <a:r>
              <a:rPr lang="en-US" sz="2000" dirty="0">
                <a:solidFill>
                  <a:srgbClr val="273239"/>
                </a:solidFill>
                <a:latin typeface="urw-din"/>
              </a:rPr>
              <a:t> object to the Menu bar.</a:t>
            </a:r>
          </a:p>
          <a:p>
            <a:pPr fontAlgn="base">
              <a:buFont typeface="+mj-lt"/>
              <a:buAutoNum type="arabicPeriod"/>
            </a:pPr>
            <a:r>
              <a:rPr lang="en-US" sz="2000" b="1" dirty="0">
                <a:solidFill>
                  <a:srgbClr val="273239"/>
                </a:solidFill>
                <a:latin typeface="urw-din"/>
              </a:rPr>
              <a:t>add(Component c) :</a:t>
            </a:r>
            <a:r>
              <a:rPr lang="en-US" sz="2000" dirty="0">
                <a:solidFill>
                  <a:srgbClr val="273239"/>
                </a:solidFill>
                <a:latin typeface="urw-din"/>
              </a:rPr>
              <a:t> Add component to the end of </a:t>
            </a:r>
            <a:r>
              <a:rPr lang="en-US" sz="2000" dirty="0" err="1">
                <a:solidFill>
                  <a:srgbClr val="273239"/>
                </a:solidFill>
                <a:latin typeface="urw-din"/>
              </a:rPr>
              <a:t>JMenu</a:t>
            </a:r>
            <a:endParaRPr lang="en-US" sz="2000" dirty="0">
              <a:solidFill>
                <a:srgbClr val="273239"/>
              </a:solidFill>
              <a:latin typeface="urw-din"/>
            </a:endParaRPr>
          </a:p>
          <a:p>
            <a:pPr fontAlgn="base">
              <a:buFont typeface="+mj-lt"/>
              <a:buAutoNum type="arabicPeriod"/>
            </a:pPr>
            <a:r>
              <a:rPr lang="en-US" sz="2000" b="1" dirty="0">
                <a:solidFill>
                  <a:srgbClr val="273239"/>
                </a:solidFill>
                <a:latin typeface="urw-din"/>
              </a:rPr>
              <a:t>add(Component c, </a:t>
            </a: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int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 index) :</a:t>
            </a:r>
            <a:r>
              <a:rPr lang="en-US" sz="2000" dirty="0">
                <a:solidFill>
                  <a:srgbClr val="273239"/>
                </a:solidFill>
                <a:latin typeface="urw-din"/>
              </a:rPr>
              <a:t> Add component to the specified index of </a:t>
            </a:r>
            <a:r>
              <a:rPr lang="en-US" sz="2000" dirty="0" err="1">
                <a:solidFill>
                  <a:srgbClr val="273239"/>
                </a:solidFill>
                <a:latin typeface="urw-din"/>
              </a:rPr>
              <a:t>JMenu</a:t>
            </a:r>
            <a:endParaRPr lang="en-US" sz="2000" dirty="0">
              <a:solidFill>
                <a:srgbClr val="273239"/>
              </a:solidFill>
              <a:latin typeface="urw-din"/>
            </a:endParaRPr>
          </a:p>
          <a:p>
            <a:pPr fontAlgn="base">
              <a:buFont typeface="+mj-lt"/>
              <a:buAutoNum type="arabicPeriod"/>
            </a:pPr>
            <a:r>
              <a:rPr lang="en-US" sz="2000" b="1" dirty="0">
                <a:solidFill>
                  <a:srgbClr val="273239"/>
                </a:solidFill>
                <a:latin typeface="urw-din"/>
              </a:rPr>
              <a:t>add(</a:t>
            </a: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JMenuItem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menuItem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) :</a:t>
            </a:r>
            <a:r>
              <a:rPr lang="en-US" sz="2000" dirty="0">
                <a:solidFill>
                  <a:srgbClr val="273239"/>
                </a:solidFill>
                <a:latin typeface="urw-din"/>
              </a:rPr>
              <a:t> Adds menu item to the end of the menu.</a:t>
            </a:r>
          </a:p>
          <a:p>
            <a:pPr fontAlgn="base">
              <a:buFont typeface="+mj-lt"/>
              <a:buAutoNum type="arabicPeriod"/>
            </a:pPr>
            <a:r>
              <a:rPr lang="en-US" sz="2000" b="1" dirty="0">
                <a:solidFill>
                  <a:srgbClr val="273239"/>
                </a:solidFill>
                <a:latin typeface="urw-din"/>
              </a:rPr>
              <a:t>add(String s) : </a:t>
            </a:r>
            <a:r>
              <a:rPr lang="en-US" sz="2000" dirty="0">
                <a:solidFill>
                  <a:srgbClr val="273239"/>
                </a:solidFill>
                <a:latin typeface="urw-din"/>
              </a:rPr>
              <a:t>Creates a menu item with specified string and appends it to the end of menu.</a:t>
            </a:r>
          </a:p>
          <a:p>
            <a:pPr fontAlgn="base">
              <a:buFont typeface="+mj-lt"/>
              <a:buAutoNum type="arabicPeriod"/>
            </a:pP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getItem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(</a:t>
            </a: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int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 index) :</a:t>
            </a:r>
            <a:r>
              <a:rPr lang="en-US" sz="2000" dirty="0">
                <a:solidFill>
                  <a:srgbClr val="273239"/>
                </a:solidFill>
                <a:latin typeface="urw-din"/>
              </a:rPr>
              <a:t> Returns the specified </a:t>
            </a:r>
            <a:r>
              <a:rPr lang="en-US" sz="2000" dirty="0" err="1">
                <a:solidFill>
                  <a:srgbClr val="273239"/>
                </a:solidFill>
                <a:latin typeface="urw-din"/>
              </a:rPr>
              <a:t>menuitem</a:t>
            </a:r>
            <a:r>
              <a:rPr lang="en-US" sz="2000" dirty="0">
                <a:solidFill>
                  <a:srgbClr val="273239"/>
                </a:solidFill>
                <a:latin typeface="urw-din"/>
              </a:rPr>
              <a:t> at the given index</a:t>
            </a:r>
            <a:endParaRPr lang="en-US" sz="2000" b="0" i="0" dirty="0">
              <a:solidFill>
                <a:srgbClr val="273239"/>
              </a:solidFill>
              <a:effectLst/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539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6225" t="20536" r="54821" b="36071"/>
          <a:stretch>
            <a:fillRect/>
          </a:stretch>
        </p:blipFill>
        <p:spPr bwMode="auto">
          <a:xfrm>
            <a:off x="6675119" y="3513908"/>
            <a:ext cx="5068389" cy="3174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69817" y="117693"/>
            <a:ext cx="886968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javax.swing</a:t>
            </a:r>
            <a:r>
              <a:rPr lang="en-US" dirty="0" smtClean="0"/>
              <a:t>.*;  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MenuExample</a:t>
            </a:r>
            <a:r>
              <a:rPr lang="en-US" dirty="0" smtClean="0"/>
              <a:t>  </a:t>
            </a:r>
          </a:p>
          <a:p>
            <a:r>
              <a:rPr lang="en-US" dirty="0" smtClean="0"/>
              <a:t>{  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JMenu</a:t>
            </a:r>
            <a:r>
              <a:rPr lang="en-US" dirty="0" smtClean="0"/>
              <a:t> menu, submenu;  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JMenuItem</a:t>
            </a:r>
            <a:r>
              <a:rPr lang="en-US" dirty="0" smtClean="0"/>
              <a:t> i1, i2, i3, i4, i5;  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MenuExample</a:t>
            </a:r>
            <a:r>
              <a:rPr lang="en-US" dirty="0" smtClean="0"/>
              <a:t>(){  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JFrame</a:t>
            </a:r>
            <a:r>
              <a:rPr lang="en-US" dirty="0" smtClean="0"/>
              <a:t> f= new </a:t>
            </a:r>
            <a:r>
              <a:rPr lang="en-US" dirty="0" err="1" smtClean="0"/>
              <a:t>JFrame</a:t>
            </a:r>
            <a:r>
              <a:rPr lang="en-US" dirty="0" smtClean="0"/>
              <a:t>("Menu and </a:t>
            </a:r>
            <a:r>
              <a:rPr lang="en-US" dirty="0" err="1" smtClean="0"/>
              <a:t>MenuItem</a:t>
            </a:r>
            <a:r>
              <a:rPr lang="en-US" dirty="0" smtClean="0"/>
              <a:t> Example");  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JMenuBar</a:t>
            </a:r>
            <a:r>
              <a:rPr lang="en-US" dirty="0" smtClean="0"/>
              <a:t> </a:t>
            </a:r>
            <a:r>
              <a:rPr lang="en-US" dirty="0" err="1" smtClean="0"/>
              <a:t>mb</a:t>
            </a:r>
            <a:r>
              <a:rPr lang="en-US" dirty="0" smtClean="0"/>
              <a:t>=new </a:t>
            </a:r>
            <a:r>
              <a:rPr lang="en-US" dirty="0" err="1" smtClean="0"/>
              <a:t>JMenuBar</a:t>
            </a:r>
            <a:r>
              <a:rPr lang="en-US" dirty="0" smtClean="0"/>
              <a:t>();  </a:t>
            </a:r>
          </a:p>
          <a:p>
            <a:r>
              <a:rPr lang="en-US" dirty="0" smtClean="0"/>
              <a:t>          menu=new </a:t>
            </a:r>
            <a:r>
              <a:rPr lang="en-US" dirty="0" err="1" smtClean="0"/>
              <a:t>JMenu</a:t>
            </a:r>
            <a:r>
              <a:rPr lang="en-US" dirty="0" smtClean="0"/>
              <a:t>("Menu");  </a:t>
            </a:r>
          </a:p>
          <a:p>
            <a:r>
              <a:rPr lang="en-US" dirty="0" smtClean="0"/>
              <a:t>          submenu=new </a:t>
            </a:r>
            <a:r>
              <a:rPr lang="en-US" dirty="0" err="1" smtClean="0"/>
              <a:t>JMenu</a:t>
            </a:r>
            <a:r>
              <a:rPr lang="en-US" dirty="0" smtClean="0"/>
              <a:t>("Sub Menu");  </a:t>
            </a:r>
          </a:p>
          <a:p>
            <a:r>
              <a:rPr lang="en-US" dirty="0" smtClean="0"/>
              <a:t>          i1=new </a:t>
            </a:r>
            <a:r>
              <a:rPr lang="en-US" dirty="0" err="1" smtClean="0"/>
              <a:t>JMenuItem</a:t>
            </a:r>
            <a:r>
              <a:rPr lang="en-US" dirty="0" smtClean="0"/>
              <a:t>("File");  </a:t>
            </a:r>
          </a:p>
          <a:p>
            <a:r>
              <a:rPr lang="en-US" dirty="0" smtClean="0"/>
              <a:t>          i2=new </a:t>
            </a:r>
            <a:r>
              <a:rPr lang="en-US" dirty="0" err="1" smtClean="0"/>
              <a:t>JMenuItem</a:t>
            </a:r>
            <a:r>
              <a:rPr lang="en-US" dirty="0" smtClean="0"/>
              <a:t>("Edit");  </a:t>
            </a:r>
          </a:p>
          <a:p>
            <a:r>
              <a:rPr lang="en-US" dirty="0" smtClean="0"/>
              <a:t>          i3=new </a:t>
            </a:r>
            <a:r>
              <a:rPr lang="en-US" dirty="0" err="1" smtClean="0"/>
              <a:t>JMenuItem</a:t>
            </a:r>
            <a:r>
              <a:rPr lang="en-US" dirty="0" smtClean="0"/>
              <a:t>("View");  </a:t>
            </a:r>
          </a:p>
          <a:p>
            <a:r>
              <a:rPr lang="en-US" dirty="0" smtClean="0"/>
              <a:t>          i4=new </a:t>
            </a:r>
            <a:r>
              <a:rPr lang="en-US" dirty="0" err="1" smtClean="0"/>
              <a:t>JMenuItem</a:t>
            </a:r>
            <a:r>
              <a:rPr lang="en-US" dirty="0" smtClean="0"/>
              <a:t>("Run");  </a:t>
            </a:r>
          </a:p>
          <a:p>
            <a:r>
              <a:rPr lang="en-US" dirty="0" smtClean="0"/>
              <a:t>          i5=new </a:t>
            </a:r>
            <a:r>
              <a:rPr lang="en-US" dirty="0" err="1" smtClean="0"/>
              <a:t>JMenuItem</a:t>
            </a:r>
            <a:r>
              <a:rPr lang="en-US" dirty="0" smtClean="0"/>
              <a:t>("Help");  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menu.add</a:t>
            </a:r>
            <a:r>
              <a:rPr lang="en-US" dirty="0" smtClean="0"/>
              <a:t>(i1); </a:t>
            </a:r>
            <a:r>
              <a:rPr lang="en-US" dirty="0" err="1" smtClean="0"/>
              <a:t>menu.add</a:t>
            </a:r>
            <a:r>
              <a:rPr lang="en-US" dirty="0" smtClean="0"/>
              <a:t>(i2); </a:t>
            </a:r>
            <a:r>
              <a:rPr lang="en-US" dirty="0" err="1" smtClean="0"/>
              <a:t>menu.add</a:t>
            </a:r>
            <a:r>
              <a:rPr lang="en-US" dirty="0" smtClean="0"/>
              <a:t>(i3);  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submenu.add</a:t>
            </a:r>
            <a:r>
              <a:rPr lang="en-US" dirty="0" smtClean="0"/>
              <a:t>(i4); </a:t>
            </a:r>
            <a:r>
              <a:rPr lang="en-US" dirty="0" err="1" smtClean="0"/>
              <a:t>submenu.add</a:t>
            </a:r>
            <a:r>
              <a:rPr lang="en-US" dirty="0" smtClean="0"/>
              <a:t>(i5);  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menu.add</a:t>
            </a:r>
            <a:r>
              <a:rPr lang="en-US" dirty="0" smtClean="0"/>
              <a:t>(submenu);  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mb.add</a:t>
            </a:r>
            <a:r>
              <a:rPr lang="en-US" dirty="0" smtClean="0"/>
              <a:t>(menu);  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f.setJMenuBar</a:t>
            </a:r>
            <a:r>
              <a:rPr lang="en-US" dirty="0" smtClean="0"/>
              <a:t>(</a:t>
            </a:r>
            <a:r>
              <a:rPr lang="en-US" dirty="0" err="1" smtClean="0"/>
              <a:t>mb</a:t>
            </a:r>
            <a:r>
              <a:rPr lang="en-US" dirty="0" smtClean="0"/>
              <a:t>);  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f.setSize</a:t>
            </a:r>
            <a:r>
              <a:rPr lang="en-US" dirty="0" smtClean="0"/>
              <a:t>(400,400);  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f.setLayout</a:t>
            </a:r>
            <a:r>
              <a:rPr lang="en-US" dirty="0" smtClean="0"/>
              <a:t>(null);  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f.setVisible</a:t>
            </a:r>
            <a:r>
              <a:rPr lang="en-US" dirty="0" smtClean="0"/>
              <a:t>(true);  </a:t>
            </a:r>
          </a:p>
          <a:p>
            <a:r>
              <a:rPr lang="en-US" dirty="0" smtClean="0"/>
              <a:t>}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67006" y="195943"/>
            <a:ext cx="46373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 </a:t>
            </a:r>
          </a:p>
          <a:p>
            <a:r>
              <a:rPr lang="en-US" dirty="0" smtClean="0"/>
              <a:t>{  </a:t>
            </a:r>
          </a:p>
          <a:p>
            <a:r>
              <a:rPr lang="en-US" dirty="0" smtClean="0"/>
              <a:t>new </a:t>
            </a:r>
            <a:r>
              <a:rPr lang="en-US" dirty="0" err="1" smtClean="0"/>
              <a:t>MenuExample</a:t>
            </a:r>
            <a:r>
              <a:rPr lang="en-US" dirty="0" smtClean="0"/>
              <a:t>();  </a:t>
            </a:r>
          </a:p>
          <a:p>
            <a:r>
              <a:rPr lang="en-US" dirty="0" smtClean="0"/>
              <a:t>}}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Event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the state of an object is known as an event. For example, click on button, dragging mouse etc. The </a:t>
            </a:r>
            <a:r>
              <a:rPr lang="en-US" dirty="0" err="1"/>
              <a:t>java.awt.event</a:t>
            </a:r>
            <a:r>
              <a:rPr lang="en-US" dirty="0"/>
              <a:t> package provides many event classes and Listener interfaces for event handling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r>
              <a:rPr lang="en-US" b="1" dirty="0"/>
              <a:t>Classification of Events</a:t>
            </a:r>
          </a:p>
          <a:p>
            <a:pPr fontAlgn="base"/>
            <a:r>
              <a:rPr lang="en-US" dirty="0"/>
              <a:t>Foreground Events</a:t>
            </a:r>
          </a:p>
          <a:p>
            <a:pPr fontAlgn="base"/>
            <a:r>
              <a:rPr lang="en-US" dirty="0"/>
              <a:t>Background Events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1801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819" y="703409"/>
            <a:ext cx="1157810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b="1" dirty="0">
                <a:solidFill>
                  <a:srgbClr val="273239"/>
                </a:solidFill>
                <a:latin typeface="urw-din"/>
              </a:rPr>
              <a:t>1. Foreground Events</a:t>
            </a:r>
          </a:p>
          <a:p>
            <a:pPr fontAlgn="base"/>
            <a:r>
              <a:rPr lang="en-US" sz="2800" dirty="0">
                <a:solidFill>
                  <a:srgbClr val="273239"/>
                </a:solidFill>
                <a:latin typeface="urw-din"/>
              </a:rPr>
              <a:t>Foreground events are the events that require user interaction to generate, i.e., foreground events are generated due to interaction by the user on components in Graphic User Interface (</a:t>
            </a:r>
            <a:r>
              <a:rPr lang="en-US" sz="2800" b="1" dirty="0">
                <a:solidFill>
                  <a:srgbClr val="273239"/>
                </a:solidFill>
                <a:latin typeface="urw-din"/>
              </a:rPr>
              <a:t>GUI</a:t>
            </a:r>
            <a:r>
              <a:rPr lang="en-US" sz="2800" dirty="0">
                <a:solidFill>
                  <a:srgbClr val="273239"/>
                </a:solidFill>
                <a:latin typeface="urw-din"/>
              </a:rPr>
              <a:t>). Interactions are nothing but clicking on a button, scrolling the scroll bar, cursor moments, etc.</a:t>
            </a:r>
          </a:p>
          <a:p>
            <a:pPr fontAlgn="base"/>
            <a:r>
              <a:rPr lang="en-US" sz="2800" b="1" dirty="0">
                <a:solidFill>
                  <a:srgbClr val="273239"/>
                </a:solidFill>
                <a:latin typeface="urw-din"/>
              </a:rPr>
              <a:t>2. Background Events</a:t>
            </a:r>
          </a:p>
          <a:p>
            <a:pPr fontAlgn="base"/>
            <a:r>
              <a:rPr lang="en-US" sz="2800" dirty="0">
                <a:solidFill>
                  <a:srgbClr val="273239"/>
                </a:solidFill>
                <a:latin typeface="urw-din"/>
              </a:rPr>
              <a:t>Events that don’t require interactions of users to generate are known as background events. Examples of these events are operating system failures/interrupts, operation completion, etc.</a:t>
            </a:r>
            <a:endParaRPr lang="en-US" sz="2800" b="0" i="0" dirty="0">
              <a:solidFill>
                <a:srgbClr val="273239"/>
              </a:solidFill>
              <a:effectLst/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020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IN" b="1"/>
              <a:t>Delegation Event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73239"/>
                </a:solidFill>
                <a:latin typeface="urw-din"/>
              </a:rPr>
              <a:t>It has Sources and </a:t>
            </a:r>
            <a:r>
              <a:rPr lang="en-US" dirty="0" smtClean="0">
                <a:solidFill>
                  <a:srgbClr val="273239"/>
                </a:solidFill>
                <a:latin typeface="urw-din"/>
              </a:rPr>
              <a:t>Listeners.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75263" y="2779891"/>
            <a:ext cx="62293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0785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3893" y="458710"/>
            <a:ext cx="11324822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3239"/>
                </a:solidFill>
                <a:latin typeface="urw-din"/>
              </a:rPr>
              <a:t>Source: </a:t>
            </a:r>
            <a:r>
              <a:rPr lang="en-US" sz="2400" dirty="0">
                <a:solidFill>
                  <a:srgbClr val="273239"/>
                </a:solidFill>
                <a:latin typeface="urw-din"/>
              </a:rPr>
              <a:t>Events are generated from the source. There are various sources like buttons, checkboxes, list, menu-item, choice, scrollbar, text components, windows, etc., to generate events.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3239"/>
                </a:solidFill>
                <a:latin typeface="urw-din"/>
              </a:rPr>
              <a:t>Listeners: </a:t>
            </a:r>
            <a:r>
              <a:rPr lang="en-US" sz="2400" dirty="0">
                <a:solidFill>
                  <a:srgbClr val="273239"/>
                </a:solidFill>
                <a:latin typeface="urw-din"/>
              </a:rPr>
              <a:t>Listeners are used for handling the events generated from the source. Each of these listeners represents interfaces that are responsible for handling events.</a:t>
            </a:r>
          </a:p>
          <a:p>
            <a:pPr fontAlgn="base"/>
            <a:r>
              <a:rPr lang="en-US" sz="2400" dirty="0">
                <a:solidFill>
                  <a:srgbClr val="273239"/>
                </a:solidFill>
                <a:latin typeface="urw-din"/>
              </a:rPr>
              <a:t>To perform Event Handling, we need to register the source with the listener.</a:t>
            </a:r>
          </a:p>
          <a:p>
            <a:pPr fontAlgn="base"/>
            <a:r>
              <a:rPr lang="en-US" sz="2400" b="1" dirty="0">
                <a:solidFill>
                  <a:srgbClr val="273239"/>
                </a:solidFill>
                <a:latin typeface="urw-din"/>
              </a:rPr>
              <a:t>Registering the Source With Listener</a:t>
            </a:r>
          </a:p>
          <a:p>
            <a:pPr fontAlgn="base"/>
            <a:r>
              <a:rPr lang="en-US" sz="2400" dirty="0">
                <a:solidFill>
                  <a:srgbClr val="273239"/>
                </a:solidFill>
                <a:latin typeface="urw-din"/>
              </a:rPr>
              <a:t>Different Classes provide different registration methods</a:t>
            </a:r>
            <a:r>
              <a:rPr lang="en-US" sz="2400" dirty="0" smtClean="0">
                <a:solidFill>
                  <a:srgbClr val="273239"/>
                </a:solidFill>
                <a:latin typeface="urw-din"/>
              </a:rPr>
              <a:t>.</a:t>
            </a:r>
          </a:p>
          <a:p>
            <a:pPr lvl="0" fontAlgn="base"/>
            <a:r>
              <a:rPr lang="en-IN" sz="2400" b="1" dirty="0" smtClean="0"/>
              <a:t>Syntax: </a:t>
            </a:r>
            <a:r>
              <a:rPr lang="en-US" sz="2400" dirty="0" err="1" smtClean="0">
                <a:solidFill>
                  <a:srgbClr val="273239"/>
                </a:solidFill>
                <a:latin typeface="Consolas" panose="020B0609020204030204" pitchFamily="49" charset="0"/>
              </a:rPr>
              <a:t>addTypeListener</a:t>
            </a:r>
            <a:r>
              <a:rPr lang="en-US" sz="2400" dirty="0">
                <a:solidFill>
                  <a:srgbClr val="273239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/>
              <a:t> </a:t>
            </a:r>
            <a:endParaRPr lang="en-US" sz="2000" dirty="0" smtClean="0"/>
          </a:p>
          <a:p>
            <a:pPr lvl="0" fontAlgn="base"/>
            <a:endParaRPr lang="en-US" sz="1600" dirty="0">
              <a:latin typeface="Arial" panose="020B0604020202020204" pitchFamily="34" charset="0"/>
            </a:endParaRPr>
          </a:p>
          <a:p>
            <a:pPr fontAlgn="base"/>
            <a:r>
              <a:rPr lang="en-US" sz="2800" dirty="0"/>
              <a:t>where Type represents the type of event.</a:t>
            </a:r>
          </a:p>
          <a:p>
            <a:pPr fontAlgn="base"/>
            <a:r>
              <a:rPr lang="en-US" sz="2800" b="1" dirty="0"/>
              <a:t>Example 1: </a:t>
            </a:r>
            <a:r>
              <a:rPr lang="en-US" sz="2800" dirty="0"/>
              <a:t>For </a:t>
            </a:r>
            <a:r>
              <a:rPr lang="en-US" sz="2800" b="1" dirty="0" err="1"/>
              <a:t>KeyEvent</a:t>
            </a:r>
            <a:r>
              <a:rPr lang="en-US" sz="2800" dirty="0"/>
              <a:t> we use </a:t>
            </a:r>
            <a:r>
              <a:rPr lang="en-US" sz="2800" i="1" dirty="0" err="1"/>
              <a:t>addKeyListener</a:t>
            </a:r>
            <a:r>
              <a:rPr lang="en-US" sz="2800" i="1" dirty="0"/>
              <a:t>()</a:t>
            </a:r>
            <a:r>
              <a:rPr lang="en-US" sz="2800" dirty="0"/>
              <a:t> to register.</a:t>
            </a:r>
          </a:p>
          <a:p>
            <a:pPr fontAlgn="base"/>
            <a:r>
              <a:rPr lang="en-US" sz="2800" b="1" dirty="0"/>
              <a:t>Example 2:</a:t>
            </a:r>
            <a:r>
              <a:rPr lang="en-US" sz="2800" dirty="0"/>
              <a:t>that For </a:t>
            </a:r>
            <a:r>
              <a:rPr lang="en-US" sz="2800" b="1" dirty="0" err="1"/>
              <a:t>ActionEvent</a:t>
            </a:r>
            <a:r>
              <a:rPr lang="en-US" sz="2800" dirty="0"/>
              <a:t> we use </a:t>
            </a:r>
            <a:r>
              <a:rPr lang="en-US" sz="2800" i="1" dirty="0" err="1"/>
              <a:t>addActionListener</a:t>
            </a:r>
            <a:r>
              <a:rPr lang="en-US" sz="2800" i="1" dirty="0"/>
              <a:t>()</a:t>
            </a:r>
            <a:r>
              <a:rPr lang="en-US" sz="2800" dirty="0"/>
              <a:t> to register.</a:t>
            </a:r>
          </a:p>
          <a:p>
            <a:pPr lvl="0" fontAlgn="base"/>
            <a:endParaRPr lang="en-US" sz="2800" dirty="0">
              <a:latin typeface="Arial" panose="020B0604020202020204" pitchFamily="34" charset="0"/>
            </a:endParaRPr>
          </a:p>
          <a:p>
            <a:pPr fontAlgn="base"/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827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96679788"/>
              </p:ext>
            </p:extLst>
          </p:nvPr>
        </p:nvGraphicFramePr>
        <p:xfrm>
          <a:off x="-206063" y="664551"/>
          <a:ext cx="11075832" cy="5953374"/>
        </p:xfrm>
        <a:graphic>
          <a:graphicData uri="http://schemas.openxmlformats.org/drawingml/2006/table">
            <a:tbl>
              <a:tblPr/>
              <a:tblGrid>
                <a:gridCol w="3691944"/>
                <a:gridCol w="3691944"/>
                <a:gridCol w="3691944"/>
              </a:tblGrid>
              <a:tr h="222178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0" dirty="0">
                          <a:effectLst/>
                        </a:rPr>
                        <a:t>Event Class</a:t>
                      </a:r>
                    </a:p>
                  </a:txBody>
                  <a:tcPr marL="52401" marR="52401" marT="52401" marB="52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0">
                          <a:effectLst/>
                        </a:rPr>
                        <a:t>Listener Interface</a:t>
                      </a:r>
                    </a:p>
                  </a:txBody>
                  <a:tcPr marL="52401" marR="52401" marT="52401" marB="52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0">
                          <a:effectLst/>
                        </a:rPr>
                        <a:t>Description</a:t>
                      </a:r>
                    </a:p>
                  </a:txBody>
                  <a:tcPr marL="52401" marR="52401" marT="52401" marB="52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1124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0" dirty="0" err="1">
                          <a:effectLst/>
                        </a:rPr>
                        <a:t>ActionEvent</a:t>
                      </a:r>
                      <a:endParaRPr lang="en-IN" sz="1800" b="0" dirty="0">
                        <a:effectLst/>
                      </a:endParaRPr>
                    </a:p>
                  </a:txBody>
                  <a:tcPr marL="52401" marR="52401" marT="73361" marB="73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0" dirty="0" err="1">
                          <a:effectLst/>
                        </a:rPr>
                        <a:t>ActionListener</a:t>
                      </a:r>
                      <a:endParaRPr lang="en-IN" sz="1800" b="0" dirty="0">
                        <a:effectLst/>
                      </a:endParaRPr>
                    </a:p>
                  </a:txBody>
                  <a:tcPr marL="52401" marR="52401" marT="73361" marB="73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b="0">
                          <a:effectLst/>
                        </a:rPr>
                        <a:t>An event that indicates that a component-defined action occurred like a button click or selecting an item from the menu-item list.</a:t>
                      </a:r>
                    </a:p>
                  </a:txBody>
                  <a:tcPr marL="52401" marR="52401" marT="73361" marB="73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6323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0">
                          <a:effectLst/>
                        </a:rPr>
                        <a:t>AdjustmentEvent</a:t>
                      </a:r>
                    </a:p>
                  </a:txBody>
                  <a:tcPr marL="52401" marR="52401" marT="73361" marB="73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0" dirty="0" err="1">
                          <a:effectLst/>
                        </a:rPr>
                        <a:t>AdjustmentListener</a:t>
                      </a:r>
                      <a:endParaRPr lang="en-IN" sz="1800" b="0" dirty="0">
                        <a:effectLst/>
                      </a:endParaRPr>
                    </a:p>
                  </a:txBody>
                  <a:tcPr marL="52401" marR="52401" marT="73361" marB="73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b="0" dirty="0">
                          <a:effectLst/>
                        </a:rPr>
                        <a:t>The adjustment event is emitted by an Adjustable object like Scrollbar.</a:t>
                      </a:r>
                    </a:p>
                  </a:txBody>
                  <a:tcPr marL="52401" marR="52401" marT="73361" marB="73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6323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0">
                          <a:effectLst/>
                        </a:rPr>
                        <a:t>ComponentEvent</a:t>
                      </a:r>
                    </a:p>
                  </a:txBody>
                  <a:tcPr marL="52401" marR="52401" marT="73361" marB="73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0" dirty="0" err="1">
                          <a:effectLst/>
                        </a:rPr>
                        <a:t>ComponentListener</a:t>
                      </a:r>
                      <a:endParaRPr lang="en-IN" sz="1800" b="0" dirty="0">
                        <a:effectLst/>
                      </a:endParaRPr>
                    </a:p>
                  </a:txBody>
                  <a:tcPr marL="52401" marR="52401" marT="73361" marB="73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b="0" dirty="0">
                          <a:effectLst/>
                        </a:rPr>
                        <a:t>An event that indicates that a component moved, the size changed or changed its visibility.</a:t>
                      </a:r>
                    </a:p>
                  </a:txBody>
                  <a:tcPr marL="52401" marR="52401" marT="73361" marB="73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1124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0">
                          <a:effectLst/>
                        </a:rPr>
                        <a:t>ContainerEvent</a:t>
                      </a:r>
                    </a:p>
                  </a:txBody>
                  <a:tcPr marL="52401" marR="52401" marT="73361" marB="73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0">
                          <a:effectLst/>
                        </a:rPr>
                        <a:t>ContainerListener</a:t>
                      </a:r>
                    </a:p>
                  </a:txBody>
                  <a:tcPr marL="52401" marR="52401" marT="73361" marB="73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b="0" dirty="0">
                          <a:effectLst/>
                        </a:rPr>
                        <a:t>When a component is added to a container (or) removed from it, then this event is generated by a container object.</a:t>
                      </a:r>
                    </a:p>
                  </a:txBody>
                  <a:tcPr marL="52401" marR="52401" marT="73361" marB="73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6323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0" dirty="0" err="1">
                          <a:effectLst/>
                        </a:rPr>
                        <a:t>TextEvent</a:t>
                      </a:r>
                      <a:endParaRPr lang="en-IN" sz="1800" b="0" dirty="0">
                        <a:effectLst/>
                      </a:endParaRPr>
                    </a:p>
                  </a:txBody>
                  <a:tcPr marL="52401" marR="52401" marT="73361" marB="73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0">
                          <a:effectLst/>
                        </a:rPr>
                        <a:t>TextListener</a:t>
                      </a:r>
                    </a:p>
                  </a:txBody>
                  <a:tcPr marL="52401" marR="52401" marT="73361" marB="73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b="0">
                          <a:effectLst/>
                        </a:rPr>
                        <a:t>An event that occurs when an object’s text changes.</a:t>
                      </a:r>
                    </a:p>
                  </a:txBody>
                  <a:tcPr marL="52401" marR="52401" marT="73361" marB="73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6323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0">
                          <a:effectLst/>
                        </a:rPr>
                        <a:t>WindowEvent</a:t>
                      </a:r>
                    </a:p>
                  </a:txBody>
                  <a:tcPr marL="52401" marR="52401" marT="73361" marB="73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0">
                          <a:effectLst/>
                        </a:rPr>
                        <a:t>WindowListener</a:t>
                      </a:r>
                    </a:p>
                  </a:txBody>
                  <a:tcPr marL="52401" marR="52401" marT="73361" marB="73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b="0" dirty="0">
                          <a:effectLst/>
                        </a:rPr>
                        <a:t>An event which indicates whether a window has changed its status or not.</a:t>
                      </a:r>
                    </a:p>
                  </a:txBody>
                  <a:tcPr marL="52401" marR="52401" marT="73361" marB="73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84445" y="11719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Note: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As Interfaces contains abstract methods which need to implemented by the registered class to handle events.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468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7191" y="179162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b="0" i="0" dirty="0" smtClean="0">
                <a:solidFill>
                  <a:srgbClr val="610B4B"/>
                </a:solidFill>
                <a:effectLst/>
                <a:latin typeface="erdana"/>
              </a:rPr>
              <a:t>Constructors</a:t>
            </a:r>
            <a:endParaRPr lang="en-IN" b="0" i="0" dirty="0">
              <a:solidFill>
                <a:srgbClr val="610B4B"/>
              </a:solidFill>
              <a:effectLst/>
              <a:latin typeface="erdana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40859309"/>
              </p:ext>
            </p:extLst>
          </p:nvPr>
        </p:nvGraphicFramePr>
        <p:xfrm>
          <a:off x="978847" y="1018546"/>
          <a:ext cx="9607586" cy="4655382"/>
        </p:xfrm>
        <a:graphic>
          <a:graphicData uri="http://schemas.openxmlformats.org/drawingml/2006/table">
            <a:tbl>
              <a:tblPr/>
              <a:tblGrid>
                <a:gridCol w="4803793"/>
                <a:gridCol w="4803793"/>
              </a:tblGrid>
              <a:tr h="496866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Constructor</a:t>
                      </a:r>
                    </a:p>
                  </a:txBody>
                  <a:tcPr marL="112924" marR="112924" marT="112924" marB="112924">
                    <a:lnL w="9525" cap="flat" cmpd="sng" algn="ctr">
                      <a:solidFill>
                        <a:srgbClr val="E87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7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7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2924" marR="112924" marT="112924" marB="112924">
                    <a:lnL w="9525" cap="flat" cmpd="sng" algn="ctr">
                      <a:solidFill>
                        <a:srgbClr val="E87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7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7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69260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JFrame()</a:t>
                      </a:r>
                    </a:p>
                  </a:txBody>
                  <a:tcPr marL="75283" marR="75283" marT="75283" marB="752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constructs a new frame that is initially invisible.</a:t>
                      </a:r>
                    </a:p>
                  </a:txBody>
                  <a:tcPr marL="75283" marR="75283" marT="75283" marB="752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3463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JFrame(GraphicsConfiguration gc)</a:t>
                      </a:r>
                    </a:p>
                  </a:txBody>
                  <a:tcPr marL="75283" marR="75283" marT="75283" marB="752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creates a Frame in the specified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GraphicsConfiguration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of a screen device and a blank title.</a:t>
                      </a:r>
                    </a:p>
                  </a:txBody>
                  <a:tcPr marL="75283" marR="75283" marT="75283" marB="752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69260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JFrame(String title)</a:t>
                      </a:r>
                    </a:p>
                  </a:txBody>
                  <a:tcPr marL="75283" marR="75283" marT="75283" marB="752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creates a new, initially invisible Frame with the specified title.</a:t>
                      </a:r>
                    </a:p>
                  </a:txBody>
                  <a:tcPr marL="75283" marR="75283" marT="75283" marB="752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3463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JFrame(String title, GraphicsConfiguration gc)</a:t>
                      </a:r>
                    </a:p>
                  </a:txBody>
                  <a:tcPr marL="75283" marR="75283" marT="75283" marB="752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creates a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JFrame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with the specified title and the specified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GraphicsConfiguration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of a screen device.</a:t>
                      </a:r>
                    </a:p>
                  </a:txBody>
                  <a:tcPr marL="75283" marR="75283" marT="75283" marB="7528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686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80661308"/>
              </p:ext>
            </p:extLst>
          </p:nvPr>
        </p:nvGraphicFramePr>
        <p:xfrm>
          <a:off x="748048" y="0"/>
          <a:ext cx="8859591" cy="6719112"/>
        </p:xfrm>
        <a:graphic>
          <a:graphicData uri="http://schemas.openxmlformats.org/drawingml/2006/table">
            <a:tbl>
              <a:tblPr/>
              <a:tblGrid>
                <a:gridCol w="2953197"/>
                <a:gridCol w="2953197"/>
                <a:gridCol w="2953197"/>
              </a:tblGrid>
              <a:tr h="1865024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0" dirty="0" err="1">
                          <a:effectLst/>
                        </a:rPr>
                        <a:t>FocusEvent</a:t>
                      </a:r>
                      <a:endParaRPr lang="en-IN" sz="2000" b="0" dirty="0">
                        <a:effectLst/>
                      </a:endParaRPr>
                    </a:p>
                  </a:txBody>
                  <a:tcPr marL="52401" marR="52401" marT="73361" marB="73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0">
                          <a:effectLst/>
                        </a:rPr>
                        <a:t>FocusListener</a:t>
                      </a:r>
                    </a:p>
                  </a:txBody>
                  <a:tcPr marL="52401" marR="52401" marT="73361" marB="73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2000" b="0" dirty="0">
                          <a:effectLst/>
                        </a:rPr>
                        <a:t>These are focus-related events, which include focus, </a:t>
                      </a:r>
                      <a:r>
                        <a:rPr lang="en-US" sz="2000" b="0" dirty="0" err="1">
                          <a:effectLst/>
                        </a:rPr>
                        <a:t>focusin</a:t>
                      </a:r>
                      <a:r>
                        <a:rPr lang="en-US" sz="2000" b="0" dirty="0">
                          <a:effectLst/>
                        </a:rPr>
                        <a:t>, </a:t>
                      </a:r>
                      <a:r>
                        <a:rPr lang="en-US" sz="2000" b="0" dirty="0" err="1">
                          <a:effectLst/>
                        </a:rPr>
                        <a:t>focusout</a:t>
                      </a:r>
                      <a:r>
                        <a:rPr lang="en-US" sz="2000" b="0" dirty="0">
                          <a:effectLst/>
                        </a:rPr>
                        <a:t>, and blur.</a:t>
                      </a:r>
                    </a:p>
                  </a:txBody>
                  <a:tcPr marL="52401" marR="52401" marT="73361" marB="73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6323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400" b="0" dirty="0" err="1">
                          <a:effectLst/>
                        </a:rPr>
                        <a:t>ItemEvent</a:t>
                      </a:r>
                      <a:endParaRPr lang="en-IN" sz="2000" b="0" dirty="0">
                        <a:effectLst/>
                      </a:endParaRPr>
                    </a:p>
                  </a:txBody>
                  <a:tcPr marL="52401" marR="52401" marT="73361" marB="73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0" dirty="0" err="1">
                          <a:effectLst/>
                        </a:rPr>
                        <a:t>ItemListener</a:t>
                      </a:r>
                      <a:endParaRPr lang="en-IN" sz="2000" b="0" dirty="0">
                        <a:effectLst/>
                      </a:endParaRPr>
                    </a:p>
                  </a:txBody>
                  <a:tcPr marL="52401" marR="52401" marT="73361" marB="73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2000" b="0">
                          <a:effectLst/>
                        </a:rPr>
                        <a:t>An event that indicates whether an item was selected or not.</a:t>
                      </a:r>
                    </a:p>
                  </a:txBody>
                  <a:tcPr marL="52401" marR="52401" marT="73361" marB="73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6323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0">
                          <a:effectLst/>
                        </a:rPr>
                        <a:t>KeyEvent</a:t>
                      </a:r>
                    </a:p>
                  </a:txBody>
                  <a:tcPr marL="52401" marR="52401" marT="73361" marB="73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0" dirty="0" err="1">
                          <a:effectLst/>
                        </a:rPr>
                        <a:t>KeyListener</a:t>
                      </a:r>
                      <a:endParaRPr lang="en-IN" sz="2000" b="0" dirty="0">
                        <a:effectLst/>
                      </a:endParaRPr>
                    </a:p>
                  </a:txBody>
                  <a:tcPr marL="52401" marR="52401" marT="73361" marB="73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2000" b="0">
                          <a:effectLst/>
                        </a:rPr>
                        <a:t>An event that occurs due to a sequence of keypresses on the keyboard.</a:t>
                      </a:r>
                    </a:p>
                  </a:txBody>
                  <a:tcPr marL="52401" marR="52401" marT="73361" marB="73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6323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0">
                          <a:effectLst/>
                        </a:rPr>
                        <a:t>MouseEvent</a:t>
                      </a:r>
                    </a:p>
                  </a:txBody>
                  <a:tcPr marL="52401" marR="52401" marT="73361" marB="73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0" dirty="0" err="1">
                          <a:effectLst/>
                        </a:rPr>
                        <a:t>MouseListener</a:t>
                      </a:r>
                      <a:r>
                        <a:rPr lang="en-IN" sz="2000" b="0" dirty="0">
                          <a:effectLst/>
                        </a:rPr>
                        <a:t> &amp; </a:t>
                      </a:r>
                      <a:r>
                        <a:rPr lang="en-IN" sz="2000" b="0" dirty="0" err="1">
                          <a:effectLst/>
                        </a:rPr>
                        <a:t>MouseMotionListener</a:t>
                      </a:r>
                      <a:endParaRPr lang="en-IN" sz="2000" b="0" dirty="0">
                        <a:effectLst/>
                      </a:endParaRPr>
                    </a:p>
                  </a:txBody>
                  <a:tcPr marL="52401" marR="52401" marT="73361" marB="73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2000" b="0" dirty="0">
                          <a:effectLst/>
                        </a:rPr>
                        <a:t>The events that occur due to the user interaction with the mouse (Pointing Device).</a:t>
                      </a:r>
                    </a:p>
                  </a:txBody>
                  <a:tcPr marL="52401" marR="52401" marT="73361" marB="73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6323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0">
                          <a:effectLst/>
                        </a:rPr>
                        <a:t>MouseWheelEvent</a:t>
                      </a:r>
                    </a:p>
                  </a:txBody>
                  <a:tcPr marL="52401" marR="52401" marT="73361" marB="73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0">
                          <a:effectLst/>
                        </a:rPr>
                        <a:t>MouseWheelListener</a:t>
                      </a:r>
                    </a:p>
                  </a:txBody>
                  <a:tcPr marL="52401" marR="52401" marT="73361" marB="73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2000" b="0" dirty="0">
                          <a:effectLst/>
                        </a:rPr>
                        <a:t>An event that specifies that the mouse wheel was rotated in a component. </a:t>
                      </a:r>
                    </a:p>
                  </a:txBody>
                  <a:tcPr marL="52401" marR="52401" marT="73361" marB="73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8264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08084743"/>
              </p:ext>
            </p:extLst>
          </p:nvPr>
        </p:nvGraphicFramePr>
        <p:xfrm>
          <a:off x="734096" y="1115010"/>
          <a:ext cx="9762186" cy="4795908"/>
        </p:xfrm>
        <a:graphic>
          <a:graphicData uri="http://schemas.openxmlformats.org/drawingml/2006/table">
            <a:tbl>
              <a:tblPr/>
              <a:tblGrid>
                <a:gridCol w="4881093"/>
                <a:gridCol w="4881093"/>
              </a:tblGrid>
              <a:tr h="18857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800" b="0">
                          <a:effectLst/>
                        </a:rPr>
                        <a:t>Listener Interface</a:t>
                      </a:r>
                    </a:p>
                  </a:txBody>
                  <a:tcPr marL="44474" marR="44474" marT="44474" marB="444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800" b="0">
                          <a:effectLst/>
                        </a:rPr>
                        <a:t>Methods</a:t>
                      </a:r>
                    </a:p>
                  </a:txBody>
                  <a:tcPr marL="44474" marR="44474" marT="44474" marB="444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475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400" b="0">
                          <a:effectLst/>
                        </a:rPr>
                        <a:t>ActionListener</a:t>
                      </a:r>
                    </a:p>
                  </a:txBody>
                  <a:tcPr marL="44474" marR="44474" marT="62264" marB="622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>
                          <a:effectLst/>
                        </a:rPr>
                        <a:t>actionPerformed()</a:t>
                      </a:r>
                    </a:p>
                  </a:txBody>
                  <a:tcPr marL="44474" marR="44474" marT="62264" marB="622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475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400" b="0">
                          <a:effectLst/>
                        </a:rPr>
                        <a:t>AdjustmentListener</a:t>
                      </a:r>
                    </a:p>
                  </a:txBody>
                  <a:tcPr marL="44474" marR="44474" marT="62264" marB="622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>
                          <a:effectLst/>
                        </a:rPr>
                        <a:t>adjustmentValueChanged()</a:t>
                      </a:r>
                    </a:p>
                  </a:txBody>
                  <a:tcPr marL="44474" marR="44474" marT="62264" marB="622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0319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400" b="0">
                          <a:effectLst/>
                        </a:rPr>
                        <a:t>ComponentListener</a:t>
                      </a:r>
                    </a:p>
                  </a:txBody>
                  <a:tcPr marL="44474" marR="44474" marT="62264" marB="622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>
                          <a:effectLst/>
                        </a:rPr>
                        <a:t>componentResized()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>
                          <a:effectLst/>
                        </a:rPr>
                        <a:t>componentShown()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>
                          <a:effectLst/>
                        </a:rPr>
                        <a:t>componentMoved()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>
                          <a:effectLst/>
                        </a:rPr>
                        <a:t>componentHidden()</a:t>
                      </a:r>
                    </a:p>
                  </a:txBody>
                  <a:tcPr marL="44474" marR="44474" marT="62264" marB="622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2423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400" b="0" dirty="0" err="1">
                          <a:effectLst/>
                        </a:rPr>
                        <a:t>ContainerListener</a:t>
                      </a:r>
                      <a:endParaRPr lang="en-IN" sz="2400" b="0" dirty="0">
                        <a:effectLst/>
                      </a:endParaRPr>
                    </a:p>
                  </a:txBody>
                  <a:tcPr marL="44474" marR="44474" marT="62264" marB="622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>
                          <a:effectLst/>
                        </a:rPr>
                        <a:t>componentAdded()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>
                          <a:effectLst/>
                        </a:rPr>
                        <a:t>componentRemoved()</a:t>
                      </a:r>
                    </a:p>
                  </a:txBody>
                  <a:tcPr marL="44474" marR="44474" marT="62264" marB="622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2423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400" b="0">
                          <a:effectLst/>
                        </a:rPr>
                        <a:t>FocusListener</a:t>
                      </a:r>
                    </a:p>
                  </a:txBody>
                  <a:tcPr marL="44474" marR="44474" marT="62264" marB="622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dirty="0" err="1">
                          <a:effectLst/>
                        </a:rPr>
                        <a:t>focusGained</a:t>
                      </a:r>
                      <a:r>
                        <a:rPr lang="en-IN" sz="2400" b="0" dirty="0">
                          <a:effectLst/>
                        </a:rPr>
                        <a:t>()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dirty="0" err="1">
                          <a:effectLst/>
                        </a:rPr>
                        <a:t>focusLost</a:t>
                      </a:r>
                      <a:r>
                        <a:rPr lang="en-IN" sz="2400" b="0" dirty="0">
                          <a:effectLst/>
                        </a:rPr>
                        <a:t>()</a:t>
                      </a:r>
                    </a:p>
                  </a:txBody>
                  <a:tcPr marL="44474" marR="44474" marT="62264" marB="622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4755" y="216913"/>
            <a:ext cx="99469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Different interfaces consists of different methods which are specified below.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829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80219528"/>
              </p:ext>
            </p:extLst>
          </p:nvPr>
        </p:nvGraphicFramePr>
        <p:xfrm>
          <a:off x="618186" y="177129"/>
          <a:ext cx="11573814" cy="6754336"/>
        </p:xfrm>
        <a:graphic>
          <a:graphicData uri="http://schemas.openxmlformats.org/drawingml/2006/table">
            <a:tbl>
              <a:tblPr/>
              <a:tblGrid>
                <a:gridCol w="5786907"/>
                <a:gridCol w="5786907"/>
              </a:tblGrid>
              <a:tr h="213475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0" dirty="0" err="1">
                          <a:effectLst/>
                        </a:rPr>
                        <a:t>ItemListener</a:t>
                      </a:r>
                      <a:endParaRPr lang="en-IN" sz="2000" b="0" dirty="0">
                        <a:effectLst/>
                      </a:endParaRPr>
                    </a:p>
                  </a:txBody>
                  <a:tcPr marL="44474" marR="44474" marT="62264" marB="622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>
                          <a:effectLst/>
                        </a:rPr>
                        <a:t>itemStateChanged()</a:t>
                      </a:r>
                    </a:p>
                  </a:txBody>
                  <a:tcPr marL="44474" marR="44474" marT="62264" marB="622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1371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0" dirty="0" err="1">
                          <a:effectLst/>
                        </a:rPr>
                        <a:t>KeyListener</a:t>
                      </a:r>
                      <a:endParaRPr lang="en-IN" sz="2000" b="0" dirty="0">
                        <a:effectLst/>
                      </a:endParaRPr>
                    </a:p>
                  </a:txBody>
                  <a:tcPr marL="44474" marR="44474" marT="62264" marB="622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>
                          <a:effectLst/>
                        </a:rPr>
                        <a:t>keyTyped()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>
                          <a:effectLst/>
                        </a:rPr>
                        <a:t>keyPressed()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>
                          <a:effectLst/>
                        </a:rPr>
                        <a:t>keyReleased()</a:t>
                      </a:r>
                    </a:p>
                  </a:txBody>
                  <a:tcPr marL="44474" marR="44474" marT="62264" marB="622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9267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0" dirty="0" err="1">
                          <a:effectLst/>
                        </a:rPr>
                        <a:t>MouseListener</a:t>
                      </a:r>
                      <a:endParaRPr lang="en-IN" sz="2000" b="0" dirty="0">
                        <a:effectLst/>
                      </a:endParaRPr>
                    </a:p>
                  </a:txBody>
                  <a:tcPr marL="44474" marR="44474" marT="62264" marB="622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 err="1">
                          <a:effectLst/>
                        </a:rPr>
                        <a:t>mousePressed</a:t>
                      </a:r>
                      <a:r>
                        <a:rPr lang="en-US" sz="2000" b="0" dirty="0">
                          <a:effectLst/>
                        </a:rPr>
                        <a:t>()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 err="1">
                          <a:effectLst/>
                        </a:rPr>
                        <a:t>mouseClicked</a:t>
                      </a:r>
                      <a:r>
                        <a:rPr lang="en-US" sz="2000" b="0" dirty="0">
                          <a:effectLst/>
                        </a:rPr>
                        <a:t>()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 err="1">
                          <a:effectLst/>
                        </a:rPr>
                        <a:t>mouseEntered</a:t>
                      </a:r>
                      <a:r>
                        <a:rPr lang="en-US" sz="2000" b="0" dirty="0">
                          <a:effectLst/>
                        </a:rPr>
                        <a:t>()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 err="1">
                          <a:effectLst/>
                        </a:rPr>
                        <a:t>mouseExited</a:t>
                      </a:r>
                      <a:r>
                        <a:rPr lang="en-US" sz="2000" b="0" dirty="0">
                          <a:effectLst/>
                        </a:rPr>
                        <a:t>()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 err="1">
                          <a:effectLst/>
                        </a:rPr>
                        <a:t>mouseReleased</a:t>
                      </a:r>
                      <a:r>
                        <a:rPr lang="en-US" sz="2000" b="0" dirty="0">
                          <a:effectLst/>
                        </a:rPr>
                        <a:t>()</a:t>
                      </a:r>
                    </a:p>
                  </a:txBody>
                  <a:tcPr marL="44474" marR="44474" marT="62264" marB="622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2423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0">
                          <a:effectLst/>
                        </a:rPr>
                        <a:t>MouseMotionListener</a:t>
                      </a:r>
                    </a:p>
                  </a:txBody>
                  <a:tcPr marL="44474" marR="44474" marT="62264" marB="622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dirty="0" err="1">
                          <a:effectLst/>
                        </a:rPr>
                        <a:t>mouseMoved</a:t>
                      </a:r>
                      <a:r>
                        <a:rPr lang="en-IN" sz="2000" b="0" dirty="0">
                          <a:effectLst/>
                        </a:rPr>
                        <a:t>()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dirty="0" err="1">
                          <a:effectLst/>
                        </a:rPr>
                        <a:t>mouseDragged</a:t>
                      </a:r>
                      <a:r>
                        <a:rPr lang="en-IN" sz="2000" b="0" dirty="0">
                          <a:effectLst/>
                        </a:rPr>
                        <a:t>()</a:t>
                      </a:r>
                    </a:p>
                  </a:txBody>
                  <a:tcPr marL="44474" marR="44474" marT="62264" marB="622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475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0">
                          <a:effectLst/>
                        </a:rPr>
                        <a:t>MouseWheelListener</a:t>
                      </a:r>
                    </a:p>
                  </a:txBody>
                  <a:tcPr marL="44474" marR="44474" marT="62264" marB="622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dirty="0" err="1">
                          <a:effectLst/>
                        </a:rPr>
                        <a:t>mouseWheelMoved</a:t>
                      </a:r>
                      <a:r>
                        <a:rPr lang="en-IN" sz="2000" b="0" dirty="0">
                          <a:effectLst/>
                        </a:rPr>
                        <a:t>()</a:t>
                      </a:r>
                    </a:p>
                  </a:txBody>
                  <a:tcPr marL="44474" marR="44474" marT="62264" marB="622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475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0">
                          <a:effectLst/>
                        </a:rPr>
                        <a:t>TextListener</a:t>
                      </a:r>
                    </a:p>
                  </a:txBody>
                  <a:tcPr marL="44474" marR="44474" marT="62264" marB="622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dirty="0" err="1">
                          <a:effectLst/>
                        </a:rPr>
                        <a:t>textChanged</a:t>
                      </a:r>
                      <a:r>
                        <a:rPr lang="en-IN" sz="2000" b="0" dirty="0">
                          <a:effectLst/>
                        </a:rPr>
                        <a:t>()</a:t>
                      </a:r>
                    </a:p>
                  </a:txBody>
                  <a:tcPr marL="44474" marR="44474" marT="62264" marB="622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7163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0">
                          <a:effectLst/>
                        </a:rPr>
                        <a:t>WindowListener</a:t>
                      </a:r>
                    </a:p>
                  </a:txBody>
                  <a:tcPr marL="44474" marR="44474" marT="62264" marB="622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 err="1">
                          <a:effectLst/>
                        </a:rPr>
                        <a:t>windowActivated</a:t>
                      </a:r>
                      <a:r>
                        <a:rPr lang="en-US" sz="1800" b="0" dirty="0">
                          <a:effectLst/>
                        </a:rPr>
                        <a:t>()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 err="1">
                          <a:effectLst/>
                        </a:rPr>
                        <a:t>windowDeactivated</a:t>
                      </a:r>
                      <a:r>
                        <a:rPr lang="en-US" sz="1800" b="0" dirty="0">
                          <a:effectLst/>
                        </a:rPr>
                        <a:t>()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 err="1">
                          <a:effectLst/>
                        </a:rPr>
                        <a:t>windowOpened</a:t>
                      </a:r>
                      <a:r>
                        <a:rPr lang="en-US" sz="1800" b="0" dirty="0">
                          <a:effectLst/>
                        </a:rPr>
                        <a:t>()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 err="1">
                          <a:effectLst/>
                        </a:rPr>
                        <a:t>windowClosed</a:t>
                      </a:r>
                      <a:r>
                        <a:rPr lang="en-US" sz="1800" b="0" dirty="0">
                          <a:effectLst/>
                        </a:rPr>
                        <a:t>()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 err="1">
                          <a:effectLst/>
                        </a:rPr>
                        <a:t>windowClosing</a:t>
                      </a:r>
                      <a:r>
                        <a:rPr lang="en-US" sz="1800" b="0" dirty="0">
                          <a:effectLst/>
                        </a:rPr>
                        <a:t>()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 err="1">
                          <a:effectLst/>
                        </a:rPr>
                        <a:t>windowIconified</a:t>
                      </a:r>
                      <a:r>
                        <a:rPr lang="en-US" sz="1800" b="0" dirty="0">
                          <a:effectLst/>
                        </a:rPr>
                        <a:t>()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 err="1">
                          <a:effectLst/>
                        </a:rPr>
                        <a:t>windowDeiconified</a:t>
                      </a:r>
                      <a:r>
                        <a:rPr lang="en-US" sz="1800" b="0" dirty="0">
                          <a:effectLst/>
                        </a:rPr>
                        <a:t>()</a:t>
                      </a:r>
                    </a:p>
                  </a:txBody>
                  <a:tcPr marL="44474" marR="44474" marT="62264" marB="622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5591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37109707"/>
              </p:ext>
            </p:extLst>
          </p:nvPr>
        </p:nvGraphicFramePr>
        <p:xfrm>
          <a:off x="2018310" y="718043"/>
          <a:ext cx="5889318" cy="5873738"/>
        </p:xfrm>
        <a:graphic>
          <a:graphicData uri="http://schemas.openxmlformats.org/drawingml/2006/table">
            <a:tbl>
              <a:tblPr/>
              <a:tblGrid>
                <a:gridCol w="2944659"/>
                <a:gridCol w="2944659"/>
              </a:tblGrid>
              <a:tr h="399984"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Event Classes</a:t>
                      </a:r>
                    </a:p>
                  </a:txBody>
                  <a:tcPr marL="90905" marR="90905" marT="90905" marB="90905">
                    <a:lnL w="9525" cap="flat" cmpd="sng" algn="ctr">
                      <a:solidFill>
                        <a:srgbClr val="48B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8B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8B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Listener Interfaces</a:t>
                      </a:r>
                    </a:p>
                  </a:txBody>
                  <a:tcPr marL="90905" marR="90905" marT="90905" marB="90905">
                    <a:lnL w="9525" cap="flat" cmpd="sng" algn="ctr">
                      <a:solidFill>
                        <a:srgbClr val="48B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8B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8B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33938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ActionEvent</a:t>
                      </a:r>
                    </a:p>
                  </a:txBody>
                  <a:tcPr marL="60604" marR="60604" marT="60604" marB="606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ActionListener</a:t>
                      </a:r>
                    </a:p>
                  </a:txBody>
                  <a:tcPr marL="60604" marR="60604" marT="60604" marB="606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755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MouseEvent</a:t>
                      </a:r>
                    </a:p>
                  </a:txBody>
                  <a:tcPr marL="60604" marR="60604" marT="60604" marB="606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MouseListener and MouseMotionListener</a:t>
                      </a:r>
                    </a:p>
                  </a:txBody>
                  <a:tcPr marL="60604" marR="60604" marT="60604" marB="606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3938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MouseWheelEvent</a:t>
                      </a:r>
                    </a:p>
                  </a:txBody>
                  <a:tcPr marL="60604" marR="60604" marT="60604" marB="606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MouseWheelListener</a:t>
                      </a:r>
                    </a:p>
                  </a:txBody>
                  <a:tcPr marL="60604" marR="60604" marT="60604" marB="606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938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KeyEvent</a:t>
                      </a:r>
                    </a:p>
                  </a:txBody>
                  <a:tcPr marL="60604" marR="60604" marT="60604" marB="606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KeyListener</a:t>
                      </a:r>
                    </a:p>
                  </a:txBody>
                  <a:tcPr marL="60604" marR="60604" marT="60604" marB="606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3938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ItemEvent</a:t>
                      </a:r>
                    </a:p>
                  </a:txBody>
                  <a:tcPr marL="60604" marR="60604" marT="60604" marB="606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ItemListener</a:t>
                      </a:r>
                    </a:p>
                  </a:txBody>
                  <a:tcPr marL="60604" marR="60604" marT="60604" marB="606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938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TextEvent</a:t>
                      </a:r>
                    </a:p>
                  </a:txBody>
                  <a:tcPr marL="60604" marR="60604" marT="60604" marB="606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TextListener</a:t>
                      </a:r>
                    </a:p>
                  </a:txBody>
                  <a:tcPr marL="60604" marR="60604" marT="60604" marB="606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3938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AdjustmentEvent</a:t>
                      </a:r>
                    </a:p>
                  </a:txBody>
                  <a:tcPr marL="60604" marR="60604" marT="60604" marB="606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AdjustmentListener</a:t>
                      </a:r>
                    </a:p>
                  </a:txBody>
                  <a:tcPr marL="60604" marR="60604" marT="60604" marB="606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938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WindowEvent</a:t>
                      </a:r>
                    </a:p>
                  </a:txBody>
                  <a:tcPr marL="60604" marR="60604" marT="60604" marB="606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WindowListener</a:t>
                      </a:r>
                    </a:p>
                  </a:txBody>
                  <a:tcPr marL="60604" marR="60604" marT="60604" marB="606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3938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ComponentEvent</a:t>
                      </a:r>
                    </a:p>
                  </a:txBody>
                  <a:tcPr marL="60604" marR="60604" marT="60604" marB="606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ComponentListener</a:t>
                      </a:r>
                    </a:p>
                  </a:txBody>
                  <a:tcPr marL="60604" marR="60604" marT="60604" marB="606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938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ContainerEvent</a:t>
                      </a:r>
                    </a:p>
                  </a:txBody>
                  <a:tcPr marL="60604" marR="60604" marT="60604" marB="606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ContainerListener</a:t>
                      </a:r>
                    </a:p>
                  </a:txBody>
                  <a:tcPr marL="60604" marR="60604" marT="60604" marB="606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3938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FocusEvent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604" marR="60604" marT="60604" marB="606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FocusListener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604" marR="60604" marT="60604" marB="6060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5846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5923" t="19464" r="52412" b="44464"/>
          <a:stretch>
            <a:fillRect/>
          </a:stretch>
        </p:blipFill>
        <p:spPr bwMode="auto">
          <a:xfrm>
            <a:off x="6300652" y="0"/>
            <a:ext cx="5421085" cy="4506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0"/>
            <a:ext cx="9836332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java.awt.FlowLayout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javax.swing.JButton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javax.swing.JFrame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javax.swing.JLabel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javax.swing.JPanel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JFrameExample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{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public static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main(String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[]) {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JFrame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frame = new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JFrame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JFrame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Example");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JPanel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panel = new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JPanel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panel.setLayout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(new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FlowLayout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());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JLabel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label = new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JLabel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JFrame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By Example");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JButton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button = new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JButton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button.setText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("Submit");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panel.add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(label);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panel.add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(button);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frame.add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(panel);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frame.setSize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(200, 300);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//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frame.setLocationRelativeTo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(null);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frame.setDefaultCloseOperation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JFrame.EXIT_ON_CLOSE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frame.setVisible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(true);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}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JPanel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JPanel</a:t>
            </a:r>
            <a:r>
              <a:rPr lang="en-US" dirty="0"/>
              <a:t> is a simplest container class. It provides space in which an application can attach any other component. It inherits the </a:t>
            </a:r>
            <a:r>
              <a:rPr lang="en-US" dirty="0" err="1"/>
              <a:t>JComponents</a:t>
            </a:r>
            <a:r>
              <a:rPr lang="en-US" dirty="0"/>
              <a:t> class.</a:t>
            </a:r>
          </a:p>
          <a:p>
            <a:r>
              <a:rPr lang="en-US" dirty="0"/>
              <a:t>It doesn't have title bar.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FF0000"/>
                </a:solidFill>
              </a:rPr>
              <a:t>JPanel</a:t>
            </a:r>
            <a:r>
              <a:rPr lang="en-IN" b="1" dirty="0">
                <a:solidFill>
                  <a:srgbClr val="FF0000"/>
                </a:solidFill>
              </a:rPr>
              <a:t> class declaration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JPanel</a:t>
            </a:r>
            <a:r>
              <a:rPr lang="en-IN" dirty="0"/>
              <a:t> </a:t>
            </a:r>
            <a:r>
              <a:rPr lang="en-IN" b="1" dirty="0"/>
              <a:t>extends</a:t>
            </a:r>
            <a:r>
              <a:rPr lang="en-IN" dirty="0"/>
              <a:t> </a:t>
            </a:r>
            <a:r>
              <a:rPr lang="en-IN" dirty="0" err="1"/>
              <a:t>JComponent</a:t>
            </a:r>
            <a:r>
              <a:rPr lang="en-IN" dirty="0"/>
              <a:t> </a:t>
            </a:r>
            <a:r>
              <a:rPr lang="en-IN" b="1" dirty="0"/>
              <a:t>implements</a:t>
            </a:r>
            <a:r>
              <a:rPr lang="en-IN" dirty="0"/>
              <a:t> Accessible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028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10B4B"/>
                </a:solidFill>
                <a:effectLst/>
                <a:latin typeface="erdana"/>
              </a:rPr>
              <a:t>Commonly used Constructors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03404144"/>
              </p:ext>
            </p:extLst>
          </p:nvPr>
        </p:nvGraphicFramePr>
        <p:xfrm>
          <a:off x="1400067" y="1690688"/>
          <a:ext cx="8941668" cy="4343400"/>
        </p:xfrm>
        <a:graphic>
          <a:graphicData uri="http://schemas.openxmlformats.org/drawingml/2006/table">
            <a:tbl>
              <a:tblPr/>
              <a:tblGrid>
                <a:gridCol w="4470834"/>
                <a:gridCol w="4470834"/>
              </a:tblGrid>
              <a:tr h="401340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Constructor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182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82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82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182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82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82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99713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JPanel()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create a new JPanel with a double buffer and a flow layout.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2289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JPanel(boolean isDoubleBuffered)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create a new JPanel with FlowLayout and the specified buffering strategy.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99713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JPanel</a:t>
                      </a:r>
                      <a:r>
                        <a:rPr lang="en-IN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</a:t>
                      </a:r>
                      <a:r>
                        <a:rPr lang="en-IN" sz="24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LayoutManager</a:t>
                      </a:r>
                      <a:r>
                        <a:rPr lang="en-IN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layout)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create a new </a:t>
                      </a:r>
                      <a:r>
                        <a:rPr lang="en-US" sz="24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JPanel</a:t>
                      </a:r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with the specified layout manager.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2696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3717</Words>
  <Application>Microsoft Office PowerPoint</Application>
  <PresentationFormat>Custom</PresentationFormat>
  <Paragraphs>816</Paragraphs>
  <Slides>63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Office Theme</vt:lpstr>
      <vt:lpstr>GUI using SWING Event Handling</vt:lpstr>
      <vt:lpstr>Difference between AWT and Swing</vt:lpstr>
      <vt:lpstr>Swing Components</vt:lpstr>
      <vt:lpstr>1. JFrame</vt:lpstr>
      <vt:lpstr>Slide 5</vt:lpstr>
      <vt:lpstr>Slide 6</vt:lpstr>
      <vt:lpstr>Slide 7</vt:lpstr>
      <vt:lpstr>JPanel</vt:lpstr>
      <vt:lpstr>Commonly used Constructors</vt:lpstr>
      <vt:lpstr>Slide 10</vt:lpstr>
      <vt:lpstr>JLabel</vt:lpstr>
      <vt:lpstr>Constructor of the class are :  </vt:lpstr>
      <vt:lpstr>Slide 13</vt:lpstr>
      <vt:lpstr>JButton </vt:lpstr>
      <vt:lpstr>Slide 15</vt:lpstr>
      <vt:lpstr>Slide 16</vt:lpstr>
      <vt:lpstr>Slide 17</vt:lpstr>
      <vt:lpstr>JRadioButton </vt:lpstr>
      <vt:lpstr>Slide 19</vt:lpstr>
      <vt:lpstr>Slide 20</vt:lpstr>
      <vt:lpstr>Slide 21</vt:lpstr>
      <vt:lpstr>JCheckBox</vt:lpstr>
      <vt:lpstr>Slide 23</vt:lpstr>
      <vt:lpstr>Slide 24</vt:lpstr>
      <vt:lpstr>Slide 25</vt:lpstr>
      <vt:lpstr>JProgressBar</vt:lpstr>
      <vt:lpstr>Slide 27</vt:lpstr>
      <vt:lpstr>Slide 28</vt:lpstr>
      <vt:lpstr>Slide 29</vt:lpstr>
      <vt:lpstr>JFileChooser</vt:lpstr>
      <vt:lpstr>Slide 31</vt:lpstr>
      <vt:lpstr>JTextField</vt:lpstr>
      <vt:lpstr>Slide 33</vt:lpstr>
      <vt:lpstr>Slide 34</vt:lpstr>
      <vt:lpstr>Slide 35</vt:lpstr>
      <vt:lpstr>JPasswordField</vt:lpstr>
      <vt:lpstr>Slide 37</vt:lpstr>
      <vt:lpstr>Slide 38</vt:lpstr>
      <vt:lpstr>JTextArea</vt:lpstr>
      <vt:lpstr>Slide 40</vt:lpstr>
      <vt:lpstr>Slide 41</vt:lpstr>
      <vt:lpstr>Slide 42</vt:lpstr>
      <vt:lpstr>JScrollBar</vt:lpstr>
      <vt:lpstr>Slide 44</vt:lpstr>
      <vt:lpstr>JComboBox</vt:lpstr>
      <vt:lpstr>Slide 46</vt:lpstr>
      <vt:lpstr>Slide 47</vt:lpstr>
      <vt:lpstr>Slide 48</vt:lpstr>
      <vt:lpstr>JList</vt:lpstr>
      <vt:lpstr>Slide 50</vt:lpstr>
      <vt:lpstr>Slide 51</vt:lpstr>
      <vt:lpstr>Menus</vt:lpstr>
      <vt:lpstr>Slide 53</vt:lpstr>
      <vt:lpstr>Slide 54</vt:lpstr>
      <vt:lpstr>Introduction to Event Handling</vt:lpstr>
      <vt:lpstr>Slide 56</vt:lpstr>
      <vt:lpstr>Delegation Event model</vt:lpstr>
      <vt:lpstr>Slide 58</vt:lpstr>
      <vt:lpstr>Slide 59</vt:lpstr>
      <vt:lpstr>Slide 60</vt:lpstr>
      <vt:lpstr>Slide 61</vt:lpstr>
      <vt:lpstr>Slide 62</vt:lpstr>
      <vt:lpstr>Slide 63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using SWING Event Handling</dc:title>
  <dc:creator>Windows User</dc:creator>
  <cp:lastModifiedBy>ps</cp:lastModifiedBy>
  <cp:revision>39</cp:revision>
  <dcterms:created xsi:type="dcterms:W3CDTF">2022-04-03T16:43:00Z</dcterms:created>
  <dcterms:modified xsi:type="dcterms:W3CDTF">2024-03-13T17:42:22Z</dcterms:modified>
</cp:coreProperties>
</file>