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59" r:id="rId5"/>
    <p:sldId id="263" r:id="rId6"/>
    <p:sldId id="264" r:id="rId7"/>
    <p:sldId id="265" r:id="rId8"/>
    <p:sldId id="266" r:id="rId9"/>
    <p:sldId id="267" r:id="rId10"/>
    <p:sldId id="260" r:id="rId11"/>
    <p:sldId id="268" r:id="rId12"/>
    <p:sldId id="261" r:id="rId13"/>
    <p:sldId id="269" r:id="rId14"/>
    <p:sldId id="262" r:id="rId15"/>
    <p:sldId id="270" r:id="rId16"/>
    <p:sldId id="271" r:id="rId17"/>
    <p:sldId id="27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C6540-C033-4074-8CC5-39F5A29111C2}" v="413" dt="2023-11-28T08:21:55.417"/>
    <p1510:client id="{822F71A4-5F05-461B-AB57-F03B1B01EABC}" v="11" dt="2023-11-29T13:28:34.026"/>
    <p1510:client id="{869DCC03-D49A-4D58-857D-B4D47BD9108D}" v="262" dt="2023-11-26T12:19:43.683"/>
    <p1510:client id="{9ED8F80D-0585-48B5-AA0B-FC1BA9C62615}" v="834" dt="2023-11-27T21:11:31.375"/>
    <p1510:client id="{DD0D2DB2-22EF-40CF-9618-DE246A604C8C}" v="164" dt="2023-11-28T09:02:55.174"/>
    <p1510:client id="{DE0EE5D6-BE7F-45F0-AD76-7BB8D8A572E9}" v="65" dt="2023-11-29T13:18:43.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2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299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939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909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385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003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26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4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692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319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626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52311285"/>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holding a phone with a graph on the screen&#10;&#10;Description automatically generated">
            <a:extLst>
              <a:ext uri="{FF2B5EF4-FFF2-40B4-BE49-F238E27FC236}">
                <a16:creationId xmlns:a16="http://schemas.microsoft.com/office/drawing/2014/main" id="{28254268-5D8A-1155-E76E-37F9AA289CDC}"/>
              </a:ext>
            </a:extLst>
          </p:cNvPr>
          <p:cNvPicPr>
            <a:picLocks noChangeAspect="1"/>
          </p:cNvPicPr>
          <p:nvPr/>
        </p:nvPicPr>
        <p:blipFill rotWithShape="1">
          <a:blip r:embed="rId2"/>
          <a:srcRect t="1593" r="-1" b="29479"/>
          <a:stretch/>
        </p:blipFill>
        <p:spPr>
          <a:xfrm>
            <a:off x="1660225" y="1"/>
            <a:ext cx="7452881" cy="3429000"/>
          </a:xfrm>
          <a:custGeom>
            <a:avLst/>
            <a:gdLst/>
            <a:ahLst/>
            <a:cxnLst/>
            <a:rect l="l" t="t" r="r" b="b"/>
            <a:pathLst>
              <a:path w="7452881" h="3429000">
                <a:moveTo>
                  <a:pt x="3005296" y="0"/>
                </a:moveTo>
                <a:lnTo>
                  <a:pt x="7452881" y="0"/>
                </a:lnTo>
                <a:lnTo>
                  <a:pt x="4447585" y="3429000"/>
                </a:lnTo>
                <a:lnTo>
                  <a:pt x="0" y="3429000"/>
                </a:lnTo>
                <a:close/>
              </a:path>
            </a:pathLst>
          </a:custGeom>
        </p:spPr>
      </p:pic>
      <p:pic>
        <p:nvPicPr>
          <p:cNvPr id="4" name="Picture 3" descr="A group of people standing next to a bank building&#10;&#10;Description automatically generated">
            <a:extLst>
              <a:ext uri="{FF2B5EF4-FFF2-40B4-BE49-F238E27FC236}">
                <a16:creationId xmlns:a16="http://schemas.microsoft.com/office/drawing/2014/main" id="{C4501116-F488-57CB-8F17-ADB451E27B05}"/>
              </a:ext>
            </a:extLst>
          </p:cNvPr>
          <p:cNvPicPr>
            <a:picLocks noChangeAspect="1"/>
          </p:cNvPicPr>
          <p:nvPr/>
        </p:nvPicPr>
        <p:blipFill rotWithShape="1">
          <a:blip r:embed="rId3"/>
          <a:srcRect r="2" b="15868"/>
          <a:stretch/>
        </p:blipFill>
        <p:spPr>
          <a:xfrm>
            <a:off x="1950" y="3429000"/>
            <a:ext cx="6105861" cy="3429000"/>
          </a:xfrm>
          <a:custGeom>
            <a:avLst/>
            <a:gdLst/>
            <a:ahLst/>
            <a:cxnLst/>
            <a:rect l="l" t="t" r="r" b="b"/>
            <a:pathLst>
              <a:path w="6105861" h="3429000">
                <a:moveTo>
                  <a:pt x="1658276" y="0"/>
                </a:moveTo>
                <a:lnTo>
                  <a:pt x="6105861" y="0"/>
                </a:lnTo>
                <a:lnTo>
                  <a:pt x="3100565" y="3429000"/>
                </a:lnTo>
                <a:lnTo>
                  <a:pt x="882314" y="3429000"/>
                </a:lnTo>
                <a:lnTo>
                  <a:pt x="871230" y="3429000"/>
                </a:lnTo>
                <a:lnTo>
                  <a:pt x="0" y="3429000"/>
                </a:lnTo>
                <a:lnTo>
                  <a:pt x="0" y="1892069"/>
                </a:lnTo>
                <a:close/>
              </a:path>
            </a:pathLst>
          </a:custGeom>
        </p:spPr>
      </p:pic>
      <p:sp>
        <p:nvSpPr>
          <p:cNvPr id="2" name="Title 1">
            <a:extLst>
              <a:ext uri="{FF2B5EF4-FFF2-40B4-BE49-F238E27FC236}">
                <a16:creationId xmlns:a16="http://schemas.microsoft.com/office/drawing/2014/main" id="{C2CEB401-2E2F-DCBD-D4F7-89C013C970E0}"/>
              </a:ext>
            </a:extLst>
          </p:cNvPr>
          <p:cNvSpPr>
            <a:spLocks noGrp="1"/>
          </p:cNvSpPr>
          <p:nvPr>
            <p:ph type="ctrTitle"/>
          </p:nvPr>
        </p:nvSpPr>
        <p:spPr>
          <a:xfrm>
            <a:off x="5849471" y="2992582"/>
            <a:ext cx="5199528" cy="2804211"/>
          </a:xfrm>
        </p:spPr>
        <p:txBody>
          <a:bodyPr anchor="b">
            <a:normAutofit/>
          </a:bodyPr>
          <a:lstStyle/>
          <a:p>
            <a:pPr algn="ctr"/>
            <a:r>
              <a:rPr lang="en-US" dirty="0">
                <a:solidFill>
                  <a:schemeClr val="accent4"/>
                </a:solidFill>
                <a:latin typeface="Aharoni"/>
                <a:cs typeface="Aharoni"/>
              </a:rPr>
              <a:t>BANK </a:t>
            </a:r>
            <a:br>
              <a:rPr lang="en-US" dirty="0">
                <a:solidFill>
                  <a:schemeClr val="accent4"/>
                </a:solidFill>
                <a:latin typeface="Aharoni"/>
              </a:rPr>
            </a:br>
            <a:r>
              <a:rPr lang="en-US" dirty="0">
                <a:solidFill>
                  <a:schemeClr val="accent4"/>
                </a:solidFill>
                <a:latin typeface="Aharoni"/>
                <a:cs typeface="Aharoni"/>
              </a:rPr>
              <a:t>PERFOMANCE ANALYSIS</a:t>
            </a:r>
            <a:endParaRPr lang="en-US">
              <a:solidFill>
                <a:schemeClr val="accent4"/>
              </a:solidFill>
              <a:ea typeface="Calibri Light"/>
              <a:cs typeface="Calibri Light"/>
            </a:endParaRPr>
          </a:p>
        </p:txBody>
      </p:sp>
    </p:spTree>
    <p:extLst>
      <p:ext uri="{BB962C8B-B14F-4D97-AF65-F5344CB8AC3E}">
        <p14:creationId xmlns:p14="http://schemas.microsoft.com/office/powerpoint/2010/main" val="217829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844027-82E6-61CC-B7DE-1BFBA1659395}"/>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lgn="ctr">
              <a:buNone/>
            </a:pPr>
            <a:r>
              <a:rPr lang="en-US" sz="4400" b="1" dirty="0">
                <a:solidFill>
                  <a:schemeClr val="accent4"/>
                </a:solidFill>
                <a:latin typeface="Aharoni"/>
                <a:cs typeface="Arial"/>
              </a:rPr>
              <a:t>WHAT WE LEARNED</a:t>
            </a:r>
            <a:r>
              <a:rPr lang="en-US" sz="4400" b="1" dirty="0">
                <a:solidFill>
                  <a:schemeClr val="accent4"/>
                </a:solidFill>
                <a:latin typeface="Calibri"/>
                <a:cs typeface="Arial"/>
              </a:rPr>
              <a:t>?</a:t>
            </a:r>
            <a:endParaRPr lang="en-US" sz="4400" b="1">
              <a:solidFill>
                <a:schemeClr val="accent4"/>
              </a:solidFill>
              <a:latin typeface="Aharoni"/>
              <a:cs typeface="Aharoni"/>
            </a:endParaRPr>
          </a:p>
          <a:p>
            <a:pPr algn="ctr"/>
            <a:endParaRPr lang="en-US" sz="4400" b="1" dirty="0">
              <a:solidFill>
                <a:schemeClr val="accent4"/>
              </a:solidFill>
              <a:ea typeface="Calibri"/>
              <a:cs typeface="Calibri"/>
            </a:endParaRPr>
          </a:p>
        </p:txBody>
      </p:sp>
    </p:spTree>
    <p:extLst>
      <p:ext uri="{BB962C8B-B14F-4D97-AF65-F5344CB8AC3E}">
        <p14:creationId xmlns:p14="http://schemas.microsoft.com/office/powerpoint/2010/main" val="158523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903E-5574-3021-5518-CD1D1A8EB3F9}"/>
              </a:ext>
            </a:extLst>
          </p:cNvPr>
          <p:cNvSpPr>
            <a:spLocks noGrp="1"/>
          </p:cNvSpPr>
          <p:nvPr>
            <p:ph type="title"/>
          </p:nvPr>
        </p:nvSpPr>
        <p:spPr>
          <a:xfrm>
            <a:off x="783771" y="38554"/>
            <a:ext cx="10515600" cy="770392"/>
          </a:xfrm>
        </p:spPr>
        <p:txBody>
          <a:bodyPr/>
          <a:lstStyle/>
          <a:p>
            <a:pPr algn="ctr"/>
            <a:r>
              <a:rPr lang="en-US" b="1" u="sng" dirty="0">
                <a:solidFill>
                  <a:schemeClr val="accent6"/>
                </a:solidFill>
                <a:latin typeface="Aharoni"/>
                <a:cs typeface="Calibri Light"/>
              </a:rPr>
              <a:t>What we learned</a:t>
            </a:r>
            <a:r>
              <a:rPr lang="en-US" b="1" u="sng" dirty="0">
                <a:solidFill>
                  <a:schemeClr val="accent6"/>
                </a:solidFill>
                <a:cs typeface="Calibri Light"/>
              </a:rPr>
              <a:t>?</a:t>
            </a:r>
            <a:endParaRPr lang="en-US">
              <a:solidFill>
                <a:schemeClr val="accent6"/>
              </a:solidFill>
              <a:ea typeface="Calibri Light"/>
              <a:cs typeface="Calibri Light"/>
            </a:endParaRPr>
          </a:p>
        </p:txBody>
      </p:sp>
      <p:sp>
        <p:nvSpPr>
          <p:cNvPr id="3" name="Content Placeholder 2">
            <a:extLst>
              <a:ext uri="{FF2B5EF4-FFF2-40B4-BE49-F238E27FC236}">
                <a16:creationId xmlns:a16="http://schemas.microsoft.com/office/drawing/2014/main" id="{C8F2B966-0374-D1E2-C938-0680DAC76CC0}"/>
              </a:ext>
            </a:extLst>
          </p:cNvPr>
          <p:cNvSpPr>
            <a:spLocks noGrp="1"/>
          </p:cNvSpPr>
          <p:nvPr>
            <p:ph idx="1"/>
          </p:nvPr>
        </p:nvSpPr>
        <p:spPr>
          <a:xfrm>
            <a:off x="65315" y="1107168"/>
            <a:ext cx="12083142" cy="5712052"/>
          </a:xfrm>
        </p:spPr>
        <p:txBody>
          <a:bodyPr vert="horz" lIns="91440" tIns="45720" rIns="91440" bIns="45720" rtlCol="0" anchor="t">
            <a:normAutofit/>
          </a:bodyPr>
          <a:lstStyle/>
          <a:p>
            <a:r>
              <a:rPr lang="en-US" sz="3200" b="1" dirty="0">
                <a:latin typeface="Aharoni"/>
                <a:ea typeface="+mn-lt"/>
                <a:cs typeface="+mn-lt"/>
              </a:rPr>
              <a:t>Importance of key performance indicators in data analytics.</a:t>
            </a:r>
            <a:endParaRPr lang="en-US" sz="3200" b="1">
              <a:latin typeface="Aharoni"/>
              <a:cs typeface="Calibri" panose="020F0502020204030204"/>
            </a:endParaRPr>
          </a:p>
          <a:p>
            <a:endParaRPr lang="en-US" sz="3200" b="1" dirty="0">
              <a:latin typeface="Aharoni"/>
              <a:ea typeface="+mn-lt"/>
              <a:cs typeface="+mn-lt"/>
            </a:endParaRPr>
          </a:p>
          <a:p>
            <a:r>
              <a:rPr lang="en-US" sz="3200" b="1" dirty="0">
                <a:latin typeface="Aharoni"/>
                <a:ea typeface="+mn-lt"/>
                <a:cs typeface="+mn-lt"/>
              </a:rPr>
              <a:t>Parameters to be assessed after loan distribution by banks e.g. home ownership, revolving balance, grades, verification status, etc.</a:t>
            </a:r>
            <a:endParaRPr lang="en-US" sz="3200" b="1">
              <a:latin typeface="Aharoni"/>
              <a:cs typeface="Calibri" panose="020F0502020204030204"/>
            </a:endParaRPr>
          </a:p>
          <a:p>
            <a:endParaRPr lang="en-US" sz="3200" b="1" dirty="0">
              <a:latin typeface="Aharoni"/>
              <a:ea typeface="+mn-lt"/>
              <a:cs typeface="+mn-lt"/>
            </a:endParaRPr>
          </a:p>
          <a:p>
            <a:r>
              <a:rPr lang="en-US" sz="3200" b="1" dirty="0">
                <a:latin typeface="Aharoni"/>
                <a:ea typeface="+mn-lt"/>
                <a:cs typeface="+mn-lt"/>
              </a:rPr>
              <a:t>How all these parameters are extracted from data to make Pivot tables, charts and beautify interactive and mesmerizing dashboards in Excel, PowerBI and Tableau using slicers, filters, icons and images. Writing queries for the same in SQL.</a:t>
            </a:r>
            <a:endParaRPr lang="en-US" sz="3200" b="1">
              <a:latin typeface="Aharoni"/>
              <a:cs typeface="Calibri" panose="020F0502020204030204"/>
            </a:endParaRPr>
          </a:p>
        </p:txBody>
      </p:sp>
    </p:spTree>
    <p:extLst>
      <p:ext uri="{BB962C8B-B14F-4D97-AF65-F5344CB8AC3E}">
        <p14:creationId xmlns:p14="http://schemas.microsoft.com/office/powerpoint/2010/main" val="165703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AD9322-317B-706A-D806-3D469F0DB926}"/>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lgn="ctr">
              <a:buNone/>
            </a:pPr>
            <a:r>
              <a:rPr lang="en-US" sz="4400" dirty="0">
                <a:solidFill>
                  <a:schemeClr val="accent4"/>
                </a:solidFill>
                <a:latin typeface="Aharoni"/>
                <a:ea typeface="+mn-lt"/>
                <a:cs typeface="+mn-lt"/>
              </a:rPr>
              <a:t> CHALLENGES</a:t>
            </a:r>
            <a:endParaRPr lang="en-US" sz="4400">
              <a:solidFill>
                <a:schemeClr val="accent4"/>
              </a:solidFill>
              <a:latin typeface="Aharoni"/>
              <a:cs typeface="Aharoni"/>
            </a:endParaRPr>
          </a:p>
        </p:txBody>
      </p:sp>
    </p:spTree>
    <p:extLst>
      <p:ext uri="{BB962C8B-B14F-4D97-AF65-F5344CB8AC3E}">
        <p14:creationId xmlns:p14="http://schemas.microsoft.com/office/powerpoint/2010/main" val="42428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A9E5-66B4-FDB2-6290-F6959AD195D8}"/>
              </a:ext>
            </a:extLst>
          </p:cNvPr>
          <p:cNvSpPr>
            <a:spLocks noGrp="1"/>
          </p:cNvSpPr>
          <p:nvPr>
            <p:ph type="title"/>
          </p:nvPr>
        </p:nvSpPr>
        <p:spPr>
          <a:xfrm>
            <a:off x="794657" y="38554"/>
            <a:ext cx="10515600" cy="683306"/>
          </a:xfrm>
        </p:spPr>
        <p:txBody>
          <a:bodyPr>
            <a:normAutofit fontScale="90000"/>
          </a:bodyPr>
          <a:lstStyle/>
          <a:p>
            <a:pPr algn="ctr"/>
            <a:r>
              <a:rPr lang="en-US" u="sng" dirty="0">
                <a:solidFill>
                  <a:schemeClr val="accent6"/>
                </a:solidFill>
                <a:latin typeface="Aharoni"/>
                <a:cs typeface="Calibri Light"/>
              </a:rPr>
              <a:t>Challenges during project</a:t>
            </a:r>
            <a:endParaRPr lang="en-US" u="sng">
              <a:solidFill>
                <a:schemeClr val="accent6"/>
              </a:solidFill>
              <a:latin typeface="Aharoni"/>
              <a:cs typeface="Aharoni"/>
            </a:endParaRPr>
          </a:p>
        </p:txBody>
      </p:sp>
      <p:sp>
        <p:nvSpPr>
          <p:cNvPr id="3" name="Content Placeholder 2">
            <a:extLst>
              <a:ext uri="{FF2B5EF4-FFF2-40B4-BE49-F238E27FC236}">
                <a16:creationId xmlns:a16="http://schemas.microsoft.com/office/drawing/2014/main" id="{0859F0EC-2824-D5CB-B1C9-DC529DC37F7F}"/>
              </a:ext>
            </a:extLst>
          </p:cNvPr>
          <p:cNvSpPr>
            <a:spLocks noGrp="1"/>
          </p:cNvSpPr>
          <p:nvPr>
            <p:ph idx="1"/>
          </p:nvPr>
        </p:nvSpPr>
        <p:spPr>
          <a:xfrm>
            <a:off x="87086" y="1194253"/>
            <a:ext cx="12104914" cy="5668509"/>
          </a:xfrm>
        </p:spPr>
        <p:txBody>
          <a:bodyPr vert="horz" lIns="91440" tIns="45720" rIns="91440" bIns="45720" rtlCol="0" anchor="t">
            <a:normAutofit/>
          </a:bodyPr>
          <a:lstStyle/>
          <a:p>
            <a:r>
              <a:rPr lang="en-US" sz="3700" b="1" dirty="0">
                <a:latin typeface="Aharoni"/>
                <a:ea typeface="+mn-lt"/>
                <a:cs typeface="+mn-lt"/>
              </a:rPr>
              <a:t>True challenge was to assemble our classroom knowledge and to put it into this real-world situation.</a:t>
            </a:r>
            <a:endParaRPr lang="en-US" sz="3700" b="1">
              <a:latin typeface="Aharoni"/>
              <a:cs typeface="Calibri"/>
            </a:endParaRPr>
          </a:p>
          <a:p>
            <a:pPr marL="0" indent="0">
              <a:buNone/>
            </a:pPr>
            <a:endParaRPr lang="en-US" sz="3700" b="1" dirty="0">
              <a:latin typeface="Aharoni"/>
              <a:ea typeface="+mn-lt"/>
              <a:cs typeface="+mn-lt"/>
            </a:endParaRPr>
          </a:p>
          <a:p>
            <a:r>
              <a:rPr lang="en-US" sz="3700" b="1" dirty="0">
                <a:latin typeface="Aharoni"/>
                <a:ea typeface="+mn-lt"/>
                <a:cs typeface="+mn-lt"/>
              </a:rPr>
              <a:t>Different opinions and priorities to be gathered as a team for each tasks.</a:t>
            </a:r>
            <a:endParaRPr lang="en-US" sz="3700" b="1">
              <a:latin typeface="Aharoni"/>
              <a:cs typeface="Calibri"/>
            </a:endParaRPr>
          </a:p>
          <a:p>
            <a:pPr marL="0" indent="0">
              <a:buNone/>
            </a:pPr>
            <a:endParaRPr lang="en-US" sz="3700" b="1" dirty="0">
              <a:latin typeface="Aharoni"/>
              <a:ea typeface="+mn-lt"/>
              <a:cs typeface="+mn-lt"/>
            </a:endParaRPr>
          </a:p>
          <a:p>
            <a:r>
              <a:rPr lang="en-US" sz="3700" b="1" dirty="0">
                <a:latin typeface="Aharoni"/>
                <a:ea typeface="+mn-lt"/>
                <a:cs typeface="+mn-lt"/>
              </a:rPr>
              <a:t>Compiling and selecting the best outcomes for presentation.</a:t>
            </a:r>
            <a:endParaRPr lang="en-US" sz="3700" b="1">
              <a:latin typeface="Aharoni"/>
              <a:cs typeface="Calibri"/>
            </a:endParaRPr>
          </a:p>
        </p:txBody>
      </p:sp>
    </p:spTree>
    <p:extLst>
      <p:ext uri="{BB962C8B-B14F-4D97-AF65-F5344CB8AC3E}">
        <p14:creationId xmlns:p14="http://schemas.microsoft.com/office/powerpoint/2010/main" val="35810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97A8F4-E4B4-052A-8D83-B77A74330A23}"/>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lgn="ctr">
              <a:buNone/>
            </a:pPr>
            <a:r>
              <a:rPr lang="en-US" sz="4400" b="1" dirty="0">
                <a:solidFill>
                  <a:schemeClr val="accent4"/>
                </a:solidFill>
                <a:latin typeface="Aharoni"/>
                <a:ea typeface="+mn-lt"/>
                <a:cs typeface="+mn-lt"/>
              </a:rPr>
              <a:t>DASHBOARD SCREENSCHOTS</a:t>
            </a:r>
            <a:endParaRPr lang="en-US" sz="4400" b="1">
              <a:solidFill>
                <a:schemeClr val="accent4"/>
              </a:solidFill>
              <a:latin typeface="Aharoni"/>
              <a:cs typeface="Calibri" panose="020F0502020204030204"/>
            </a:endParaRPr>
          </a:p>
        </p:txBody>
      </p:sp>
    </p:spTree>
    <p:extLst>
      <p:ext uri="{BB962C8B-B14F-4D97-AF65-F5344CB8AC3E}">
        <p14:creationId xmlns:p14="http://schemas.microsoft.com/office/powerpoint/2010/main" val="47784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4E13-724D-536D-9886-13DEF331832C}"/>
              </a:ext>
            </a:extLst>
          </p:cNvPr>
          <p:cNvSpPr>
            <a:spLocks noGrp="1"/>
          </p:cNvSpPr>
          <p:nvPr>
            <p:ph type="title"/>
          </p:nvPr>
        </p:nvSpPr>
        <p:spPr>
          <a:xfrm>
            <a:off x="838200" y="-4989"/>
            <a:ext cx="10515600" cy="770392"/>
          </a:xfrm>
        </p:spPr>
        <p:txBody>
          <a:bodyPr/>
          <a:lstStyle/>
          <a:p>
            <a:pPr algn="ctr"/>
            <a:r>
              <a:rPr lang="en-US" b="1" u="sng" dirty="0">
                <a:solidFill>
                  <a:schemeClr val="accent6"/>
                </a:solidFill>
                <a:latin typeface="Aharoni"/>
                <a:ea typeface="Calibri Light"/>
                <a:cs typeface="Calibri Light"/>
              </a:rPr>
              <a:t>Tableau dashboard </a:t>
            </a:r>
          </a:p>
        </p:txBody>
      </p:sp>
      <p:pic>
        <p:nvPicPr>
          <p:cNvPr id="4" name="Content Placeholder 3" descr="A screenshot of a data dashboard&#10;&#10;Description automatically generated">
            <a:extLst>
              <a:ext uri="{FF2B5EF4-FFF2-40B4-BE49-F238E27FC236}">
                <a16:creationId xmlns:a16="http://schemas.microsoft.com/office/drawing/2014/main" id="{52152DD3-08C6-8748-AC38-C658F5522D4F}"/>
              </a:ext>
            </a:extLst>
          </p:cNvPr>
          <p:cNvPicPr>
            <a:picLocks noGrp="1" noChangeAspect="1"/>
          </p:cNvPicPr>
          <p:nvPr>
            <p:ph idx="1"/>
          </p:nvPr>
        </p:nvPicPr>
        <p:blipFill>
          <a:blip r:embed="rId2"/>
          <a:stretch>
            <a:fillRect/>
          </a:stretch>
        </p:blipFill>
        <p:spPr>
          <a:xfrm>
            <a:off x="1" y="653256"/>
            <a:ext cx="12191999" cy="6206217"/>
          </a:xfrm>
        </p:spPr>
      </p:pic>
    </p:spTree>
    <p:extLst>
      <p:ext uri="{BB962C8B-B14F-4D97-AF65-F5344CB8AC3E}">
        <p14:creationId xmlns:p14="http://schemas.microsoft.com/office/powerpoint/2010/main" val="83860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2FAA-8BDD-109B-2339-34DEED5C18A5}"/>
              </a:ext>
            </a:extLst>
          </p:cNvPr>
          <p:cNvSpPr>
            <a:spLocks noGrp="1"/>
          </p:cNvSpPr>
          <p:nvPr>
            <p:ph type="title"/>
          </p:nvPr>
        </p:nvSpPr>
        <p:spPr>
          <a:xfrm>
            <a:off x="838200" y="38554"/>
            <a:ext cx="10515600" cy="661535"/>
          </a:xfrm>
        </p:spPr>
        <p:txBody>
          <a:bodyPr>
            <a:normAutofit fontScale="90000"/>
          </a:bodyPr>
          <a:lstStyle/>
          <a:p>
            <a:pPr algn="ctr"/>
            <a:r>
              <a:rPr lang="en-US" b="1" u="sng" dirty="0">
                <a:solidFill>
                  <a:schemeClr val="accent6"/>
                </a:solidFill>
                <a:latin typeface="Aharoni"/>
                <a:ea typeface="Calibri Light"/>
                <a:cs typeface="Calibri Light"/>
              </a:rPr>
              <a:t>Excel dashboard</a:t>
            </a:r>
          </a:p>
        </p:txBody>
      </p:sp>
      <p:pic>
        <p:nvPicPr>
          <p:cNvPr id="4" name="Content Placeholder 3" descr="A screenshot of a graph&#10;&#10;Description automatically generated">
            <a:extLst>
              <a:ext uri="{FF2B5EF4-FFF2-40B4-BE49-F238E27FC236}">
                <a16:creationId xmlns:a16="http://schemas.microsoft.com/office/drawing/2014/main" id="{A96DEC0C-5C69-62F3-6786-9541409EBD55}"/>
              </a:ext>
            </a:extLst>
          </p:cNvPr>
          <p:cNvPicPr>
            <a:picLocks noGrp="1" noChangeAspect="1"/>
          </p:cNvPicPr>
          <p:nvPr>
            <p:ph idx="1"/>
          </p:nvPr>
        </p:nvPicPr>
        <p:blipFill>
          <a:blip r:embed="rId2"/>
          <a:stretch>
            <a:fillRect/>
          </a:stretch>
        </p:blipFill>
        <p:spPr>
          <a:xfrm>
            <a:off x="3" y="627629"/>
            <a:ext cx="12191997" cy="6203042"/>
          </a:xfrm>
        </p:spPr>
      </p:pic>
    </p:spTree>
    <p:extLst>
      <p:ext uri="{BB962C8B-B14F-4D97-AF65-F5344CB8AC3E}">
        <p14:creationId xmlns:p14="http://schemas.microsoft.com/office/powerpoint/2010/main" val="113284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21C6-4E90-76D5-26EA-C862D0D39638}"/>
              </a:ext>
            </a:extLst>
          </p:cNvPr>
          <p:cNvSpPr>
            <a:spLocks noGrp="1"/>
          </p:cNvSpPr>
          <p:nvPr>
            <p:ph type="title"/>
          </p:nvPr>
        </p:nvSpPr>
        <p:spPr>
          <a:xfrm>
            <a:off x="838200" y="-1031"/>
            <a:ext cx="10515600" cy="731797"/>
          </a:xfrm>
        </p:spPr>
        <p:txBody>
          <a:bodyPr/>
          <a:lstStyle/>
          <a:p>
            <a:pPr algn="ctr"/>
            <a:r>
              <a:rPr lang="en-US" b="1" u="sng" dirty="0">
                <a:solidFill>
                  <a:srgbClr val="92D050"/>
                </a:solidFill>
                <a:latin typeface="Aharoni"/>
                <a:cs typeface="Calibri Light"/>
              </a:rPr>
              <a:t>SQL Queries</a:t>
            </a:r>
            <a:endParaRPr lang="en-US" dirty="0">
              <a:latin typeface="Aharoni"/>
              <a:cs typeface="Calibri Light" panose="020F0302020204030204"/>
            </a:endParaRPr>
          </a:p>
        </p:txBody>
      </p:sp>
      <p:pic>
        <p:nvPicPr>
          <p:cNvPr id="4" name="Content Placeholder 3">
            <a:extLst>
              <a:ext uri="{FF2B5EF4-FFF2-40B4-BE49-F238E27FC236}">
                <a16:creationId xmlns:a16="http://schemas.microsoft.com/office/drawing/2014/main" id="{103036F6-3A87-7921-0445-C6AD1A2EC3C1}"/>
              </a:ext>
            </a:extLst>
          </p:cNvPr>
          <p:cNvPicPr>
            <a:picLocks noGrp="1" noChangeAspect="1"/>
          </p:cNvPicPr>
          <p:nvPr>
            <p:ph idx="1"/>
          </p:nvPr>
        </p:nvPicPr>
        <p:blipFill>
          <a:blip r:embed="rId2"/>
          <a:stretch>
            <a:fillRect/>
          </a:stretch>
        </p:blipFill>
        <p:spPr>
          <a:xfrm>
            <a:off x="5878284" y="766586"/>
            <a:ext cx="5314208" cy="4104248"/>
          </a:xfrm>
        </p:spPr>
      </p:pic>
      <p:pic>
        <p:nvPicPr>
          <p:cNvPr id="5" name="Picture 4" descr="A screenshot of a computer program&#10;&#10;Description automatically generated">
            <a:extLst>
              <a:ext uri="{FF2B5EF4-FFF2-40B4-BE49-F238E27FC236}">
                <a16:creationId xmlns:a16="http://schemas.microsoft.com/office/drawing/2014/main" id="{6BB75144-2977-4338-3DFE-866DBB366D7A}"/>
              </a:ext>
            </a:extLst>
          </p:cNvPr>
          <p:cNvPicPr>
            <a:picLocks noChangeAspect="1"/>
          </p:cNvPicPr>
          <p:nvPr/>
        </p:nvPicPr>
        <p:blipFill>
          <a:blip r:embed="rId3"/>
          <a:stretch>
            <a:fillRect/>
          </a:stretch>
        </p:blipFill>
        <p:spPr>
          <a:xfrm>
            <a:off x="161757" y="767938"/>
            <a:ext cx="5614147" cy="4114800"/>
          </a:xfrm>
          <a:prstGeom prst="rect">
            <a:avLst/>
          </a:prstGeom>
        </p:spPr>
      </p:pic>
    </p:spTree>
    <p:extLst>
      <p:ext uri="{BB962C8B-B14F-4D97-AF65-F5344CB8AC3E}">
        <p14:creationId xmlns:p14="http://schemas.microsoft.com/office/powerpoint/2010/main" val="2728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9871-D7B6-B274-D6E3-777E683DA982}"/>
              </a:ext>
            </a:extLst>
          </p:cNvPr>
          <p:cNvSpPr>
            <a:spLocks noGrp="1"/>
          </p:cNvSpPr>
          <p:nvPr>
            <p:ph type="title"/>
          </p:nvPr>
        </p:nvSpPr>
        <p:spPr>
          <a:xfrm>
            <a:off x="838200" y="49439"/>
            <a:ext cx="10515600" cy="672421"/>
          </a:xfrm>
        </p:spPr>
        <p:txBody>
          <a:bodyPr>
            <a:normAutofit fontScale="90000"/>
          </a:bodyPr>
          <a:lstStyle/>
          <a:p>
            <a:pPr algn="ctr"/>
            <a:r>
              <a:rPr lang="en-US" b="1" u="sng" dirty="0">
                <a:solidFill>
                  <a:schemeClr val="accent6"/>
                </a:solidFill>
                <a:latin typeface="Aharoni"/>
                <a:ea typeface="Calibri Light"/>
                <a:cs typeface="Calibri Light"/>
              </a:rPr>
              <a:t>PowerBi dashboard</a:t>
            </a:r>
            <a:endParaRPr lang="en-US">
              <a:solidFill>
                <a:schemeClr val="accent6"/>
              </a:solidFill>
              <a:latin typeface="Aharoni"/>
              <a:cs typeface="Aharoni"/>
            </a:endParaRPr>
          </a:p>
        </p:txBody>
      </p:sp>
      <p:pic>
        <p:nvPicPr>
          <p:cNvPr id="4" name="Content Placeholder 3" descr="A screenshot of a computer&#10;&#10;Description automatically generated">
            <a:extLst>
              <a:ext uri="{FF2B5EF4-FFF2-40B4-BE49-F238E27FC236}">
                <a16:creationId xmlns:a16="http://schemas.microsoft.com/office/drawing/2014/main" id="{16B7F6D7-436B-CF86-63E6-C99866037DA9}"/>
              </a:ext>
            </a:extLst>
          </p:cNvPr>
          <p:cNvPicPr>
            <a:picLocks noGrp="1" noChangeAspect="1"/>
          </p:cNvPicPr>
          <p:nvPr>
            <p:ph idx="1"/>
          </p:nvPr>
        </p:nvPicPr>
        <p:blipFill>
          <a:blip r:embed="rId2"/>
          <a:stretch>
            <a:fillRect/>
          </a:stretch>
        </p:blipFill>
        <p:spPr>
          <a:xfrm>
            <a:off x="1" y="626042"/>
            <a:ext cx="12191998" cy="6227989"/>
          </a:xfrm>
        </p:spPr>
      </p:pic>
    </p:spTree>
    <p:extLst>
      <p:ext uri="{BB962C8B-B14F-4D97-AF65-F5344CB8AC3E}">
        <p14:creationId xmlns:p14="http://schemas.microsoft.com/office/powerpoint/2010/main" val="2642502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BF3447-F4D3-9C35-293A-7EDE8B051869}"/>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lgn="ctr">
              <a:buNone/>
            </a:pPr>
            <a:r>
              <a:rPr lang="en-US" sz="4800" dirty="0">
                <a:solidFill>
                  <a:schemeClr val="accent4"/>
                </a:solidFill>
                <a:latin typeface="Aharoni"/>
                <a:ea typeface="Calibri" panose="020F0502020204030204"/>
                <a:cs typeface="Calibri" panose="020F0502020204030204"/>
              </a:rPr>
              <a:t>THANK YOU</a:t>
            </a:r>
          </a:p>
        </p:txBody>
      </p:sp>
    </p:spTree>
    <p:extLst>
      <p:ext uri="{BB962C8B-B14F-4D97-AF65-F5344CB8AC3E}">
        <p14:creationId xmlns:p14="http://schemas.microsoft.com/office/powerpoint/2010/main" val="368445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15454-CDDA-57CF-1FC0-53449C6BBBE7}"/>
              </a:ext>
            </a:extLst>
          </p:cNvPr>
          <p:cNvSpPr>
            <a:spLocks noGrp="1"/>
          </p:cNvSpPr>
          <p:nvPr>
            <p:ph type="title"/>
          </p:nvPr>
        </p:nvSpPr>
        <p:spPr>
          <a:xfrm>
            <a:off x="466722" y="586855"/>
            <a:ext cx="3201366" cy="3387497"/>
          </a:xfrm>
        </p:spPr>
        <p:txBody>
          <a:bodyPr anchor="b">
            <a:normAutofit/>
          </a:bodyPr>
          <a:lstStyle/>
          <a:p>
            <a:pPr algn="r"/>
            <a:r>
              <a:rPr lang="en-US" sz="4000" b="1" dirty="0">
                <a:solidFill>
                  <a:schemeClr val="accent6"/>
                </a:solidFill>
                <a:latin typeface="Aharoni"/>
                <a:cs typeface="Aharoni"/>
              </a:rPr>
              <a:t>OUR TEAM </a:t>
            </a:r>
            <a:r>
              <a:rPr lang="en-US" sz="4000" b="1" dirty="0">
                <a:solidFill>
                  <a:schemeClr val="accent6"/>
                </a:solidFill>
                <a:latin typeface="Calibri"/>
                <a:ea typeface="Calibri"/>
                <a:cs typeface="Aharoni"/>
              </a:rPr>
              <a:t>(</a:t>
            </a:r>
            <a:r>
              <a:rPr lang="en-US" sz="4000" b="1" dirty="0">
                <a:solidFill>
                  <a:schemeClr val="accent6"/>
                </a:solidFill>
                <a:latin typeface="Aharoni"/>
                <a:cs typeface="Aharoni"/>
              </a:rPr>
              <a:t>GROUP </a:t>
            </a:r>
            <a:r>
              <a:rPr lang="en-US" sz="4000" b="1" dirty="0">
                <a:solidFill>
                  <a:schemeClr val="accent6"/>
                </a:solidFill>
                <a:latin typeface="Calibri"/>
                <a:ea typeface="Calibri"/>
                <a:cs typeface="Aharoni"/>
              </a:rPr>
              <a:t>5)</a:t>
            </a:r>
          </a:p>
        </p:txBody>
      </p:sp>
      <p:sp>
        <p:nvSpPr>
          <p:cNvPr id="3" name="Content Placeholder 2">
            <a:extLst>
              <a:ext uri="{FF2B5EF4-FFF2-40B4-BE49-F238E27FC236}">
                <a16:creationId xmlns:a16="http://schemas.microsoft.com/office/drawing/2014/main" id="{65AF48E8-8D87-BCD1-C958-9A0006409495}"/>
              </a:ext>
            </a:extLst>
          </p:cNvPr>
          <p:cNvSpPr>
            <a:spLocks noGrp="1"/>
          </p:cNvSpPr>
          <p:nvPr>
            <p:ph idx="1"/>
          </p:nvPr>
        </p:nvSpPr>
        <p:spPr>
          <a:xfrm>
            <a:off x="4810259" y="649480"/>
            <a:ext cx="6555347" cy="5546047"/>
          </a:xfrm>
        </p:spPr>
        <p:txBody>
          <a:bodyPr anchor="ctr">
            <a:normAutofit/>
          </a:bodyPr>
          <a:lstStyle/>
          <a:p>
            <a:r>
              <a:rPr lang="en-US" sz="3200" dirty="0">
                <a:latin typeface="Aharoni"/>
                <a:cs typeface="Calibri"/>
              </a:rPr>
              <a:t>HARSHAL CHHAGAN NIRMAL</a:t>
            </a:r>
          </a:p>
          <a:p>
            <a:r>
              <a:rPr lang="en-US" sz="3200" dirty="0">
                <a:latin typeface="Aharoni"/>
                <a:cs typeface="Calibri"/>
              </a:rPr>
              <a:t>LAZIM ABDULMAJEED</a:t>
            </a:r>
          </a:p>
          <a:p>
            <a:r>
              <a:rPr lang="en-US" sz="3200" dirty="0">
                <a:latin typeface="Aharoni"/>
                <a:cs typeface="Calibri"/>
              </a:rPr>
              <a:t>SREEHARI S</a:t>
            </a:r>
          </a:p>
        </p:txBody>
      </p:sp>
    </p:spTree>
    <p:extLst>
      <p:ext uri="{BB962C8B-B14F-4D97-AF65-F5344CB8AC3E}">
        <p14:creationId xmlns:p14="http://schemas.microsoft.com/office/powerpoint/2010/main" val="40383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EBEA-DD46-4D31-EC8B-D9088A0787C7}"/>
              </a:ext>
            </a:extLst>
          </p:cNvPr>
          <p:cNvSpPr>
            <a:spLocks noGrp="1"/>
          </p:cNvSpPr>
          <p:nvPr>
            <p:ph type="title"/>
          </p:nvPr>
        </p:nvSpPr>
        <p:spPr>
          <a:xfrm>
            <a:off x="838200" y="-4989"/>
            <a:ext cx="10515600" cy="813935"/>
          </a:xfrm>
        </p:spPr>
        <p:txBody>
          <a:bodyPr/>
          <a:lstStyle/>
          <a:p>
            <a:pPr algn="ctr"/>
            <a:r>
              <a:rPr lang="en-US" b="1" u="sng" dirty="0">
                <a:solidFill>
                  <a:schemeClr val="accent6"/>
                </a:solidFill>
                <a:latin typeface="Aharoni"/>
                <a:cs typeface="Calibri Light"/>
              </a:rPr>
              <a:t>TABLE OF CONTENTS</a:t>
            </a:r>
            <a:endParaRPr lang="en-US" u="sng">
              <a:solidFill>
                <a:schemeClr val="accent6"/>
              </a:solidFill>
              <a:latin typeface="Aharoni"/>
              <a:cs typeface="Aharoni"/>
            </a:endParaRPr>
          </a:p>
        </p:txBody>
      </p:sp>
      <p:sp>
        <p:nvSpPr>
          <p:cNvPr id="3" name="Content Placeholder 2">
            <a:extLst>
              <a:ext uri="{FF2B5EF4-FFF2-40B4-BE49-F238E27FC236}">
                <a16:creationId xmlns:a16="http://schemas.microsoft.com/office/drawing/2014/main" id="{4AC2537A-B678-61A6-D8CD-03F06AC2857C}"/>
              </a:ext>
            </a:extLst>
          </p:cNvPr>
          <p:cNvSpPr>
            <a:spLocks noGrp="1"/>
          </p:cNvSpPr>
          <p:nvPr>
            <p:ph idx="1"/>
          </p:nvPr>
        </p:nvSpPr>
        <p:spPr>
          <a:xfrm>
            <a:off x="76200" y="1216024"/>
            <a:ext cx="12115800" cy="5450795"/>
          </a:xfrm>
        </p:spPr>
        <p:txBody>
          <a:bodyPr vert="horz" lIns="91440" tIns="45720" rIns="91440" bIns="45720" rtlCol="0" anchor="t">
            <a:noAutofit/>
          </a:bodyPr>
          <a:lstStyle/>
          <a:p>
            <a:pPr marL="457200" indent="-457200"/>
            <a:r>
              <a:rPr lang="en-US" sz="4000" dirty="0">
                <a:latin typeface="Aharoni"/>
                <a:cs typeface="Calibri" panose="020F0502020204030204"/>
              </a:rPr>
              <a:t>   ALL KPI ANALYSIS AND RECOMMENDATIONS </a:t>
            </a:r>
            <a:endParaRPr lang="en-US" sz="4000">
              <a:latin typeface="Aharoni"/>
              <a:ea typeface="Calibri" panose="020F0502020204030204"/>
              <a:cs typeface="Calibri" panose="020F0502020204030204"/>
            </a:endParaRPr>
          </a:p>
          <a:p>
            <a:pPr marL="0" indent="0">
              <a:buNone/>
            </a:pPr>
            <a:endParaRPr lang="en-US" sz="4000" dirty="0">
              <a:latin typeface="Aharoni"/>
              <a:cs typeface="Calibri" panose="020F0502020204030204"/>
            </a:endParaRPr>
          </a:p>
          <a:p>
            <a:pPr marL="457200" indent="-457200"/>
            <a:r>
              <a:rPr lang="en-US" sz="4000" dirty="0">
                <a:latin typeface="Aharoni"/>
                <a:cs typeface="Calibri" panose="020F0502020204030204"/>
              </a:rPr>
              <a:t>   WHAT WE LEARNED</a:t>
            </a:r>
            <a:endParaRPr lang="en-US" sz="4000">
              <a:latin typeface="Aharoni"/>
              <a:ea typeface="Calibri" panose="020F0502020204030204"/>
              <a:cs typeface="Calibri" panose="020F0502020204030204"/>
            </a:endParaRPr>
          </a:p>
          <a:p>
            <a:pPr marL="0" indent="0">
              <a:buNone/>
            </a:pPr>
            <a:endParaRPr lang="en-US" sz="4000" dirty="0">
              <a:latin typeface="Aharoni"/>
              <a:cs typeface="Calibri" panose="020F0502020204030204"/>
            </a:endParaRPr>
          </a:p>
          <a:p>
            <a:pPr marL="457200" indent="-457200"/>
            <a:r>
              <a:rPr lang="en-US" sz="4000" dirty="0">
                <a:latin typeface="Aharoni"/>
                <a:cs typeface="Calibri" panose="020F0502020204030204"/>
              </a:rPr>
              <a:t>   CHALLENGES</a:t>
            </a:r>
          </a:p>
          <a:p>
            <a:pPr marL="0" indent="0">
              <a:buNone/>
            </a:pPr>
            <a:endParaRPr lang="en-US" sz="4000" dirty="0">
              <a:latin typeface="Aharoni"/>
              <a:cs typeface="Calibri" panose="020F0502020204030204"/>
            </a:endParaRPr>
          </a:p>
          <a:p>
            <a:pPr marL="457200" indent="-457200"/>
            <a:r>
              <a:rPr lang="en-US" sz="4000">
                <a:latin typeface="Aharoni"/>
                <a:cs typeface="Calibri" panose="020F0502020204030204"/>
              </a:rPr>
              <a:t>   DASHBOARD SCREENSCHOTS</a:t>
            </a:r>
            <a:endParaRPr lang="en-US" sz="4000" dirty="0">
              <a:latin typeface="Aharoni"/>
              <a:cs typeface="Calibri" panose="020F0502020204030204"/>
            </a:endParaRPr>
          </a:p>
        </p:txBody>
      </p:sp>
    </p:spTree>
    <p:extLst>
      <p:ext uri="{BB962C8B-B14F-4D97-AF65-F5344CB8AC3E}">
        <p14:creationId xmlns:p14="http://schemas.microsoft.com/office/powerpoint/2010/main" val="64748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9AE5B1-2B9C-EAA9-D00B-C50C055BC278}"/>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lgn="ctr">
              <a:buNone/>
            </a:pPr>
            <a:r>
              <a:rPr lang="en-US" sz="3500" dirty="0">
                <a:solidFill>
                  <a:schemeClr val="accent4"/>
                </a:solidFill>
                <a:latin typeface="Aharoni"/>
                <a:cs typeface="Arial"/>
              </a:rPr>
              <a:t>ALL KPI ANALYSIS AND RECOMMENDATIONS</a:t>
            </a:r>
            <a:endParaRPr lang="en-US" sz="3500">
              <a:solidFill>
                <a:schemeClr val="accent4"/>
              </a:solidFill>
              <a:ea typeface="Calibri"/>
              <a:cs typeface="Calibri"/>
            </a:endParaRPr>
          </a:p>
          <a:p>
            <a:pPr algn="ctr"/>
            <a:endParaRPr lang="en-US" sz="3500" dirty="0">
              <a:solidFill>
                <a:schemeClr val="accent4"/>
              </a:solidFill>
              <a:latin typeface="Aharoni"/>
              <a:cs typeface="Arial"/>
            </a:endParaRPr>
          </a:p>
          <a:p>
            <a:pPr algn="ctr"/>
            <a:endParaRPr lang="en-US" sz="3500" dirty="0">
              <a:solidFill>
                <a:schemeClr val="accent4"/>
              </a:solidFill>
              <a:latin typeface="Aharoni"/>
              <a:cs typeface="Calibri"/>
            </a:endParaRPr>
          </a:p>
        </p:txBody>
      </p:sp>
    </p:spTree>
    <p:extLst>
      <p:ext uri="{BB962C8B-B14F-4D97-AF65-F5344CB8AC3E}">
        <p14:creationId xmlns:p14="http://schemas.microsoft.com/office/powerpoint/2010/main" val="120818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69D2-E298-1E6D-56A2-F13EDF57CFF4}"/>
              </a:ext>
            </a:extLst>
          </p:cNvPr>
          <p:cNvSpPr>
            <a:spLocks noGrp="1"/>
          </p:cNvSpPr>
          <p:nvPr>
            <p:ph type="title"/>
          </p:nvPr>
        </p:nvSpPr>
        <p:spPr>
          <a:xfrm>
            <a:off x="718457" y="190954"/>
            <a:ext cx="10515600" cy="715963"/>
          </a:xfrm>
        </p:spPr>
        <p:txBody>
          <a:bodyPr vert="horz" lIns="91440" tIns="45720" rIns="91440" bIns="45720" rtlCol="0" anchor="ctr">
            <a:noAutofit/>
          </a:bodyPr>
          <a:lstStyle/>
          <a:p>
            <a:r>
              <a:rPr lang="en-US" sz="3400" b="1" u="sng" dirty="0">
                <a:solidFill>
                  <a:schemeClr val="accent6"/>
                </a:solidFill>
                <a:latin typeface="Aharoni"/>
                <a:cs typeface="Calibri Light"/>
              </a:rPr>
              <a:t>ANALYSIS OF LOAN AMOUNTS OVER TIME </a:t>
            </a:r>
            <a:r>
              <a:rPr lang="en-US" sz="3400" b="1" u="sng" dirty="0">
                <a:solidFill>
                  <a:schemeClr val="accent6"/>
                </a:solidFill>
                <a:latin typeface="Calibri"/>
                <a:cs typeface="Calibri Light"/>
              </a:rPr>
              <a:t>(</a:t>
            </a:r>
            <a:r>
              <a:rPr lang="en-US" sz="3400" b="1" u="sng" dirty="0">
                <a:solidFill>
                  <a:schemeClr val="accent6"/>
                </a:solidFill>
                <a:latin typeface="Aharoni"/>
                <a:cs typeface="Calibri Light"/>
              </a:rPr>
              <a:t>KPI</a:t>
            </a:r>
            <a:r>
              <a:rPr lang="en-US" sz="3400" b="1" u="sng" dirty="0">
                <a:solidFill>
                  <a:schemeClr val="accent6"/>
                </a:solidFill>
                <a:cs typeface="Calibri Light"/>
              </a:rPr>
              <a:t> </a:t>
            </a:r>
            <a:r>
              <a:rPr lang="en-US" sz="3400" b="1" u="sng" dirty="0">
                <a:solidFill>
                  <a:schemeClr val="accent6"/>
                </a:solidFill>
                <a:latin typeface="Calibri"/>
                <a:cs typeface="Calibri Light"/>
              </a:rPr>
              <a:t>1)</a:t>
            </a:r>
            <a:br>
              <a:rPr lang="en-US" sz="3400" b="1" u="sng" dirty="0">
                <a:solidFill>
                  <a:schemeClr val="accent6"/>
                </a:solidFill>
                <a:latin typeface="Calibri"/>
                <a:cs typeface="Calibri Light"/>
              </a:rPr>
            </a:br>
            <a:r>
              <a:rPr lang="en-US" sz="1800" b="1" dirty="0">
                <a:solidFill>
                  <a:schemeClr val="accent6"/>
                </a:solidFill>
                <a:latin typeface="Aharoni"/>
                <a:cs typeface="Calibri Light"/>
              </a:rPr>
              <a:t>          </a:t>
            </a:r>
          </a:p>
        </p:txBody>
      </p:sp>
      <p:sp>
        <p:nvSpPr>
          <p:cNvPr id="3" name="Content Placeholder 2">
            <a:extLst>
              <a:ext uri="{FF2B5EF4-FFF2-40B4-BE49-F238E27FC236}">
                <a16:creationId xmlns:a16="http://schemas.microsoft.com/office/drawing/2014/main" id="{99C805B8-F667-38E9-42A4-617AD0BE6FD4}"/>
              </a:ext>
            </a:extLst>
          </p:cNvPr>
          <p:cNvSpPr>
            <a:spLocks noGrp="1"/>
          </p:cNvSpPr>
          <p:nvPr>
            <p:ph idx="1"/>
          </p:nvPr>
        </p:nvSpPr>
        <p:spPr>
          <a:xfrm>
            <a:off x="97972" y="747939"/>
            <a:ext cx="12094027" cy="6016852"/>
          </a:xfrm>
        </p:spPr>
        <p:txBody>
          <a:bodyPr vert="horz" lIns="91440" tIns="45720" rIns="91440" bIns="45720" rtlCol="0" anchor="t">
            <a:normAutofit/>
          </a:bodyPr>
          <a:lstStyle/>
          <a:p>
            <a:pPr marL="0" indent="0">
              <a:buNone/>
            </a:pPr>
            <a:r>
              <a:rPr lang="en-US" sz="1800" b="1" dirty="0">
                <a:ea typeface="+mn-lt"/>
                <a:cs typeface="+mn-lt"/>
              </a:rPr>
              <a:t>      </a:t>
            </a:r>
            <a:r>
              <a:rPr lang="en-US" sz="1800" b="1" dirty="0">
                <a:latin typeface="Aharoni"/>
                <a:ea typeface="+mn-lt"/>
                <a:cs typeface="+mn-lt"/>
              </a:rPr>
              <a:t> ANALYSIS:-</a:t>
            </a:r>
          </a:p>
          <a:p>
            <a:r>
              <a:rPr lang="en-US" sz="1800" b="1" dirty="0">
                <a:latin typeface="Aharoni"/>
                <a:cs typeface="Calibri"/>
              </a:rPr>
              <a:t>Most people earning less than</a:t>
            </a:r>
            <a:r>
              <a:rPr lang="en-US" sz="1800" b="1" dirty="0">
                <a:latin typeface="Calibri"/>
                <a:ea typeface="Calibri"/>
                <a:cs typeface="Calibri"/>
              </a:rPr>
              <a:t> 3</a:t>
            </a:r>
            <a:r>
              <a:rPr lang="en-US" sz="1800" b="1" dirty="0">
                <a:latin typeface="Aharoni"/>
                <a:cs typeface="Calibri"/>
              </a:rPr>
              <a:t> lakh per year seek loans for a variety of purposes, while those earning more than 3 lakh seek loans </a:t>
            </a:r>
            <a:r>
              <a:rPr lang="en-US" sz="1800" b="1" err="1">
                <a:latin typeface="Aharoni"/>
                <a:cs typeface="Calibri"/>
              </a:rPr>
              <a:t>loans</a:t>
            </a:r>
            <a:r>
              <a:rPr lang="en-US" sz="1800" b="1" dirty="0">
                <a:latin typeface="Aharoni"/>
                <a:cs typeface="Calibri"/>
              </a:rPr>
              <a:t> exclusively for debt consolidation and home </a:t>
            </a:r>
            <a:r>
              <a:rPr lang="en-US" sz="1800" b="1" err="1">
                <a:latin typeface="Aharoni"/>
                <a:cs typeface="Calibri"/>
              </a:rPr>
              <a:t>improvemets</a:t>
            </a:r>
            <a:r>
              <a:rPr lang="en-US" sz="1800" b="1" dirty="0">
                <a:latin typeface="Aharoni"/>
                <a:cs typeface="Calibri"/>
              </a:rPr>
              <a:t>.</a:t>
            </a:r>
          </a:p>
          <a:p>
            <a:r>
              <a:rPr lang="en-US" sz="1800" b="1" dirty="0">
                <a:latin typeface="Aharoni"/>
                <a:cs typeface="Calibri"/>
              </a:rPr>
              <a:t>Percentage increases in loan amounts between consecutive years -</a:t>
            </a:r>
          </a:p>
          <a:p>
            <a:pPr marL="0" indent="0">
              <a:buNone/>
            </a:pPr>
            <a:r>
              <a:rPr lang="en-US" sz="1800" b="1" dirty="0">
                <a:cs typeface="Calibri"/>
              </a:rPr>
              <a:t>                                $12 M                                       $32M                                     $75M                                       $138M</a:t>
            </a:r>
          </a:p>
          <a:p>
            <a:pPr marL="0" indent="0">
              <a:buNone/>
            </a:pPr>
            <a:endParaRPr lang="en-US" sz="1800" b="1" dirty="0">
              <a:cs typeface="Calibri"/>
            </a:endParaRPr>
          </a:p>
          <a:p>
            <a:pPr marL="0" indent="0">
              <a:buNone/>
            </a:pPr>
            <a:r>
              <a:rPr lang="en-US" sz="1800" b="1" dirty="0">
                <a:cs typeface="Calibri"/>
              </a:rPr>
              <a:t>                              (648.42%)                                 (322.69&amp;)                             (262.83%)                               (213.44%)</a:t>
            </a:r>
            <a:endParaRPr lang="en-US" sz="1800" b="1" dirty="0">
              <a:ea typeface="Calibri"/>
              <a:cs typeface="Calibri"/>
            </a:endParaRPr>
          </a:p>
          <a:p>
            <a:pPr marL="0" indent="0">
              <a:buNone/>
            </a:pPr>
            <a:r>
              <a:rPr lang="en-US" sz="1800" b="1" dirty="0">
                <a:cs typeface="Calibri"/>
              </a:rPr>
              <a:t>              </a:t>
            </a:r>
            <a:r>
              <a:rPr lang="en-US" sz="1800" b="1" dirty="0">
                <a:latin typeface="Aharoni"/>
                <a:cs typeface="Calibri"/>
              </a:rPr>
              <a:t> </a:t>
            </a:r>
          </a:p>
          <a:p>
            <a:pPr marL="0" indent="0">
              <a:buNone/>
            </a:pPr>
            <a:r>
              <a:rPr lang="en-US" sz="1800" b="1" dirty="0">
                <a:latin typeface="Aharoni"/>
                <a:cs typeface="Calibri"/>
              </a:rPr>
              <a:t>        Though there is a substantial increase in loan amounts but growth rates have reduced yearly.</a:t>
            </a:r>
            <a:endParaRPr lang="en-US" dirty="0"/>
          </a:p>
          <a:p>
            <a:pPr marL="0" indent="0">
              <a:buNone/>
            </a:pPr>
            <a:r>
              <a:rPr lang="en-US" sz="1800" b="1" dirty="0">
                <a:latin typeface="Aharoni"/>
                <a:cs typeface="Calibri"/>
              </a:rPr>
              <a:t>   </a:t>
            </a:r>
          </a:p>
          <a:p>
            <a:pPr marL="0" indent="0">
              <a:buNone/>
            </a:pPr>
            <a:r>
              <a:rPr lang="en-US" sz="1800" b="1" dirty="0">
                <a:latin typeface="Aharoni"/>
                <a:cs typeface="Calibri"/>
              </a:rPr>
              <a:t> </a:t>
            </a:r>
            <a:r>
              <a:rPr lang="en-US" sz="2000" b="1" dirty="0">
                <a:latin typeface="Aharoni"/>
                <a:cs typeface="Calibri"/>
              </a:rPr>
              <a:t> RECOMMENDATIONS:-</a:t>
            </a:r>
            <a:endParaRPr lang="en-US" sz="2000">
              <a:ea typeface="Calibri"/>
              <a:cs typeface="Calibri"/>
            </a:endParaRPr>
          </a:p>
          <a:p>
            <a:pPr marL="285750" indent="-285750"/>
            <a:r>
              <a:rPr lang="en-US" sz="2000" b="1" dirty="0">
                <a:latin typeface="Aharoni"/>
                <a:cs typeface="Calibri"/>
              </a:rPr>
              <a:t>People earning more than 3 lakh per year should be motivated to take home loans for assets like cars, houses, small businesses, and other ventures by providing attractive offers and benefits.</a:t>
            </a:r>
          </a:p>
          <a:p>
            <a:pPr marL="285750" indent="-285750"/>
            <a:r>
              <a:rPr lang="en-US" sz="2000" b="1" dirty="0">
                <a:latin typeface="Aharoni"/>
                <a:cs typeface="Calibri"/>
              </a:rPr>
              <a:t>The customers should have more time to repay a loan with longer loan terms.</a:t>
            </a:r>
          </a:p>
          <a:p>
            <a:pPr marL="285750" indent="-285750"/>
            <a:r>
              <a:rPr lang="en-US" sz="2000" b="1" dirty="0">
                <a:latin typeface="Aharoni"/>
                <a:cs typeface="Calibri"/>
              </a:rPr>
              <a:t>The interest rate charged by the lender can impact the loan amount. A higher interest rate can increase monthly payments, which may affect the loan amount.</a:t>
            </a:r>
          </a:p>
          <a:p>
            <a:pPr marL="0" indent="0">
              <a:buNone/>
            </a:pPr>
            <a:endParaRPr lang="en-US" sz="2000" dirty="0">
              <a:latin typeface="Aharoni"/>
              <a:cs typeface="Calibri"/>
            </a:endParaRPr>
          </a:p>
        </p:txBody>
      </p:sp>
      <p:sp>
        <p:nvSpPr>
          <p:cNvPr id="6" name="Oval 5">
            <a:extLst>
              <a:ext uri="{FF2B5EF4-FFF2-40B4-BE49-F238E27FC236}">
                <a16:creationId xmlns:a16="http://schemas.microsoft.com/office/drawing/2014/main" id="{40F64361-0686-0295-9AFB-C046FC46040D}"/>
              </a:ext>
            </a:extLst>
          </p:cNvPr>
          <p:cNvSpPr/>
          <p:nvPr/>
        </p:nvSpPr>
        <p:spPr>
          <a:xfrm>
            <a:off x="625928" y="2217964"/>
            <a:ext cx="914400" cy="81642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cs typeface="Calibri"/>
              </a:rPr>
              <a:t>2007</a:t>
            </a:r>
          </a:p>
        </p:txBody>
      </p:sp>
      <p:sp>
        <p:nvSpPr>
          <p:cNvPr id="7" name="TextBox 6">
            <a:extLst>
              <a:ext uri="{FF2B5EF4-FFF2-40B4-BE49-F238E27FC236}">
                <a16:creationId xmlns:a16="http://schemas.microsoft.com/office/drawing/2014/main" id="{303378AA-EE49-6D68-CAF0-C9ABF2CE463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Aharoni"/>
              <a:cs typeface="Aharoni"/>
            </a:endParaRPr>
          </a:p>
        </p:txBody>
      </p:sp>
      <p:sp>
        <p:nvSpPr>
          <p:cNvPr id="8" name="Oval 7">
            <a:extLst>
              <a:ext uri="{FF2B5EF4-FFF2-40B4-BE49-F238E27FC236}">
                <a16:creationId xmlns:a16="http://schemas.microsoft.com/office/drawing/2014/main" id="{FD057774-968B-6FC5-2A5E-626849613306}"/>
              </a:ext>
            </a:extLst>
          </p:cNvPr>
          <p:cNvSpPr/>
          <p:nvPr/>
        </p:nvSpPr>
        <p:spPr>
          <a:xfrm>
            <a:off x="2911928" y="2217964"/>
            <a:ext cx="914400" cy="81642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2008</a:t>
            </a:r>
          </a:p>
        </p:txBody>
      </p:sp>
      <p:sp>
        <p:nvSpPr>
          <p:cNvPr id="9" name="Oval 8">
            <a:extLst>
              <a:ext uri="{FF2B5EF4-FFF2-40B4-BE49-F238E27FC236}">
                <a16:creationId xmlns:a16="http://schemas.microsoft.com/office/drawing/2014/main" id="{930D1A4E-CF71-1F52-D8DD-4DB394C2BB9F}"/>
              </a:ext>
            </a:extLst>
          </p:cNvPr>
          <p:cNvSpPr/>
          <p:nvPr/>
        </p:nvSpPr>
        <p:spPr>
          <a:xfrm>
            <a:off x="5557156" y="2217963"/>
            <a:ext cx="914400" cy="81642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2009</a:t>
            </a:r>
          </a:p>
        </p:txBody>
      </p:sp>
      <p:sp>
        <p:nvSpPr>
          <p:cNvPr id="10" name="Oval 9">
            <a:extLst>
              <a:ext uri="{FF2B5EF4-FFF2-40B4-BE49-F238E27FC236}">
                <a16:creationId xmlns:a16="http://schemas.microsoft.com/office/drawing/2014/main" id="{2EEA437A-FDAF-3A14-E953-3A4015297D5B}"/>
              </a:ext>
            </a:extLst>
          </p:cNvPr>
          <p:cNvSpPr/>
          <p:nvPr/>
        </p:nvSpPr>
        <p:spPr>
          <a:xfrm>
            <a:off x="8049985" y="2217963"/>
            <a:ext cx="914400" cy="81642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2010</a:t>
            </a:r>
          </a:p>
        </p:txBody>
      </p:sp>
      <p:sp>
        <p:nvSpPr>
          <p:cNvPr id="11" name="Oval 10">
            <a:extLst>
              <a:ext uri="{FF2B5EF4-FFF2-40B4-BE49-F238E27FC236}">
                <a16:creationId xmlns:a16="http://schemas.microsoft.com/office/drawing/2014/main" id="{A98D7AA4-45B2-44BD-EEF9-4D8920D8A4ED}"/>
              </a:ext>
            </a:extLst>
          </p:cNvPr>
          <p:cNvSpPr/>
          <p:nvPr/>
        </p:nvSpPr>
        <p:spPr>
          <a:xfrm>
            <a:off x="10782299" y="2217964"/>
            <a:ext cx="914400" cy="81642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2011</a:t>
            </a:r>
          </a:p>
        </p:txBody>
      </p:sp>
      <p:sp>
        <p:nvSpPr>
          <p:cNvPr id="12" name="Arrow: Right 11">
            <a:extLst>
              <a:ext uri="{FF2B5EF4-FFF2-40B4-BE49-F238E27FC236}">
                <a16:creationId xmlns:a16="http://schemas.microsoft.com/office/drawing/2014/main" id="{6F364301-4DD2-76F8-559F-C5B4D2D7E34D}"/>
              </a:ext>
            </a:extLst>
          </p:cNvPr>
          <p:cNvSpPr/>
          <p:nvPr/>
        </p:nvSpPr>
        <p:spPr>
          <a:xfrm>
            <a:off x="1793422" y="2492828"/>
            <a:ext cx="816428" cy="261257"/>
          </a:xfrm>
          <a:prstGeom prst="rightArrow">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F44DF14-FD43-4254-01E8-DDF6406D891B}"/>
              </a:ext>
            </a:extLst>
          </p:cNvPr>
          <p:cNvSpPr/>
          <p:nvPr/>
        </p:nvSpPr>
        <p:spPr>
          <a:xfrm>
            <a:off x="4384222" y="2492828"/>
            <a:ext cx="816428" cy="261257"/>
          </a:xfrm>
          <a:prstGeom prst="rightArrow">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1587CE2-A053-3F85-1572-B8D88987952C}"/>
              </a:ext>
            </a:extLst>
          </p:cNvPr>
          <p:cNvSpPr/>
          <p:nvPr/>
        </p:nvSpPr>
        <p:spPr>
          <a:xfrm>
            <a:off x="6844393" y="2492827"/>
            <a:ext cx="816428" cy="261257"/>
          </a:xfrm>
          <a:prstGeom prst="rightArrow">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90DFC652-BC54-6B42-4182-BB28E0606603}"/>
              </a:ext>
            </a:extLst>
          </p:cNvPr>
          <p:cNvSpPr/>
          <p:nvPr/>
        </p:nvSpPr>
        <p:spPr>
          <a:xfrm>
            <a:off x="9413421" y="2492827"/>
            <a:ext cx="816428" cy="261257"/>
          </a:xfrm>
          <a:prstGeom prst="rightArrow">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23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77A5-2642-D3CE-8B87-A8FF71A9B435}"/>
              </a:ext>
            </a:extLst>
          </p:cNvPr>
          <p:cNvSpPr>
            <a:spLocks noGrp="1"/>
          </p:cNvSpPr>
          <p:nvPr>
            <p:ph type="title"/>
          </p:nvPr>
        </p:nvSpPr>
        <p:spPr>
          <a:xfrm>
            <a:off x="838200" y="299811"/>
            <a:ext cx="10515600" cy="770391"/>
          </a:xfrm>
        </p:spPr>
        <p:txBody>
          <a:bodyPr vert="horz" lIns="91440" tIns="45720" rIns="91440" bIns="45720" rtlCol="0" anchor="ctr">
            <a:noAutofit/>
          </a:bodyPr>
          <a:lstStyle/>
          <a:p>
            <a:pPr algn="ctr"/>
            <a:r>
              <a:rPr lang="en-US" sz="2800" b="1" u="sng" dirty="0">
                <a:solidFill>
                  <a:schemeClr val="accent6"/>
                </a:solidFill>
                <a:latin typeface="Aharoni"/>
                <a:ea typeface="+mj-lt"/>
                <a:cs typeface="+mj-lt"/>
              </a:rPr>
              <a:t>Analyzing Revolving Balance Distribution by</a:t>
            </a:r>
            <a:endParaRPr lang="en-US" sz="2800" b="1" u="sng">
              <a:solidFill>
                <a:schemeClr val="accent6"/>
              </a:solidFill>
              <a:latin typeface="Aharoni"/>
              <a:cs typeface="Calibri Light"/>
            </a:endParaRPr>
          </a:p>
          <a:p>
            <a:pPr algn="ctr"/>
            <a:r>
              <a:rPr lang="en-US" sz="2800" b="1" u="sng" dirty="0">
                <a:solidFill>
                  <a:schemeClr val="accent6"/>
                </a:solidFill>
                <a:latin typeface="Aharoni"/>
                <a:ea typeface="+mj-lt"/>
                <a:cs typeface="+mj-lt"/>
              </a:rPr>
              <a:t>Grade and Subgrade</a:t>
            </a:r>
            <a:r>
              <a:rPr lang="en-US" sz="2800" dirty="0">
                <a:solidFill>
                  <a:schemeClr val="accent6"/>
                </a:solidFill>
                <a:latin typeface="Calibri"/>
                <a:ea typeface="+mj-lt"/>
                <a:cs typeface="+mj-lt"/>
              </a:rPr>
              <a:t> (</a:t>
            </a:r>
            <a:r>
              <a:rPr lang="en-US" sz="2800" dirty="0">
                <a:solidFill>
                  <a:schemeClr val="accent6"/>
                </a:solidFill>
                <a:latin typeface="Aharoni"/>
                <a:ea typeface="+mj-lt"/>
                <a:cs typeface="+mj-lt"/>
              </a:rPr>
              <a:t>KPI </a:t>
            </a:r>
            <a:r>
              <a:rPr lang="en-US" sz="2800" dirty="0">
                <a:solidFill>
                  <a:schemeClr val="accent6"/>
                </a:solidFill>
                <a:latin typeface="Calibri"/>
                <a:ea typeface="+mj-lt"/>
                <a:cs typeface="+mj-lt"/>
              </a:rPr>
              <a:t>2)</a:t>
            </a:r>
            <a:endParaRPr lang="en-US" sz="2800">
              <a:solidFill>
                <a:schemeClr val="accent6"/>
              </a:solidFill>
              <a:latin typeface="Calibri"/>
              <a:ea typeface="Calibri"/>
              <a:cs typeface="Aharoni"/>
            </a:endParaRPr>
          </a:p>
        </p:txBody>
      </p:sp>
      <p:sp>
        <p:nvSpPr>
          <p:cNvPr id="3" name="Content Placeholder 2">
            <a:extLst>
              <a:ext uri="{FF2B5EF4-FFF2-40B4-BE49-F238E27FC236}">
                <a16:creationId xmlns:a16="http://schemas.microsoft.com/office/drawing/2014/main" id="{79D260CE-958E-918F-1A95-CA34B8ED4EB0}"/>
              </a:ext>
            </a:extLst>
          </p:cNvPr>
          <p:cNvSpPr>
            <a:spLocks noGrp="1"/>
          </p:cNvSpPr>
          <p:nvPr>
            <p:ph idx="1"/>
          </p:nvPr>
        </p:nvSpPr>
        <p:spPr>
          <a:xfrm>
            <a:off x="1" y="1063625"/>
            <a:ext cx="12191999" cy="5799138"/>
          </a:xfrm>
        </p:spPr>
        <p:txBody>
          <a:bodyPr vert="horz" lIns="91440" tIns="45720" rIns="91440" bIns="45720" rtlCol="0" anchor="t">
            <a:noAutofit/>
          </a:bodyPr>
          <a:lstStyle/>
          <a:p>
            <a:pPr marL="0" indent="0">
              <a:buNone/>
            </a:pPr>
            <a:r>
              <a:rPr lang="en-US" sz="2100" dirty="0">
                <a:latin typeface="Aharoni"/>
                <a:ea typeface="+mn-lt"/>
                <a:cs typeface="+mn-lt"/>
              </a:rPr>
              <a:t>        </a:t>
            </a:r>
            <a:r>
              <a:rPr lang="en-US" sz="2100" u="sng" dirty="0">
                <a:latin typeface="Aharoni"/>
                <a:ea typeface="+mn-lt"/>
                <a:cs typeface="+mn-lt"/>
              </a:rPr>
              <a:t> Analysis:</a:t>
            </a:r>
            <a:endParaRPr lang="en-US" sz="2100" u="sng">
              <a:latin typeface="Aharoni"/>
              <a:cs typeface="Calibri" panose="020F0502020204030204"/>
            </a:endParaRPr>
          </a:p>
          <a:p>
            <a:r>
              <a:rPr lang="en-US" sz="2100" dirty="0">
                <a:latin typeface="Aharoni"/>
                <a:ea typeface="+mn-lt"/>
                <a:cs typeface="+mn-lt"/>
              </a:rPr>
              <a:t>The total loan amount for Grade B is </a:t>
            </a:r>
            <a:r>
              <a:rPr lang="en-US" sz="2100" dirty="0">
                <a:latin typeface="Calibri"/>
                <a:ea typeface="+mn-lt"/>
                <a:cs typeface="+mn-lt"/>
              </a:rPr>
              <a:t>$161</a:t>
            </a:r>
            <a:r>
              <a:rPr lang="en-US" sz="2100" dirty="0">
                <a:latin typeface="Aharoni"/>
                <a:ea typeface="+mn-lt"/>
                <a:cs typeface="+mn-lt"/>
              </a:rPr>
              <a:t> M </a:t>
            </a:r>
            <a:r>
              <a:rPr lang="en-US" sz="2100" dirty="0">
                <a:latin typeface="Calibri"/>
                <a:ea typeface="+mn-lt"/>
                <a:cs typeface="+mn-lt"/>
              </a:rPr>
              <a:t>(30.35%)</a:t>
            </a:r>
            <a:r>
              <a:rPr lang="en-US" sz="2100" dirty="0">
                <a:latin typeface="Aharoni"/>
                <a:ea typeface="+mn-lt"/>
                <a:cs typeface="+mn-lt"/>
              </a:rPr>
              <a:t>, which is the highest among all</a:t>
            </a:r>
            <a:endParaRPr lang="en-US" sz="2100">
              <a:latin typeface="Aharoni"/>
              <a:cs typeface="Aharoni"/>
            </a:endParaRPr>
          </a:p>
          <a:p>
            <a:pPr marL="0" indent="0">
              <a:buNone/>
            </a:pPr>
            <a:r>
              <a:rPr lang="en-US" sz="2100" dirty="0">
                <a:latin typeface="Aharoni"/>
                <a:ea typeface="+mn-lt"/>
                <a:cs typeface="+mn-lt"/>
              </a:rPr>
              <a:t>   grades.</a:t>
            </a:r>
            <a:endParaRPr lang="en-US" sz="2100">
              <a:latin typeface="Aharoni"/>
              <a:cs typeface="Aharoni"/>
            </a:endParaRPr>
          </a:p>
          <a:p>
            <a:r>
              <a:rPr lang="en-US" sz="2100" dirty="0">
                <a:latin typeface="Aharoni"/>
                <a:ea typeface="+mn-lt"/>
                <a:cs typeface="+mn-lt"/>
              </a:rPr>
              <a:t>Overall, the analysis of grade and subgrade wise loan amounts provides an understanding of the distribution of loan amounts across different risk level categories. Higher-grade customers tend to have higher loan amounts, while lower-grade customers have relatively lower loan amounts.</a:t>
            </a:r>
            <a:endParaRPr lang="en-US" sz="2100">
              <a:latin typeface="Aharoni"/>
              <a:cs typeface="Aharoni"/>
            </a:endParaRPr>
          </a:p>
          <a:p>
            <a:pPr marL="0" indent="0">
              <a:buNone/>
            </a:pPr>
            <a:r>
              <a:rPr lang="en-US" sz="2100" dirty="0">
                <a:latin typeface="Aharoni"/>
                <a:ea typeface="+mn-lt"/>
                <a:cs typeface="+mn-lt"/>
              </a:rPr>
              <a:t>       </a:t>
            </a:r>
            <a:r>
              <a:rPr lang="en-US" sz="2100" u="sng" dirty="0">
                <a:latin typeface="Aharoni"/>
                <a:ea typeface="+mn-lt"/>
                <a:cs typeface="+mn-lt"/>
              </a:rPr>
              <a:t>Recommendations:</a:t>
            </a:r>
            <a:endParaRPr lang="en-US" sz="2100" u="sng">
              <a:latin typeface="Aharoni"/>
              <a:cs typeface="Aharoni"/>
            </a:endParaRPr>
          </a:p>
          <a:p>
            <a:r>
              <a:rPr lang="en-US" sz="2100" dirty="0">
                <a:latin typeface="Aharoni"/>
                <a:ea typeface="+mn-lt"/>
                <a:cs typeface="+mn-lt"/>
              </a:rPr>
              <a:t>Considering the salary bracket of less than </a:t>
            </a:r>
            <a:r>
              <a:rPr lang="en-US" sz="2100" dirty="0">
                <a:latin typeface="Calibri"/>
                <a:ea typeface="+mn-lt"/>
                <a:cs typeface="+mn-lt"/>
              </a:rPr>
              <a:t>1</a:t>
            </a:r>
            <a:r>
              <a:rPr lang="en-US" sz="2100" dirty="0">
                <a:latin typeface="Aharoni"/>
                <a:ea typeface="+mn-lt"/>
                <a:cs typeface="+mn-lt"/>
              </a:rPr>
              <a:t> lakh, it is recommended to sanction a lower loan amount to Grade A, B, and C borrowers specifically for the purposes of debt consolidation and credit card management.</a:t>
            </a:r>
            <a:endParaRPr lang="en-US" sz="2100">
              <a:latin typeface="Aharoni"/>
              <a:cs typeface="Aharoni"/>
            </a:endParaRPr>
          </a:p>
          <a:p>
            <a:r>
              <a:rPr lang="en-US" sz="2100" dirty="0">
                <a:latin typeface="Aharoni"/>
                <a:ea typeface="+mn-lt"/>
                <a:cs typeface="+mn-lt"/>
              </a:rPr>
              <a:t>Bank should aim to diversify their loan portfolio across different grades and sub-grades. This</a:t>
            </a:r>
            <a:endParaRPr lang="en-US" sz="2100">
              <a:latin typeface="Aharoni"/>
              <a:cs typeface="Aharoni"/>
            </a:endParaRPr>
          </a:p>
          <a:p>
            <a:pPr marL="0" indent="0">
              <a:buNone/>
            </a:pPr>
            <a:r>
              <a:rPr lang="en-US" sz="2100" dirty="0">
                <a:latin typeface="Aharoni"/>
                <a:ea typeface="+mn-lt"/>
                <a:cs typeface="+mn-lt"/>
              </a:rPr>
              <a:t>   strategy would help them to reduce risk by balancing higher-risk loans with lower-risk loans.</a:t>
            </a:r>
            <a:endParaRPr lang="en-US" sz="2100">
              <a:latin typeface="Aharoni"/>
              <a:cs typeface="Aharoni"/>
            </a:endParaRPr>
          </a:p>
          <a:p>
            <a:r>
              <a:rPr lang="en-US" sz="2100" dirty="0">
                <a:latin typeface="Aharoni"/>
                <a:ea typeface="+mn-lt"/>
                <a:cs typeface="+mn-lt"/>
              </a:rPr>
              <a:t>Educating customers about the loan process, credit management, and responsible borrowing</a:t>
            </a:r>
            <a:endParaRPr lang="en-US" sz="2100">
              <a:latin typeface="Aharoni"/>
              <a:cs typeface="Aharoni"/>
            </a:endParaRPr>
          </a:p>
          <a:p>
            <a:pPr marL="0" indent="0">
              <a:buNone/>
            </a:pPr>
            <a:r>
              <a:rPr lang="en-US" sz="2100" dirty="0">
                <a:latin typeface="Aharoni"/>
                <a:ea typeface="+mn-lt"/>
                <a:cs typeface="+mn-lt"/>
              </a:rPr>
              <a:t>   practices can contribute to better loan performance.</a:t>
            </a:r>
            <a:endParaRPr lang="en-US" sz="2100">
              <a:latin typeface="Aharoni"/>
              <a:cs typeface="Aharoni"/>
            </a:endParaRPr>
          </a:p>
        </p:txBody>
      </p:sp>
    </p:spTree>
    <p:extLst>
      <p:ext uri="{BB962C8B-B14F-4D97-AF65-F5344CB8AC3E}">
        <p14:creationId xmlns:p14="http://schemas.microsoft.com/office/powerpoint/2010/main" val="164991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C9C2-E609-50B7-E241-ABBEBE5C6785}"/>
              </a:ext>
            </a:extLst>
          </p:cNvPr>
          <p:cNvSpPr>
            <a:spLocks noGrp="1"/>
          </p:cNvSpPr>
          <p:nvPr>
            <p:ph type="title"/>
          </p:nvPr>
        </p:nvSpPr>
        <p:spPr>
          <a:xfrm>
            <a:off x="881743" y="92982"/>
            <a:ext cx="10515600" cy="879249"/>
          </a:xfrm>
        </p:spPr>
        <p:txBody>
          <a:bodyPr>
            <a:normAutofit/>
          </a:bodyPr>
          <a:lstStyle/>
          <a:p>
            <a:pPr algn="ctr"/>
            <a:r>
              <a:rPr lang="en-US" sz="2800" b="1" u="sng" dirty="0">
                <a:solidFill>
                  <a:schemeClr val="accent6"/>
                </a:solidFill>
                <a:latin typeface="Aharoni"/>
                <a:ea typeface="+mj-lt"/>
                <a:cs typeface="+mj-lt"/>
              </a:rPr>
              <a:t>Total Payment Breakdown: Verified vs. Non-</a:t>
            </a:r>
            <a:endParaRPr lang="en-US" sz="2800" b="1" u="sng">
              <a:solidFill>
                <a:schemeClr val="accent6"/>
              </a:solidFill>
              <a:latin typeface="Aharoni"/>
              <a:cs typeface="Calibri Light"/>
            </a:endParaRPr>
          </a:p>
          <a:p>
            <a:pPr algn="ctr"/>
            <a:r>
              <a:rPr lang="en-US" sz="2800" b="1" u="sng" dirty="0">
                <a:solidFill>
                  <a:schemeClr val="accent6"/>
                </a:solidFill>
                <a:latin typeface="Aharoni"/>
                <a:ea typeface="+mj-lt"/>
                <a:cs typeface="+mj-lt"/>
              </a:rPr>
              <a:t>Verified Status</a:t>
            </a:r>
            <a:r>
              <a:rPr lang="en-US" sz="2800" b="1" u="sng" dirty="0">
                <a:solidFill>
                  <a:schemeClr val="accent6"/>
                </a:solidFill>
                <a:latin typeface="Calibri"/>
                <a:ea typeface="+mj-lt"/>
                <a:cs typeface="+mj-lt"/>
              </a:rPr>
              <a:t> (</a:t>
            </a:r>
            <a:r>
              <a:rPr lang="en-US" sz="2800" b="1" u="sng" dirty="0">
                <a:solidFill>
                  <a:schemeClr val="accent6"/>
                </a:solidFill>
                <a:latin typeface="Aharoni"/>
                <a:ea typeface="+mj-lt"/>
                <a:cs typeface="+mj-lt"/>
              </a:rPr>
              <a:t>KPI</a:t>
            </a:r>
            <a:r>
              <a:rPr lang="en-US" sz="2800" b="1" u="sng" dirty="0">
                <a:solidFill>
                  <a:schemeClr val="accent6"/>
                </a:solidFill>
                <a:latin typeface="Calibri"/>
                <a:ea typeface="+mj-lt"/>
                <a:cs typeface="+mj-lt"/>
              </a:rPr>
              <a:t> 3)</a:t>
            </a:r>
            <a:endParaRPr lang="en-US" sz="2800" b="1" u="sng">
              <a:solidFill>
                <a:schemeClr val="accent6"/>
              </a:solidFill>
              <a:latin typeface="Calibri"/>
              <a:ea typeface="Calibri"/>
              <a:cs typeface="Calibri Light"/>
            </a:endParaRPr>
          </a:p>
        </p:txBody>
      </p:sp>
      <p:sp>
        <p:nvSpPr>
          <p:cNvPr id="3" name="Content Placeholder 2">
            <a:extLst>
              <a:ext uri="{FF2B5EF4-FFF2-40B4-BE49-F238E27FC236}">
                <a16:creationId xmlns:a16="http://schemas.microsoft.com/office/drawing/2014/main" id="{6108E85C-9485-2EDD-6D37-DFE6A922AD35}"/>
              </a:ext>
            </a:extLst>
          </p:cNvPr>
          <p:cNvSpPr>
            <a:spLocks noGrp="1"/>
          </p:cNvSpPr>
          <p:nvPr>
            <p:ph idx="1"/>
          </p:nvPr>
        </p:nvSpPr>
        <p:spPr>
          <a:xfrm>
            <a:off x="54429" y="1009196"/>
            <a:ext cx="12137571" cy="5853566"/>
          </a:xfrm>
        </p:spPr>
        <p:txBody>
          <a:bodyPr vert="horz" lIns="91440" tIns="45720" rIns="91440" bIns="45720" rtlCol="0" anchor="t">
            <a:normAutofit fontScale="92500" lnSpcReduction="10000"/>
          </a:bodyPr>
          <a:lstStyle/>
          <a:p>
            <a:pPr>
              <a:buNone/>
            </a:pPr>
            <a:r>
              <a:rPr lang="en-US" b="1" u="sng" dirty="0">
                <a:latin typeface="Aharoni"/>
                <a:ea typeface="+mn-lt"/>
                <a:cs typeface="+mn-lt"/>
              </a:rPr>
              <a:t>Analysis:-</a:t>
            </a:r>
            <a:endParaRPr lang="en-US" b="1" u="sng" dirty="0">
              <a:latin typeface="Aharoni"/>
              <a:cs typeface="Calibri"/>
            </a:endParaRPr>
          </a:p>
          <a:p>
            <a:r>
              <a:rPr lang="en-US" b="1" dirty="0">
                <a:latin typeface="Aharoni"/>
                <a:ea typeface="+mn-lt"/>
                <a:cs typeface="+mn-lt"/>
              </a:rPr>
              <a:t>Most of the verification status is verified and source verified, but loan for the purpose of debt consolidation and credit card is not verified that's why revolving balance is more in this category.</a:t>
            </a:r>
            <a:endParaRPr lang="en-US" b="1">
              <a:latin typeface="Aharoni"/>
              <a:cs typeface="Calibri"/>
            </a:endParaRPr>
          </a:p>
          <a:p>
            <a:pPr>
              <a:buNone/>
            </a:pPr>
            <a:endParaRPr lang="en-US" b="1" dirty="0">
              <a:latin typeface="Aharoni"/>
              <a:cs typeface="Calibri"/>
            </a:endParaRPr>
          </a:p>
          <a:p>
            <a:pPr>
              <a:buNone/>
            </a:pPr>
            <a:endParaRPr lang="en-US" b="1" dirty="0">
              <a:latin typeface="Aharoni"/>
              <a:cs typeface="Calibri"/>
            </a:endParaRPr>
          </a:p>
          <a:p>
            <a:pPr>
              <a:buNone/>
            </a:pPr>
            <a:r>
              <a:rPr lang="en-US" b="1" u="sng" dirty="0">
                <a:latin typeface="Aharoni"/>
                <a:ea typeface="+mn-lt"/>
                <a:cs typeface="+mn-lt"/>
              </a:rPr>
              <a:t>Recommendations:-</a:t>
            </a:r>
            <a:endParaRPr lang="en-US" b="1" u="sng" dirty="0">
              <a:latin typeface="Aharoni"/>
              <a:cs typeface="Calibri"/>
            </a:endParaRPr>
          </a:p>
          <a:p>
            <a:r>
              <a:rPr lang="en-US" b="1" dirty="0">
                <a:latin typeface="Aharoni"/>
                <a:ea typeface="+mn-lt"/>
                <a:cs typeface="+mn-lt"/>
              </a:rPr>
              <a:t>Strengthening the verification process by implementing stricter measures to verify the information provided by borrowers, such as income verification, employment checks, and identification verification. This can help ensure that borrowers' financial information is accurate and reliable.</a:t>
            </a:r>
            <a:endParaRPr lang="en-US" b="1">
              <a:latin typeface="Aharoni"/>
              <a:cs typeface="Calibri"/>
            </a:endParaRPr>
          </a:p>
          <a:p>
            <a:r>
              <a:rPr lang="en-US" b="1" dirty="0">
                <a:latin typeface="Aharoni"/>
                <a:ea typeface="+mn-lt"/>
                <a:cs typeface="+mn-lt"/>
              </a:rPr>
              <a:t>Bank may consider verified customers as lower risk due to the verification process and higher loan amounts. However, it's important to conduct ongoing monitoring to ensure the continued financial stability of these customers.</a:t>
            </a:r>
            <a:endParaRPr lang="en-US" b="1">
              <a:latin typeface="Aharoni"/>
              <a:cs typeface="Calibri"/>
            </a:endParaRPr>
          </a:p>
        </p:txBody>
      </p:sp>
    </p:spTree>
    <p:extLst>
      <p:ext uri="{BB962C8B-B14F-4D97-AF65-F5344CB8AC3E}">
        <p14:creationId xmlns:p14="http://schemas.microsoft.com/office/powerpoint/2010/main" val="292819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D5FD-6924-8C1E-472F-57C80257A912}"/>
              </a:ext>
            </a:extLst>
          </p:cNvPr>
          <p:cNvSpPr>
            <a:spLocks noGrp="1"/>
          </p:cNvSpPr>
          <p:nvPr>
            <p:ph type="title"/>
          </p:nvPr>
        </p:nvSpPr>
        <p:spPr>
          <a:xfrm>
            <a:off x="838200" y="-4989"/>
            <a:ext cx="10515600" cy="1107849"/>
          </a:xfrm>
        </p:spPr>
        <p:txBody>
          <a:bodyPr>
            <a:normAutofit/>
          </a:bodyPr>
          <a:lstStyle/>
          <a:p>
            <a:pPr algn="ctr"/>
            <a:r>
              <a:rPr lang="en-US" sz="2800" b="1" u="sng" dirty="0">
                <a:solidFill>
                  <a:schemeClr val="accent6"/>
                </a:solidFill>
                <a:latin typeface="Aharoni"/>
                <a:ea typeface="+mj-lt"/>
                <a:cs typeface="+mj-lt"/>
              </a:rPr>
              <a:t>Loan Status Breakdown: State-wise and</a:t>
            </a:r>
            <a:endParaRPr lang="en-US" sz="2800" b="1" u="sng">
              <a:solidFill>
                <a:schemeClr val="accent6"/>
              </a:solidFill>
              <a:latin typeface="Aharoni"/>
              <a:cs typeface="Calibri Light"/>
            </a:endParaRPr>
          </a:p>
          <a:p>
            <a:pPr algn="ctr"/>
            <a:r>
              <a:rPr lang="en-US" sz="2800" b="1" u="sng" dirty="0">
                <a:solidFill>
                  <a:schemeClr val="accent6"/>
                </a:solidFill>
                <a:latin typeface="Aharoni"/>
                <a:ea typeface="+mj-lt"/>
                <a:cs typeface="+mj-lt"/>
              </a:rPr>
              <a:t>Month-wise Analysis </a:t>
            </a:r>
            <a:r>
              <a:rPr lang="en-US" sz="2800" b="1" u="sng" dirty="0">
                <a:solidFill>
                  <a:schemeClr val="accent6"/>
                </a:solidFill>
                <a:latin typeface="Calibri"/>
                <a:ea typeface="+mj-lt"/>
                <a:cs typeface="+mj-lt"/>
              </a:rPr>
              <a:t>(</a:t>
            </a:r>
            <a:r>
              <a:rPr lang="en-US" sz="2800" b="1" u="sng" dirty="0">
                <a:solidFill>
                  <a:schemeClr val="accent6"/>
                </a:solidFill>
                <a:latin typeface="Aharoni"/>
                <a:ea typeface="+mj-lt"/>
                <a:cs typeface="+mj-lt"/>
              </a:rPr>
              <a:t>KPI </a:t>
            </a:r>
            <a:r>
              <a:rPr lang="en-US" sz="2800" b="1" u="sng" dirty="0">
                <a:solidFill>
                  <a:schemeClr val="accent6"/>
                </a:solidFill>
                <a:latin typeface="Calibri"/>
                <a:ea typeface="+mj-lt"/>
                <a:cs typeface="+mj-lt"/>
              </a:rPr>
              <a:t>4)</a:t>
            </a:r>
            <a:endParaRPr lang="en-US" sz="2800" b="1" u="sng">
              <a:solidFill>
                <a:schemeClr val="accent6"/>
              </a:solidFill>
              <a:latin typeface="Calibri"/>
              <a:ea typeface="Calibri"/>
              <a:cs typeface="Calibri Light"/>
            </a:endParaRPr>
          </a:p>
        </p:txBody>
      </p:sp>
      <p:sp>
        <p:nvSpPr>
          <p:cNvPr id="3" name="Content Placeholder 2">
            <a:extLst>
              <a:ext uri="{FF2B5EF4-FFF2-40B4-BE49-F238E27FC236}">
                <a16:creationId xmlns:a16="http://schemas.microsoft.com/office/drawing/2014/main" id="{8A8D32AE-136C-0877-87F9-03ABB0382AA3}"/>
              </a:ext>
            </a:extLst>
          </p:cNvPr>
          <p:cNvSpPr>
            <a:spLocks noGrp="1"/>
          </p:cNvSpPr>
          <p:nvPr>
            <p:ph idx="1"/>
          </p:nvPr>
        </p:nvSpPr>
        <p:spPr>
          <a:xfrm>
            <a:off x="43543" y="965654"/>
            <a:ext cx="12148457" cy="5897109"/>
          </a:xfrm>
        </p:spPr>
        <p:txBody>
          <a:bodyPr vert="horz" lIns="91440" tIns="45720" rIns="91440" bIns="45720" rtlCol="0" anchor="t">
            <a:normAutofit/>
          </a:bodyPr>
          <a:lstStyle/>
          <a:p>
            <a:pPr>
              <a:buNone/>
            </a:pPr>
            <a:r>
              <a:rPr lang="en-US" b="1" u="sng" dirty="0">
                <a:latin typeface="Aharoni"/>
                <a:ea typeface="+mn-lt"/>
                <a:cs typeface="+mn-lt"/>
              </a:rPr>
              <a:t>Analysis:-</a:t>
            </a:r>
            <a:endParaRPr lang="en-US" b="1" u="sng">
              <a:latin typeface="Aharoni"/>
              <a:cs typeface="Calibri"/>
            </a:endParaRPr>
          </a:p>
          <a:p>
            <a:r>
              <a:rPr lang="en-US" b="1" dirty="0">
                <a:latin typeface="Aharoni"/>
                <a:ea typeface="+mn-lt"/>
                <a:cs typeface="+mn-lt"/>
              </a:rPr>
              <a:t>We have understood that California </a:t>
            </a:r>
            <a:r>
              <a:rPr lang="en-US" b="1" dirty="0">
                <a:latin typeface="Calibri"/>
                <a:ea typeface="+mn-lt"/>
                <a:cs typeface="+mn-lt"/>
              </a:rPr>
              <a:t>(</a:t>
            </a:r>
            <a:r>
              <a:rPr lang="en-US" b="1" dirty="0">
                <a:latin typeface="Aharoni"/>
                <a:ea typeface="+mn-lt"/>
                <a:cs typeface="+mn-lt"/>
              </a:rPr>
              <a:t>CA</a:t>
            </a:r>
            <a:r>
              <a:rPr lang="en-US" b="1" dirty="0">
                <a:latin typeface="Calibri"/>
                <a:ea typeface="+mn-lt"/>
                <a:cs typeface="+mn-lt"/>
              </a:rPr>
              <a:t>)</a:t>
            </a:r>
            <a:r>
              <a:rPr lang="en-US" b="1" dirty="0">
                <a:latin typeface="Aharoni"/>
                <a:ea typeface="+mn-lt"/>
                <a:cs typeface="+mn-lt"/>
              </a:rPr>
              <a:t> has the highest number of loans </a:t>
            </a:r>
            <a:r>
              <a:rPr lang="en-US" sz="2600" b="1" dirty="0">
                <a:latin typeface="Calibri"/>
                <a:ea typeface="+mn-lt"/>
                <a:cs typeface="+mn-lt"/>
              </a:rPr>
              <a:t>(7,099)</a:t>
            </a:r>
            <a:r>
              <a:rPr lang="en-US" b="1" dirty="0">
                <a:latin typeface="Aharoni"/>
                <a:ea typeface="+mn-lt"/>
                <a:cs typeface="+mn-lt"/>
              </a:rPr>
              <a:t>,followed by New York </a:t>
            </a:r>
            <a:r>
              <a:rPr lang="en-US" b="1" dirty="0">
                <a:latin typeface="Calibri"/>
                <a:ea typeface="+mn-lt"/>
                <a:cs typeface="+mn-lt"/>
              </a:rPr>
              <a:t>(</a:t>
            </a:r>
            <a:r>
              <a:rPr lang="en-US" b="1" dirty="0">
                <a:latin typeface="Aharoni"/>
                <a:ea typeface="+mn-lt"/>
                <a:cs typeface="+mn-lt"/>
              </a:rPr>
              <a:t>NY</a:t>
            </a:r>
            <a:r>
              <a:rPr lang="en-US" b="1" dirty="0">
                <a:latin typeface="Calibri"/>
                <a:ea typeface="+mn-lt"/>
                <a:cs typeface="+mn-lt"/>
              </a:rPr>
              <a:t>)</a:t>
            </a:r>
            <a:r>
              <a:rPr lang="en-US" b="1" dirty="0">
                <a:latin typeface="Aharoni"/>
                <a:ea typeface="+mn-lt"/>
                <a:cs typeface="+mn-lt"/>
              </a:rPr>
              <a:t> with </a:t>
            </a:r>
            <a:r>
              <a:rPr lang="en-US" sz="2600" b="1" dirty="0">
                <a:latin typeface="Calibri"/>
                <a:ea typeface="+mn-lt"/>
                <a:cs typeface="+mn-lt"/>
              </a:rPr>
              <a:t>3,812</a:t>
            </a:r>
            <a:r>
              <a:rPr lang="en-US" b="1" dirty="0">
                <a:latin typeface="Aharoni"/>
                <a:ea typeface="+mn-lt"/>
                <a:cs typeface="+mn-lt"/>
              </a:rPr>
              <a:t> loans and Texas </a:t>
            </a:r>
            <a:r>
              <a:rPr lang="en-US" b="1" dirty="0">
                <a:latin typeface="Calibri"/>
                <a:ea typeface="+mn-lt"/>
                <a:cs typeface="+mn-lt"/>
              </a:rPr>
              <a:t>(</a:t>
            </a:r>
            <a:r>
              <a:rPr lang="en-US" b="1" dirty="0">
                <a:latin typeface="Aharoni"/>
                <a:ea typeface="+mn-lt"/>
                <a:cs typeface="+mn-lt"/>
              </a:rPr>
              <a:t>TX</a:t>
            </a:r>
            <a:r>
              <a:rPr lang="en-US" b="1" dirty="0">
                <a:latin typeface="Calibri"/>
                <a:ea typeface="+mn-lt"/>
                <a:cs typeface="+mn-lt"/>
              </a:rPr>
              <a:t>)</a:t>
            </a:r>
            <a:r>
              <a:rPr lang="en-US" b="1" dirty="0">
                <a:latin typeface="Aharoni"/>
                <a:ea typeface="+mn-lt"/>
                <a:cs typeface="+mn-lt"/>
              </a:rPr>
              <a:t> with </a:t>
            </a:r>
            <a:r>
              <a:rPr lang="en-US" sz="2600" b="1" dirty="0">
                <a:latin typeface="Calibri"/>
                <a:ea typeface="+mn-lt"/>
                <a:cs typeface="+mn-lt"/>
              </a:rPr>
              <a:t>2,727</a:t>
            </a:r>
            <a:r>
              <a:rPr lang="en-US" b="1" dirty="0">
                <a:latin typeface="Aharoni"/>
                <a:ea typeface="+mn-lt"/>
                <a:cs typeface="+mn-lt"/>
              </a:rPr>
              <a:t> loans. This indicates that these states have a relatively higher demand for loans.</a:t>
            </a:r>
            <a:endParaRPr lang="en-US" b="1">
              <a:latin typeface="Aharoni"/>
              <a:cs typeface="Calibri" panose="020F0502020204030204"/>
            </a:endParaRPr>
          </a:p>
          <a:p>
            <a:pPr>
              <a:buNone/>
            </a:pPr>
            <a:r>
              <a:rPr lang="en-US" b="1" u="sng" dirty="0">
                <a:latin typeface="Aharoni"/>
                <a:ea typeface="+mn-lt"/>
                <a:cs typeface="+mn-lt"/>
              </a:rPr>
              <a:t>Recommendations:</a:t>
            </a:r>
            <a:endParaRPr lang="en-US" b="1" u="sng">
              <a:latin typeface="Aharoni"/>
              <a:cs typeface="Aharoni"/>
            </a:endParaRPr>
          </a:p>
          <a:p>
            <a:r>
              <a:rPr lang="en-US" b="1" dirty="0">
                <a:latin typeface="Aharoni"/>
                <a:ea typeface="+mn-lt"/>
                <a:cs typeface="+mn-lt"/>
              </a:rPr>
              <a:t>By identifying states with high loan demand and modifying marketing strategies accordingly. </a:t>
            </a:r>
          </a:p>
          <a:p>
            <a:r>
              <a:rPr lang="en-US" b="1" dirty="0">
                <a:latin typeface="Aharoni"/>
                <a:ea typeface="+mn-lt"/>
                <a:cs typeface="+mn-lt"/>
              </a:rPr>
              <a:t>Bank can consider focusing their efforts on states with low loan counts to expand their customer base and increase their lending activities.</a:t>
            </a:r>
            <a:endParaRPr lang="en-US" b="1">
              <a:latin typeface="Aharoni"/>
              <a:cs typeface="Calibri"/>
            </a:endParaRPr>
          </a:p>
          <a:p>
            <a:r>
              <a:rPr lang="en-US" b="1" dirty="0">
                <a:latin typeface="Aharoni"/>
                <a:ea typeface="+mn-lt"/>
                <a:cs typeface="+mn-lt"/>
              </a:rPr>
              <a:t>Try to Recover Loan Amount from CA &amp; NY state having annual income Less than </a:t>
            </a:r>
            <a:r>
              <a:rPr lang="en-US" sz="2600" b="1" dirty="0">
                <a:latin typeface="Calibri"/>
                <a:ea typeface="+mn-lt"/>
                <a:cs typeface="+mn-lt"/>
              </a:rPr>
              <a:t>3</a:t>
            </a:r>
            <a:r>
              <a:rPr lang="en-US" b="1" dirty="0">
                <a:latin typeface="Aharoni"/>
                <a:ea typeface="+mn-lt"/>
                <a:cs typeface="+mn-lt"/>
              </a:rPr>
              <a:t> Lakh.</a:t>
            </a:r>
            <a:endParaRPr lang="en-US" b="1">
              <a:latin typeface="Aharoni"/>
              <a:cs typeface="Calibri" panose="020F0502020204030204"/>
            </a:endParaRPr>
          </a:p>
        </p:txBody>
      </p:sp>
    </p:spTree>
    <p:extLst>
      <p:ext uri="{BB962C8B-B14F-4D97-AF65-F5344CB8AC3E}">
        <p14:creationId xmlns:p14="http://schemas.microsoft.com/office/powerpoint/2010/main" val="120323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5604-09C1-CE79-BC72-653076684DC2}"/>
              </a:ext>
            </a:extLst>
          </p:cNvPr>
          <p:cNvSpPr>
            <a:spLocks noGrp="1"/>
          </p:cNvSpPr>
          <p:nvPr>
            <p:ph type="title"/>
          </p:nvPr>
        </p:nvSpPr>
        <p:spPr>
          <a:xfrm>
            <a:off x="838200" y="82098"/>
            <a:ext cx="10515600" cy="737734"/>
          </a:xfrm>
        </p:spPr>
        <p:txBody>
          <a:bodyPr vert="horz" lIns="91440" tIns="45720" rIns="91440" bIns="45720" rtlCol="0" anchor="ctr">
            <a:noAutofit/>
          </a:bodyPr>
          <a:lstStyle/>
          <a:p>
            <a:pPr algn="ctr"/>
            <a:r>
              <a:rPr lang="en-US" sz="2800" b="1" u="sng" dirty="0">
                <a:solidFill>
                  <a:schemeClr val="accent6"/>
                </a:solidFill>
                <a:latin typeface="Aharoni"/>
                <a:ea typeface="+mj-lt"/>
                <a:cs typeface="+mj-lt"/>
              </a:rPr>
              <a:t>Statistical Overview of Home Ownership </a:t>
            </a:r>
            <a:br>
              <a:rPr lang="en-US" sz="2800" b="1" u="sng" dirty="0">
                <a:solidFill>
                  <a:schemeClr val="accent6"/>
                </a:solidFill>
                <a:latin typeface="Aharoni"/>
                <a:ea typeface="+mj-lt"/>
                <a:cs typeface="+mj-lt"/>
              </a:rPr>
            </a:br>
            <a:r>
              <a:rPr lang="en-US" sz="2800" b="1" u="sng" dirty="0">
                <a:solidFill>
                  <a:schemeClr val="accent6"/>
                </a:solidFill>
                <a:latin typeface="Calibri"/>
                <a:cs typeface="Calibri Light"/>
              </a:rPr>
              <a:t>(</a:t>
            </a:r>
            <a:r>
              <a:rPr lang="en-US" sz="2800" b="1" u="sng" dirty="0">
                <a:solidFill>
                  <a:schemeClr val="accent6"/>
                </a:solidFill>
                <a:latin typeface="Aharoni"/>
                <a:cs typeface="Calibri Light"/>
              </a:rPr>
              <a:t>kpi </a:t>
            </a:r>
            <a:r>
              <a:rPr lang="en-US" sz="2800" b="1" u="sng" dirty="0">
                <a:solidFill>
                  <a:schemeClr val="accent6"/>
                </a:solidFill>
                <a:latin typeface="Calibri"/>
                <a:cs typeface="Calibri Light"/>
              </a:rPr>
              <a:t>5)</a:t>
            </a:r>
            <a:endParaRPr lang="en-US" sz="2800" b="1" u="sng">
              <a:solidFill>
                <a:schemeClr val="accent6"/>
              </a:solidFill>
              <a:latin typeface="Calibri"/>
              <a:ea typeface="Calibri"/>
              <a:cs typeface="Aharoni"/>
            </a:endParaRPr>
          </a:p>
        </p:txBody>
      </p:sp>
      <p:sp>
        <p:nvSpPr>
          <p:cNvPr id="3" name="Content Placeholder 2">
            <a:extLst>
              <a:ext uri="{FF2B5EF4-FFF2-40B4-BE49-F238E27FC236}">
                <a16:creationId xmlns:a16="http://schemas.microsoft.com/office/drawing/2014/main" id="{BC60942D-5898-5D9D-B1BE-585156B3AF5F}"/>
              </a:ext>
            </a:extLst>
          </p:cNvPr>
          <p:cNvSpPr>
            <a:spLocks noGrp="1"/>
          </p:cNvSpPr>
          <p:nvPr>
            <p:ph idx="1"/>
          </p:nvPr>
        </p:nvSpPr>
        <p:spPr>
          <a:xfrm>
            <a:off x="87086" y="911225"/>
            <a:ext cx="12006942" cy="5831795"/>
          </a:xfrm>
        </p:spPr>
        <p:txBody>
          <a:bodyPr vert="horz" lIns="91440" tIns="45720" rIns="91440" bIns="45720" rtlCol="0" anchor="t">
            <a:normAutofit/>
          </a:bodyPr>
          <a:lstStyle/>
          <a:p>
            <a:pPr>
              <a:buNone/>
            </a:pPr>
            <a:r>
              <a:rPr lang="en-US" sz="3000" b="1" u="sng" dirty="0">
                <a:latin typeface="Aharoni"/>
                <a:ea typeface="+mn-lt"/>
                <a:cs typeface="+mn-lt"/>
              </a:rPr>
              <a:t>Analysis:-</a:t>
            </a:r>
            <a:endParaRPr lang="en-US" sz="3000" b="1" u="sng">
              <a:latin typeface="Aharoni"/>
              <a:cs typeface="Calibri"/>
            </a:endParaRPr>
          </a:p>
          <a:p>
            <a:r>
              <a:rPr lang="en-US" sz="3000" b="1" dirty="0">
                <a:latin typeface="Aharoni"/>
                <a:ea typeface="+mn-lt"/>
                <a:cs typeface="+mn-lt"/>
              </a:rPr>
              <a:t>As per the analysis, mortgage has the highest loan count, i.e. significant number of customers who have mortgages on their properties.</a:t>
            </a:r>
            <a:endParaRPr lang="en-US" sz="3000" b="1">
              <a:latin typeface="Aharoni"/>
              <a:cs typeface="Calibri" panose="020F0502020204030204"/>
            </a:endParaRPr>
          </a:p>
          <a:p>
            <a:r>
              <a:rPr lang="en-US" sz="3000" b="1" dirty="0">
                <a:latin typeface="Aharoni"/>
                <a:ea typeface="+mn-lt"/>
                <a:cs typeface="+mn-lt"/>
              </a:rPr>
              <a:t>Rent is the second most common home ownership status, indicating a large number of customers who are renting their homes.</a:t>
            </a:r>
            <a:endParaRPr lang="en-US" sz="3000" b="1">
              <a:latin typeface="Aharoni"/>
              <a:cs typeface="Calibri" panose="020F0502020204030204"/>
            </a:endParaRPr>
          </a:p>
          <a:p>
            <a:pPr>
              <a:buNone/>
            </a:pPr>
            <a:endParaRPr lang="en-US" sz="3000" b="1" u="sng" dirty="0">
              <a:latin typeface="Aharoni"/>
              <a:ea typeface="+mn-lt"/>
              <a:cs typeface="+mn-lt"/>
            </a:endParaRPr>
          </a:p>
          <a:p>
            <a:pPr>
              <a:buNone/>
            </a:pPr>
            <a:r>
              <a:rPr lang="en-US" sz="3000" b="1" u="sng" dirty="0">
                <a:latin typeface="Aharoni"/>
                <a:ea typeface="+mn-lt"/>
                <a:cs typeface="+mn-lt"/>
              </a:rPr>
              <a:t>Recommendations:-</a:t>
            </a:r>
            <a:endParaRPr lang="en-US" sz="3000" b="1" u="sng">
              <a:latin typeface="Aharoni"/>
              <a:cs typeface="Calibri"/>
            </a:endParaRPr>
          </a:p>
          <a:p>
            <a:r>
              <a:rPr lang="en-US" sz="3000" b="1" dirty="0">
                <a:latin typeface="Aharoni"/>
                <a:ea typeface="+mn-lt"/>
                <a:cs typeface="+mn-lt"/>
              </a:rPr>
              <a:t>Collaborate with real estate agents, property managers, or landlords to establish referral programs. This can help reach potential customers within the real estate industry.</a:t>
            </a:r>
            <a:endParaRPr lang="en-US" sz="3000" b="1">
              <a:latin typeface="Aharoni"/>
              <a:cs typeface="Calibri"/>
            </a:endParaRPr>
          </a:p>
        </p:txBody>
      </p:sp>
    </p:spTree>
    <p:extLst>
      <p:ext uri="{BB962C8B-B14F-4D97-AF65-F5344CB8AC3E}">
        <p14:creationId xmlns:p14="http://schemas.microsoft.com/office/powerpoint/2010/main" val="26073377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BANK  PERFOMANCE ANALYSIS</vt:lpstr>
      <vt:lpstr>OUR TEAM (GROUP 5)</vt:lpstr>
      <vt:lpstr>TABLE OF CONTENTS</vt:lpstr>
      <vt:lpstr>PowerPoint Presentation</vt:lpstr>
      <vt:lpstr>ANALYSIS OF LOAN AMOUNTS OVER TIME (KPI 1)           </vt:lpstr>
      <vt:lpstr>Analyzing Revolving Balance Distribution by Grade and Subgrade (KPI 2)</vt:lpstr>
      <vt:lpstr>Total Payment Breakdown: Verified vs. Non- Verified Status (KPI 3)</vt:lpstr>
      <vt:lpstr>Loan Status Breakdown: State-wise and Month-wise Analysis (KPI 4)</vt:lpstr>
      <vt:lpstr>Statistical Overview of Home Ownership  (kpi 5)</vt:lpstr>
      <vt:lpstr>PowerPoint Presentation</vt:lpstr>
      <vt:lpstr>What we learned?</vt:lpstr>
      <vt:lpstr>PowerPoint Presentation</vt:lpstr>
      <vt:lpstr>Challenges during project</vt:lpstr>
      <vt:lpstr>PowerPoint Presentation</vt:lpstr>
      <vt:lpstr>Tableau dashboard </vt:lpstr>
      <vt:lpstr>Excel dashboard</vt:lpstr>
      <vt:lpstr>SQL Queries</vt:lpstr>
      <vt:lpstr>PowerBi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710</cp:revision>
  <dcterms:created xsi:type="dcterms:W3CDTF">2023-11-26T11:34:31Z</dcterms:created>
  <dcterms:modified xsi:type="dcterms:W3CDTF">2023-11-29T13:28:36Z</dcterms:modified>
</cp:coreProperties>
</file>