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4000">
                <a:ln/>
                <a:solidFill>
                  <a:schemeClr val="tx1"/>
                </a:solidFill>
                <a:effectLst>
                  <a:outerShdw blurRad="38100" dist="19050" dir="2700000" algn="tl" rotWithShape="0">
                    <a:schemeClr val="dk1">
                      <a:alpha val="40000"/>
                    </a:schemeClr>
                  </a:outerShdw>
                </a:effectLst>
              </a:rPr>
              <a:t>Stores Sales Prediction</a:t>
            </a:r>
            <a:endParaRPr lang="en-US" sz="4000">
              <a:ln/>
              <a:solidFill>
                <a:schemeClr val="tx1"/>
              </a:solidFill>
              <a:effectLst>
                <a:outerShdw blurRad="38100" dist="19050" dir="2700000" algn="tl" rotWithShape="0">
                  <a:schemeClr val="dk1">
                    <a:alpha val="40000"/>
                  </a:schemeClr>
                </a:outerShdw>
              </a:effectLst>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68128" y="682943"/>
            <a:ext cx="4054475" cy="1109345"/>
          </a:xfrm>
          <a:prstGeom prst="rect">
            <a:avLst/>
          </a:prstGeom>
          <a:noFill/>
        </p:spPr>
      </p:pic>
      <p:sp>
        <p:nvSpPr>
          <p:cNvPr id="5" name="Text Box 4"/>
          <p:cNvSpPr txBox="1"/>
          <p:nvPr/>
        </p:nvSpPr>
        <p:spPr>
          <a:xfrm>
            <a:off x="9297035" y="5986145"/>
            <a:ext cx="2571750" cy="368300"/>
          </a:xfrm>
          <a:prstGeom prst="rect">
            <a:avLst/>
          </a:prstGeom>
          <a:noFill/>
        </p:spPr>
        <p:txBody>
          <a:bodyPr wrap="square" rtlCol="0">
            <a:spAutoFit/>
          </a:bodyPr>
          <a:p>
            <a:r>
              <a:rPr lang="en-GB" altLang="en-US"/>
              <a:t>Harshal Patil</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Objective</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9610" y="1124585"/>
            <a:ext cx="10972800" cy="1022985"/>
          </a:xfrm>
        </p:spPr>
        <p:txBody>
          <a:bodyPr/>
          <a:p>
            <a:r>
              <a:rPr lang="en-GB" altLang="en-US" sz="2400">
                <a:latin typeface="Times New Roman" panose="02020603050405020304" charset="0"/>
                <a:cs typeface="Times New Roman" panose="02020603050405020304" charset="0"/>
              </a:rPr>
              <a:t>To build a solution that should able to predict the sales of the different stores of Big Mart according to the provided dataset.</a:t>
            </a:r>
            <a:endParaRPr lang="en-GB" altLang="en-US" sz="2400">
              <a:latin typeface="Times New Roman" panose="02020603050405020304" charset="0"/>
              <a:cs typeface="Times New Roman" panose="02020603050405020304" charset="0"/>
            </a:endParaRPr>
          </a:p>
        </p:txBody>
      </p:sp>
      <p:sp>
        <p:nvSpPr>
          <p:cNvPr id="4" name="Text Box 3"/>
          <p:cNvSpPr txBox="1"/>
          <p:nvPr/>
        </p:nvSpPr>
        <p:spPr>
          <a:xfrm>
            <a:off x="944245" y="2378075"/>
            <a:ext cx="1706880" cy="645160"/>
          </a:xfrm>
          <a:prstGeom prst="rect">
            <a:avLst/>
          </a:prstGeom>
          <a:noFill/>
        </p:spPr>
        <p:txBody>
          <a:bodyPr wrap="none" rtlCol="0">
            <a:spAutoFit/>
          </a:bodyPr>
          <a:p>
            <a:r>
              <a:rPr lang="en-GB" altLang="en-US" sz="3600">
                <a:latin typeface="Times New Roman" panose="02020603050405020304" charset="0"/>
                <a:cs typeface="Times New Roman" panose="02020603050405020304" charset="0"/>
              </a:rPr>
              <a:t>Benefits</a:t>
            </a:r>
            <a:endParaRPr lang="en-GB" altLang="en-US" sz="3600">
              <a:latin typeface="Times New Roman" panose="02020603050405020304" charset="0"/>
              <a:cs typeface="Times New Roman" panose="02020603050405020304" charset="0"/>
            </a:endParaRPr>
          </a:p>
        </p:txBody>
      </p:sp>
      <p:sp>
        <p:nvSpPr>
          <p:cNvPr id="5" name="Text Box 4"/>
          <p:cNvSpPr txBox="1"/>
          <p:nvPr/>
        </p:nvSpPr>
        <p:spPr>
          <a:xfrm>
            <a:off x="1033780" y="3023235"/>
            <a:ext cx="10523220" cy="1753235"/>
          </a:xfrm>
          <a:prstGeom prst="rect">
            <a:avLst/>
          </a:prstGeom>
          <a:noFill/>
        </p:spPr>
        <p:txBody>
          <a:bodyPr wrap="square" rtlCol="0">
            <a:spAutoFit/>
          </a:bodyPr>
          <a:p>
            <a:pPr marL="285750" indent="-285750">
              <a:buFont typeface="Arial" panose="020B0604020202020204" pitchFamily="34" charset="0"/>
              <a:buChar char="•"/>
            </a:pPr>
            <a:r>
              <a:rPr lang="en-GB" altLang="en-US">
                <a:latin typeface="Times New Roman" panose="02020603050405020304" charset="0"/>
                <a:cs typeface="Times New Roman" panose="02020603050405020304" charset="0"/>
              </a:rPr>
              <a:t>The main benefit of this project is the ability to predict sales for the test data set</a:t>
            </a:r>
            <a:endParaRPr lang="en-GB" alt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altLang="en-US">
                <a:latin typeface="Times New Roman" panose="02020603050405020304" charset="0"/>
                <a:cs typeface="Times New Roman" panose="02020603050405020304" charset="0"/>
              </a:rPr>
              <a:t>Accurate sales predictions enable better decision-making for businesses. With the predicted sales figures, companies can plan their production, procurement, and distribution strategies accordingly.</a:t>
            </a:r>
            <a:endParaRPr lang="en-GB" alt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altLang="en-US">
                <a:latin typeface="Times New Roman" panose="02020603050405020304" charset="0"/>
                <a:cs typeface="Times New Roman" panose="02020603050405020304" charset="0"/>
              </a:rPr>
              <a:t>By knowing the expected sales for different products, businesses can manage their inventory more effectively.</a:t>
            </a:r>
            <a:endParaRPr lang="en-GB" alt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GB" altLang="en-US">
                <a:latin typeface="Times New Roman" panose="02020603050405020304" charset="0"/>
                <a:cs typeface="Times New Roman" panose="02020603050405020304" charset="0"/>
              </a:rPr>
              <a:t> Sales predictions help in optimizing resources such as labor, production capacity, and transportation.</a:t>
            </a:r>
            <a:endParaRPr lang="en-GB" altLang="en-US">
              <a:latin typeface="Times New Roman" panose="02020603050405020304" charset="0"/>
              <a:cs typeface="Times New Roman" panose="02020603050405020304" charset="0"/>
            </a:endParaRPr>
          </a:p>
          <a:p>
            <a:pPr marL="285750" indent="-285750">
              <a:buNone/>
            </a:pP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Architecture</a:t>
            </a:r>
            <a:endParaRPr lang="en-GB" altLang="en-US"/>
          </a:p>
        </p:txBody>
      </p:sp>
      <p:pic>
        <p:nvPicPr>
          <p:cNvPr id="5" name="Content Placeholder 4"/>
          <p:cNvPicPr>
            <a:picLocks noChangeAspect="1"/>
          </p:cNvPicPr>
          <p:nvPr>
            <p:ph idx="1"/>
          </p:nvPr>
        </p:nvPicPr>
        <p:blipFill>
          <a:blip r:embed="rId1"/>
          <a:stretch>
            <a:fillRect/>
          </a:stretch>
        </p:blipFill>
        <p:spPr>
          <a:xfrm>
            <a:off x="1417320" y="1154430"/>
            <a:ext cx="8562975" cy="5073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Data validation and transformation</a:t>
            </a:r>
            <a:br>
              <a:rPr lang="en-US" dirty="0"/>
            </a:br>
            <a:endParaRPr lang="en-GB" altLang="en-US"/>
          </a:p>
        </p:txBody>
      </p:sp>
      <p:graphicFrame>
        <p:nvGraphicFramePr>
          <p:cNvPr id="4" name="Table 4"/>
          <p:cNvGraphicFramePr>
            <a:graphicFrameLocks noGrp="1"/>
          </p:cNvGraphicFramePr>
          <p:nvPr>
            <p:ph idx="1"/>
          </p:nvPr>
        </p:nvGraphicFramePr>
        <p:xfrm>
          <a:off x="609600" y="1174750"/>
          <a:ext cx="10972800" cy="3771900"/>
        </p:xfrm>
        <a:graphic>
          <a:graphicData uri="http://schemas.openxmlformats.org/drawingml/2006/table">
            <a:tbl>
              <a:tblPr firstRow="1" bandRow="1">
                <a:noFill/>
                <a:tableStyleId>{3B4B98B0-60AC-42C2-AFA5-B58CD77FA1E5}</a:tableStyleId>
              </a:tblPr>
              <a:tblGrid>
                <a:gridCol w="2743200"/>
                <a:gridCol w="2743200"/>
                <a:gridCol w="2743200"/>
                <a:gridCol w="2743200"/>
              </a:tblGrid>
              <a:tr h="947529">
                <a:tc>
                  <a:txBody>
                    <a:bodyPr/>
                    <a:p>
                      <a:r>
                        <a:rPr lang="en-US" sz="2400" b="0" cap="all" spc="150" dirty="0" err="1">
                          <a:solidFill>
                            <a:schemeClr val="lt1"/>
                          </a:solidFill>
                        </a:rPr>
                        <a:t>dAta</a:t>
                      </a:r>
                      <a:r>
                        <a:rPr lang="en-US" sz="2400" b="0" cap="all" spc="150" dirty="0">
                          <a:solidFill>
                            <a:schemeClr val="lt1"/>
                          </a:solidFill>
                        </a:rPr>
                        <a:t> type</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p>
                      <a:r>
                        <a:rPr lang="en-US" sz="2400" b="0" cap="all" spc="150" dirty="0">
                          <a:solidFill>
                            <a:schemeClr val="lt1"/>
                          </a:solidFill>
                        </a:rPr>
                        <a:t>Null values</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p>
                      <a:r>
                        <a:rPr lang="en-US" sz="2400" b="0" cap="all" spc="150" dirty="0">
                          <a:solidFill>
                            <a:schemeClr val="lt1"/>
                          </a:solidFill>
                        </a:rPr>
                        <a:t>Numerical columns</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p>
                      <a:r>
                        <a:rPr lang="en-US" sz="2400" b="0" cap="all" spc="150" dirty="0">
                          <a:solidFill>
                            <a:schemeClr val="lt1"/>
                          </a:solidFill>
                        </a:rPr>
                        <a:t>Categorical columns</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r>
              <a:tr h="1254877">
                <a:tc>
                  <a:txBody>
                    <a:bodyPr/>
                    <a:p>
                      <a:r>
                        <a:rPr lang="en-US" sz="1400" cap="none" spc="0" dirty="0">
                          <a:solidFill>
                            <a:schemeClr val="tx1"/>
                          </a:solidFill>
                        </a:rPr>
                        <a:t>Data type of columns is given in the schema file. It is validated when we insert the files into Database.</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p>
                      <a:r>
                        <a:rPr lang="en-US" sz="1400" cap="none" spc="0" dirty="0">
                          <a:solidFill>
                            <a:schemeClr val="tx1"/>
                          </a:solidFill>
                        </a:rPr>
                        <a:t>If any of the columns in a file have all the values as NULL or missing, we can fill it by some methods.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cap="none" spc="0" dirty="0">
                          <a:solidFill>
                            <a:schemeClr val="tx1"/>
                          </a:solidFill>
                        </a:rPr>
                        <a:t>All the numerical features were standardized using Standard Scaler, preventing any data leakage.</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cap="none" spc="0" dirty="0">
                          <a:solidFill>
                            <a:schemeClr val="tx1"/>
                          </a:solidFill>
                        </a:rPr>
                        <a:t>Ordinal Encoding  was used to treat categorical columns for the model in understandable way.</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r>
              <a:tr h="1254877">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cap="none" spc="0" dirty="0">
                          <a:solidFill>
                            <a:schemeClr val="tx1"/>
                          </a:solidFill>
                        </a:rPr>
                        <a:t>If data type is wrong, we can convert it using pandas library.</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cap="none" spc="0" dirty="0">
                          <a:solidFill>
                            <a:schemeClr val="tx1"/>
                          </a:solidFill>
                        </a:rPr>
                        <a:t>We can fill them by using mode of categorical columns or mean of numerical columns.</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p>
                      <a:r>
                        <a:rPr lang="en-US" sz="1400" cap="none" spc="0" dirty="0">
                          <a:solidFill>
                            <a:schemeClr val="tx1"/>
                          </a:solidFill>
                        </a:rPr>
                        <a:t>This process is done in pipeline  for numerical features for  the convenience of deployment.</a:t>
                      </a: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p>
                      <a:r>
                        <a:rPr lang="en-US" sz="1400" cap="none" spc="0" dirty="0">
                          <a:solidFill>
                            <a:schemeClr val="tx1"/>
                          </a:solidFill>
                        </a:rPr>
                        <a:t>This process is done in pipeline for  categorical features for the convenience of deployment.</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dirty="0">
                <a:sym typeface="+mn-ea"/>
              </a:rPr>
            </a:br>
            <a:r>
              <a:rPr lang="en-US" dirty="0">
                <a:sym typeface="+mn-ea"/>
              </a:rPr>
              <a:t>Model Training</a:t>
            </a:r>
            <a:br>
              <a:rPr lang="en-US" dirty="0"/>
            </a:br>
            <a:endParaRPr lang="en-GB" altLang="en-US"/>
          </a:p>
        </p:txBody>
      </p:sp>
      <p:sp>
        <p:nvSpPr>
          <p:cNvPr id="3" name="Content Placeholder 2"/>
          <p:cNvSpPr>
            <a:spLocks noGrp="1"/>
          </p:cNvSpPr>
          <p:nvPr>
            <p:ph idx="1"/>
          </p:nvPr>
        </p:nvSpPr>
        <p:spPr/>
        <p:txBody>
          <a:bodyPr/>
          <a:p>
            <a:pPr>
              <a:lnSpc>
                <a:spcPct val="150000"/>
              </a:lnSpc>
            </a:pPr>
            <a:r>
              <a:rPr lang="en-US" sz="2000" dirty="0">
                <a:sym typeface="+mn-ea"/>
              </a:rPr>
              <a:t> The data in database is imported to </a:t>
            </a:r>
            <a:r>
              <a:rPr lang="en-US" sz="2000" dirty="0" err="1">
                <a:sym typeface="+mn-ea"/>
              </a:rPr>
              <a:t>Jupyter</a:t>
            </a:r>
            <a:r>
              <a:rPr lang="en-US" sz="2000" dirty="0">
                <a:sym typeface="+mn-ea"/>
              </a:rPr>
              <a:t> notebook by using pandas.</a:t>
            </a:r>
            <a:endParaRPr lang="en-US" sz="2000" dirty="0"/>
          </a:p>
          <a:p>
            <a:pPr>
              <a:lnSpc>
                <a:spcPct val="150000"/>
              </a:lnSpc>
            </a:pPr>
            <a:r>
              <a:rPr lang="en-US" sz="2000" dirty="0">
                <a:ea typeface="Calibri" panose="020F0502020204030204" charset="0"/>
                <a:cs typeface="Times New Roman" panose="02020603050405020304" charset="0"/>
                <a:sym typeface="+mn-ea"/>
              </a:rPr>
              <a:t> </a:t>
            </a:r>
            <a:r>
              <a:rPr lang="en-US" sz="2000" dirty="0">
                <a:effectLst/>
                <a:ea typeface="Calibri" panose="020F0502020204030204" charset="0"/>
                <a:cs typeface="Times New Roman" panose="02020603050405020304" charset="0"/>
                <a:sym typeface="+mn-ea"/>
              </a:rPr>
              <a:t>In data preprocessing step, data is checked if there missing data, duplicate values, and datatypes of each feature. In our dataset, there was not any null and duplicate values.</a:t>
            </a:r>
            <a:endParaRPr lang="en-US" sz="2000" dirty="0">
              <a:effectLst/>
              <a:ea typeface="Calibri" panose="020F0502020204030204" charset="0"/>
              <a:cs typeface="Times New Roman" panose="02020603050405020304" charset="0"/>
            </a:endParaRPr>
          </a:p>
          <a:p>
            <a:pPr>
              <a:lnSpc>
                <a:spcPct val="150000"/>
              </a:lnSpc>
            </a:pPr>
            <a:r>
              <a:rPr lang="en-US" sz="2000" dirty="0">
                <a:effectLst/>
                <a:ea typeface="Calibri" panose="020F0502020204030204" charset="0"/>
                <a:sym typeface="+mn-ea"/>
              </a:rPr>
              <a:t> After bivariate and univariate analysis of features, outliers were checked using boxplots, and outlier treatment was carried out as well. Distribution of numerical values is plotted to see to what extent our data is skewed</a:t>
            </a:r>
            <a:r>
              <a:rPr lang="en-US" sz="2000" dirty="0">
                <a:effectLst/>
                <a:ea typeface="Calibri" panose="020F0502020204030204" charset="0"/>
                <a:cs typeface="Times New Roman" panose="02020603050405020304" charset="0"/>
                <a:sym typeface="+mn-ea"/>
              </a:rPr>
              <a:t> . </a:t>
            </a:r>
            <a:endParaRPr lang="en-US" sz="2000" dirty="0">
              <a:effectLst/>
              <a:ea typeface="Calibri" panose="020F0502020204030204" charset="0"/>
              <a:cs typeface="Times New Roman" panose="02020603050405020304" charset="0"/>
            </a:endParaRPr>
          </a:p>
          <a:p>
            <a:pPr>
              <a:lnSpc>
                <a:spcPct val="150000"/>
              </a:lnSpc>
            </a:pPr>
            <a:r>
              <a:rPr lang="en-US" sz="2000" dirty="0">
                <a:effectLst/>
                <a:ea typeface="Calibri" panose="020F0502020204030204" charset="0"/>
                <a:cs typeface="Times New Roman" panose="02020603050405020304" charset="0"/>
                <a:sym typeface="+mn-ea"/>
              </a:rPr>
              <a:t>After train and test splitting, pipeline containing Standard Scaler and Ordinal Encoder was fitted to several models. </a:t>
            </a:r>
            <a:endParaRPr lang="en-US" sz="2000" dirty="0">
              <a:effectLst/>
              <a:ea typeface="Calibri" panose="020F0502020204030204" charset="0"/>
              <a:cs typeface="Times New Roman" panose="02020603050405020304" charset="0"/>
            </a:endParaRPr>
          </a:p>
          <a:p>
            <a:endParaRPr lang="en-GB"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Box 1"/>
          <p:cNvSpPr txBox="1"/>
          <p:nvPr/>
        </p:nvSpPr>
        <p:spPr>
          <a:xfrm>
            <a:off x="746760" y="502920"/>
            <a:ext cx="10439400" cy="5262245"/>
          </a:xfrm>
          <a:prstGeom prst="rect">
            <a:avLst/>
          </a:prstGeom>
          <a:noFill/>
        </p:spPr>
        <p:txBody>
          <a:bodyPr wrap="square" rtlCol="0">
            <a:spAutoFit/>
          </a:bodyPr>
          <a:p>
            <a:r>
              <a:rPr lang="en-US" sz="2400" b="1" dirty="0"/>
              <a:t>Model Selection:</a:t>
            </a:r>
            <a:endParaRPr lang="en-US" sz="2400" b="1" dirty="0"/>
          </a:p>
          <a:p>
            <a:endParaRPr lang="en-US" sz="2000" dirty="0"/>
          </a:p>
          <a:p>
            <a:pPr>
              <a:lnSpc>
                <a:spcPct val="150000"/>
              </a:lnSpc>
            </a:pPr>
            <a:r>
              <a:rPr lang="en-US" sz="2000" dirty="0">
                <a:ea typeface="Calibri" panose="020F0502020204030204" charset="0"/>
                <a:cs typeface="Times New Roman" panose="02020603050405020304" charset="0"/>
              </a:rPr>
              <a:t>Having trained several models and obtained R2 scores, </a:t>
            </a:r>
            <a:r>
              <a:rPr lang="en-US" sz="2000" dirty="0">
                <a:effectLst/>
                <a:ea typeface="Calibri" panose="020F0502020204030204" charset="0"/>
                <a:cs typeface="Times New Roman" panose="02020603050405020304" charset="0"/>
              </a:rPr>
              <a:t>it was determined that </a:t>
            </a:r>
            <a:r>
              <a:rPr lang="en-GB" altLang="en-US" sz="2000" dirty="0">
                <a:effectLst/>
                <a:ea typeface="Calibri" panose="020F0502020204030204" charset="0"/>
                <a:cs typeface="Times New Roman" panose="02020603050405020304" charset="0"/>
              </a:rPr>
              <a:t>XG</a:t>
            </a:r>
            <a:r>
              <a:rPr lang="en-US" sz="2000" dirty="0" err="1">
                <a:effectLst/>
                <a:ea typeface="Calibri" panose="020F0502020204030204" charset="0"/>
                <a:cs typeface="Times New Roman" panose="02020603050405020304" charset="0"/>
              </a:rPr>
              <a:t>Boost</a:t>
            </a:r>
            <a:r>
              <a:rPr lang="en-US" sz="2000" dirty="0">
                <a:effectLst/>
                <a:ea typeface="Calibri" panose="020F0502020204030204" charset="0"/>
                <a:cs typeface="Times New Roman" panose="02020603050405020304" charset="0"/>
              </a:rPr>
              <a:t> performs better than other models. </a:t>
            </a:r>
            <a:r>
              <a:rPr lang="en-US" sz="2000" dirty="0" err="1">
                <a:effectLst/>
                <a:ea typeface="Calibri" panose="020F0502020204030204" charset="0"/>
                <a:cs typeface="Times New Roman" panose="02020603050405020304" charset="0"/>
              </a:rPr>
              <a:t>GridSearch</a:t>
            </a:r>
            <a:r>
              <a:rPr lang="en-US" sz="2000" dirty="0">
                <a:effectLst/>
                <a:ea typeface="Calibri" panose="020F0502020204030204" charset="0"/>
                <a:cs typeface="Times New Roman" panose="02020603050405020304" charset="0"/>
              </a:rPr>
              <a:t> and </a:t>
            </a:r>
            <a:r>
              <a:rPr lang="en-US" sz="2000" dirty="0" err="1">
                <a:effectLst/>
                <a:ea typeface="Calibri" panose="020F0502020204030204" charset="0"/>
                <a:cs typeface="Times New Roman" panose="02020603050405020304" charset="0"/>
              </a:rPr>
              <a:t>CrossValidation</a:t>
            </a:r>
            <a:r>
              <a:rPr lang="en-US" sz="2000" dirty="0">
                <a:effectLst/>
                <a:ea typeface="Calibri" panose="020F0502020204030204" charset="0"/>
                <a:cs typeface="Times New Roman" panose="02020603050405020304" charset="0"/>
              </a:rPr>
              <a:t> is used then to optimize our model.</a:t>
            </a:r>
            <a:endParaRPr lang="en-US" sz="2000" dirty="0">
              <a:effectLst/>
              <a:ea typeface="Calibri" panose="020F0502020204030204" charset="0"/>
              <a:cs typeface="Times New Roman" panose="02020603050405020304" charset="0"/>
            </a:endParaRPr>
          </a:p>
          <a:p>
            <a:endParaRPr lang="en-US" sz="2000" dirty="0">
              <a:cs typeface="Times New Roman" panose="02020603050405020304" charset="0"/>
            </a:endParaRPr>
          </a:p>
          <a:p>
            <a:endParaRPr lang="en-US" sz="2000" dirty="0">
              <a:cs typeface="Times New Roman" panose="02020603050405020304" charset="0"/>
            </a:endParaRPr>
          </a:p>
          <a:p>
            <a:r>
              <a:rPr lang="en-US" sz="2400" b="1" dirty="0">
                <a:cs typeface="Times New Roman" panose="02020603050405020304" charset="0"/>
              </a:rPr>
              <a:t>Prediction</a:t>
            </a:r>
            <a:endParaRPr lang="en-US" sz="2400" b="1" dirty="0">
              <a:cs typeface="Times New Roman" panose="02020603050405020304" charset="0"/>
            </a:endParaRPr>
          </a:p>
          <a:p>
            <a:pPr>
              <a:lnSpc>
                <a:spcPct val="150000"/>
              </a:lnSpc>
            </a:pPr>
            <a:endParaRPr lang="en-US" sz="2000" dirty="0">
              <a:cs typeface="Times New Roman" panose="02020603050405020304" charset="0"/>
            </a:endParaRPr>
          </a:p>
          <a:p>
            <a:pPr>
              <a:lnSpc>
                <a:spcPct val="150000"/>
              </a:lnSpc>
            </a:pPr>
            <a:r>
              <a:rPr lang="en-US" sz="2000" dirty="0">
                <a:ea typeface="Arial" panose="020B0604020202020204"/>
                <a:cs typeface="Arial" panose="020B0604020202020204"/>
                <a:sym typeface="Arial" panose="020B0604020202020204"/>
              </a:rPr>
              <a:t>The model is made in such a way to maximize the accuracy and also other performance metrics so that the predictions are as accurate as possible</a:t>
            </a:r>
            <a:endParaRPr lang="en-US" sz="2000" dirty="0">
              <a:ea typeface="Arial" panose="020B0604020202020204"/>
              <a:cs typeface="Arial" panose="020B0604020202020204"/>
              <a:sym typeface="Arial" panose="020B0604020202020204"/>
            </a:endParaRPr>
          </a:p>
          <a:p>
            <a:pPr>
              <a:lnSpc>
                <a:spcPct val="150000"/>
              </a:lnSpc>
            </a:pPr>
            <a:r>
              <a:rPr lang="en-US" sz="2000" dirty="0">
                <a:ea typeface="Arial" panose="020B0604020202020204"/>
                <a:cs typeface="Arial" panose="020B0604020202020204"/>
                <a:sym typeface="Arial" panose="020B0604020202020204"/>
              </a:rPr>
              <a:t>The average accuracy after cross validation </a:t>
            </a:r>
            <a:endParaRPr lang="en-US" sz="2400" dirty="0">
              <a:ea typeface="Arial" panose="020B0604020202020204"/>
              <a:cs typeface="Arial" panose="020B0604020202020204"/>
              <a:sym typeface="Arial" panose="020B0604020202020204"/>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dirty="0">
                <a:sym typeface="+mn-ea"/>
              </a:rPr>
              <a:t>Q&amp;A</a:t>
            </a:r>
            <a:br>
              <a:rPr lang="en-US" dirty="0"/>
            </a:br>
            <a:endParaRPr lang="en-GB" altLang="en-US"/>
          </a:p>
        </p:txBody>
      </p:sp>
      <p:graphicFrame>
        <p:nvGraphicFramePr>
          <p:cNvPr id="5" name="Table 4"/>
          <p:cNvGraphicFramePr>
            <a:graphicFrameLocks noGrp="1"/>
          </p:cNvGraphicFramePr>
          <p:nvPr>
            <p:ph idx="1"/>
          </p:nvPr>
        </p:nvGraphicFramePr>
        <p:xfrm>
          <a:off x="609600" y="1174750"/>
          <a:ext cx="10975340" cy="3300095"/>
        </p:xfrm>
        <a:graphic>
          <a:graphicData uri="http://schemas.openxmlformats.org/drawingml/2006/table">
            <a:tbl>
              <a:tblPr firstRow="1" bandRow="1">
                <a:noFill/>
                <a:tableStyleId>{3B4B98B0-60AC-42C2-AFA5-B58CD77FA1E5}</a:tableStyleId>
              </a:tblPr>
              <a:tblGrid>
                <a:gridCol w="2743835"/>
                <a:gridCol w="2743835"/>
                <a:gridCol w="2743835"/>
                <a:gridCol w="2743835"/>
              </a:tblGrid>
              <a:tr h="1371794">
                <a:tc>
                  <a:txBody>
                    <a:bodyPr/>
                    <a:p>
                      <a:r>
                        <a:rPr lang="en-US" sz="1800" b="0" cap="none" spc="150" dirty="0">
                          <a:solidFill>
                            <a:schemeClr val="lt1"/>
                          </a:solidFill>
                        </a:rPr>
                        <a:t>What is the </a:t>
                      </a:r>
                      <a:r>
                        <a:rPr lang="en-US" sz="1800" b="0" cap="none" spc="150" dirty="0" err="1">
                          <a:solidFill>
                            <a:schemeClr val="lt1"/>
                          </a:solidFill>
                        </a:rPr>
                        <a:t>sourse</a:t>
                      </a:r>
                      <a:r>
                        <a:rPr lang="en-US" sz="1800" b="0" cap="none" spc="150" dirty="0">
                          <a:solidFill>
                            <a:schemeClr val="lt1"/>
                          </a:solidFill>
                        </a:rPr>
                        <a:t> of data</a:t>
                      </a:r>
                      <a:r>
                        <a:rPr lang="en-US" sz="2000" b="0" cap="none" spc="150" dirty="0">
                          <a:solidFill>
                            <a:schemeClr val="lt1"/>
                          </a:solidFill>
                        </a:rPr>
                        <a:t>?</a:t>
                      </a:r>
                      <a:endParaRPr lang="en-US" sz="2000" b="0" cap="none"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p>
                      <a:r>
                        <a:rPr lang="en-US" sz="1800" b="0" cap="none" spc="150" dirty="0">
                          <a:solidFill>
                            <a:schemeClr val="lt1"/>
                          </a:solidFill>
                        </a:rPr>
                        <a:t>What was the type of data?</a:t>
                      </a:r>
                      <a:endParaRPr lang="en-US" sz="1800" b="0" cap="none"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p>
                      <a:r>
                        <a:rPr lang="en-US" sz="1600" b="0" cap="none" spc="150" dirty="0">
                          <a:solidFill>
                            <a:schemeClr val="lt1"/>
                          </a:solidFill>
                        </a:rPr>
                        <a:t>What is the complete flow you followed in this project?</a:t>
                      </a:r>
                      <a:endParaRPr lang="en-US" sz="1600" b="0" cap="none"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p>
                      <a:r>
                        <a:rPr lang="en-US" sz="1600" b="0" cap="none" spc="150" dirty="0">
                          <a:solidFill>
                            <a:schemeClr val="lt1"/>
                          </a:solidFill>
                        </a:rPr>
                        <a:t>How are logs managed?</a:t>
                      </a:r>
                      <a:endParaRPr lang="en-US" sz="1600" b="0" cap="none"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r>
              <a:tr h="1928208">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cap="none" spc="0" dirty="0">
                          <a:solidFill>
                            <a:schemeClr val="tx1"/>
                          </a:solidFill>
                        </a:rPr>
                        <a:t>The data for training is provided by the client in the form answers to certain questions asked . User has to enter answers for those questions.</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p>
                      <a:r>
                        <a:rPr lang="en-US" sz="1400" cap="none" spc="0" dirty="0">
                          <a:solidFill>
                            <a:schemeClr val="tx1"/>
                          </a:solidFill>
                        </a:rPr>
                        <a:t>The data is the combination of both numerical and categorical values.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p>
                      <a:pPr marL="0" marR="0" lvl="0" indent="0" algn="l" defTabSz="914400" rtl="0" eaLnBrk="1" fontAlgn="auto" latinLnBrk="0" hangingPunct="1">
                        <a:lnSpc>
                          <a:spcPct val="100000"/>
                        </a:lnSpc>
                        <a:spcBef>
                          <a:spcPts val="0"/>
                        </a:spcBef>
                        <a:spcAft>
                          <a:spcPts val="0"/>
                        </a:spcAft>
                        <a:buClrTx/>
                        <a:buSzTx/>
                        <a:buFontTx/>
                        <a:buNone/>
                        <a:defRPr/>
                      </a:pPr>
                      <a:r>
                        <a:rPr lang="en-US" sz="1400" cap="none" spc="0" dirty="0">
                          <a:solidFill>
                            <a:schemeClr val="tx1"/>
                          </a:solidFill>
                        </a:rPr>
                        <a:t>Refer to 3</a:t>
                      </a:r>
                      <a:r>
                        <a:rPr lang="en-US" sz="1400" cap="none" spc="0" baseline="30000" dirty="0">
                          <a:solidFill>
                            <a:schemeClr val="tx1"/>
                          </a:solidFill>
                        </a:rPr>
                        <a:t>rd</a:t>
                      </a:r>
                      <a:r>
                        <a:rPr lang="en-US" sz="1400" cap="none" spc="0" dirty="0">
                          <a:solidFill>
                            <a:schemeClr val="tx1"/>
                          </a:solidFill>
                        </a:rPr>
                        <a:t> slide for the process flow.</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p>
                      <a:pPr marL="0" lvl="0" indent="0" algn="l" rtl="0">
                        <a:lnSpc>
                          <a:spcPct val="100000"/>
                        </a:lnSpc>
                        <a:spcBef>
                          <a:spcPts val="960"/>
                        </a:spcBef>
                        <a:spcAft>
                          <a:spcPts val="0"/>
                        </a:spcAft>
                        <a:buSzPts val="1440"/>
                        <a:buNone/>
                      </a:pPr>
                      <a:r>
                        <a:rPr lang="en-US" sz="1400" dirty="0">
                          <a:latin typeface="Arial" panose="020B0604020202020204"/>
                          <a:ea typeface="Arial" panose="020B0604020202020204"/>
                          <a:cs typeface="Arial" panose="020B0604020202020204"/>
                          <a:sym typeface="Arial" panose="020B0604020202020204"/>
                        </a:rPr>
                        <a:t>Following s are the logs that we are using : </a:t>
                      </a:r>
                      <a:endParaRPr lang="en-US" sz="1400" dirty="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1400" dirty="0">
                          <a:latin typeface="Arial" panose="020B0604020202020204"/>
                          <a:ea typeface="Arial" panose="020B0604020202020204"/>
                          <a:cs typeface="Arial" panose="020B0604020202020204"/>
                          <a:sym typeface="Arial" panose="020B0604020202020204"/>
                        </a:rPr>
                        <a:t>Data Insertion log, Model Fitting log, prediction log, etc.</a:t>
                      </a:r>
                      <a:endParaRPr lang="en-US" sz="1400" dirty="0">
                        <a:latin typeface="Arial" panose="020B0604020202020204"/>
                        <a:ea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r>
              <a:rPr lang="en-US" sz="3200" dirty="0">
                <a:sym typeface="+mn-ea"/>
              </a:rPr>
              <a:t>What techniques were you using for data pre-processing?</a:t>
            </a:r>
            <a:endParaRPr lang="en-US" sz="3200" dirty="0"/>
          </a:p>
          <a:p>
            <a:endParaRPr lang="en-US" sz="3200" dirty="0"/>
          </a:p>
          <a:p>
            <a:endParaRPr lang="en-US" sz="3200" dirty="0"/>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Removing unwanted attributes</a:t>
            </a:r>
            <a:endParaRPr lang="en-US" sz="2000" dirty="0">
              <a:latin typeface="Arial" panose="020B0604020202020204"/>
              <a:ea typeface="Arial" panose="020B0604020202020204"/>
              <a:cs typeface="Arial" panose="020B0604020202020204"/>
              <a:sym typeface="Arial" panose="020B0604020202020204"/>
            </a:endParaRPr>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Visualizing  relation of independent variables with each other and output variables</a:t>
            </a:r>
            <a:endParaRPr lang="en-US" sz="2000" dirty="0">
              <a:latin typeface="Arial" panose="020B0604020202020204"/>
              <a:ea typeface="Arial" panose="020B0604020202020204"/>
              <a:cs typeface="Arial" panose="020B0604020202020204"/>
              <a:sym typeface="Arial" panose="020B0604020202020204"/>
            </a:endParaRPr>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Checking and changing Distribution of continuous values</a:t>
            </a:r>
            <a:endParaRPr lang="en-US" sz="2000" dirty="0">
              <a:latin typeface="Arial" panose="020B0604020202020204"/>
              <a:ea typeface="Arial" panose="020B0604020202020204"/>
              <a:cs typeface="Arial" panose="020B0604020202020204"/>
              <a:sym typeface="Arial" panose="020B0604020202020204"/>
            </a:endParaRPr>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Removing outliers</a:t>
            </a:r>
            <a:endParaRPr lang="en-US" sz="2000" dirty="0">
              <a:latin typeface="Arial" panose="020B0604020202020204"/>
              <a:ea typeface="Arial" panose="020B0604020202020204"/>
              <a:cs typeface="Arial" panose="020B0604020202020204"/>
              <a:sym typeface="Arial" panose="020B0604020202020204"/>
            </a:endParaRPr>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Cleaning data and imputing if null values are present. </a:t>
            </a:r>
            <a:endParaRPr lang="en-US" sz="2000" dirty="0">
              <a:latin typeface="Arial" panose="020B0604020202020204"/>
              <a:ea typeface="Arial" panose="020B0604020202020204"/>
              <a:cs typeface="Arial" panose="020B0604020202020204"/>
              <a:sym typeface="Arial" panose="020B0604020202020204"/>
            </a:endParaRPr>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Converting categorical data into numeric values.</a:t>
            </a:r>
            <a:endParaRPr lang="en-US" sz="2000" dirty="0">
              <a:latin typeface="Arial" panose="020B0604020202020204"/>
              <a:ea typeface="Arial" panose="020B0604020202020204"/>
              <a:cs typeface="Arial" panose="020B0604020202020204"/>
              <a:sym typeface="Arial" panose="020B0604020202020204"/>
            </a:endParaRPr>
          </a:p>
          <a:p>
            <a:pPr marL="701040" lvl="1" indent="-285750" algn="l" rtl="0">
              <a:lnSpc>
                <a:spcPct val="10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Scaling the data</a:t>
            </a:r>
            <a:endParaRPr lang="en-US" sz="2000" dirty="0">
              <a:latin typeface="Arial" panose="020B0604020202020204"/>
              <a:ea typeface="Arial" panose="020B0604020202020204"/>
              <a:cs typeface="Arial" panose="020B0604020202020204"/>
              <a:sym typeface="Arial" panose="020B0604020202020204"/>
            </a:endParaRPr>
          </a:p>
          <a:p>
            <a:pPr marL="285750" indent="-285750">
              <a:buFont typeface="Arial" panose="020B0604020202020204" pitchFamily="34" charset="0"/>
              <a:buChar char="•"/>
            </a:pPr>
            <a:endParaRPr lang="en-US" sz="2000" dirty="0"/>
          </a:p>
          <a:p>
            <a:endParaRPr lang="en-GB"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p:nvPr>
            <p:ph idx="1"/>
          </p:nvPr>
        </p:nvSpPr>
        <p:spPr/>
        <p:txBody>
          <a:bodyPr/>
          <a:p>
            <a:pPr marL="0" lvl="0" indent="0" algn="l" rtl="0">
              <a:lnSpc>
                <a:spcPct val="100000"/>
              </a:lnSpc>
              <a:spcBef>
                <a:spcPts val="0"/>
              </a:spcBef>
              <a:spcAft>
                <a:spcPts val="0"/>
              </a:spcAft>
              <a:buSzPts val="1440"/>
              <a:buNone/>
            </a:pPr>
            <a:r>
              <a:rPr lang="en-US" dirty="0">
                <a:latin typeface="Arial" panose="020B0604020202020204"/>
                <a:ea typeface="Arial" panose="020B0604020202020204"/>
                <a:cs typeface="Arial" panose="020B0604020202020204"/>
                <a:sym typeface="Arial" panose="020B0604020202020204"/>
              </a:rPr>
              <a:t>How training was done or what models were used?</a:t>
            </a:r>
            <a:endParaRPr lang="en-US" dirty="0">
              <a:latin typeface="Arial" panose="020B0604020202020204"/>
              <a:ea typeface="Arial" panose="020B0604020202020204"/>
              <a:cs typeface="Arial" panose="020B0604020202020204"/>
              <a:sym typeface="Arial" panose="020B0604020202020204"/>
            </a:endParaRPr>
          </a:p>
          <a:p>
            <a:pPr lvl="0" algn="l" rtl="0">
              <a:lnSpc>
                <a:spcPct val="100000"/>
              </a:lnSpc>
              <a:spcBef>
                <a:spcPts val="960"/>
              </a:spcBef>
              <a:spcAft>
                <a:spcPts val="0"/>
              </a:spcAft>
              <a:buSzPts val="2100"/>
            </a:pPr>
            <a:endParaRPr lang="en-US" dirty="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First, we started with data cleaning,  EDA and feature engineering. Data type of columns were corrected by using pandas attributes.</a:t>
            </a:r>
            <a:endParaRPr lang="en-US" sz="2000" dirty="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Then, outliers and ambiguities were removed from the data. Categorical features were encoded by applying One-hot encoding, and numerical columns was scaled using Standard Scaler.</a:t>
            </a:r>
            <a:endParaRPr lang="en-US" sz="2000" dirty="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2000" dirty="0">
                <a:latin typeface="Arial" panose="020B0604020202020204"/>
                <a:ea typeface="Arial" panose="020B0604020202020204"/>
                <a:cs typeface="Arial" panose="020B0604020202020204"/>
                <a:sym typeface="Arial" panose="020B0604020202020204"/>
              </a:rPr>
              <a:t>Data pipeline was created to implement data scaling, one-hot encoding and an estimator to prevent any data leakage. </a:t>
            </a:r>
            <a:endParaRPr lang="en-US" sz="2000" dirty="0">
              <a:latin typeface="Arial" panose="020B0604020202020204"/>
              <a:ea typeface="Arial" panose="020B0604020202020204"/>
              <a:cs typeface="Arial" panose="020B0604020202020204"/>
              <a:sym typeface="Arial" panose="020B0604020202020204"/>
            </a:endParaRPr>
          </a:p>
          <a:p>
            <a:pPr marL="285750" lvl="0" indent="-285750" algn="l" rtl="0">
              <a:lnSpc>
                <a:spcPct val="150000"/>
              </a:lnSpc>
              <a:spcBef>
                <a:spcPts val="960"/>
              </a:spcBef>
              <a:spcAft>
                <a:spcPts val="0"/>
              </a:spcAft>
              <a:buSzPts val="2100"/>
              <a:buFont typeface="Arial" panose="020B0604020202020204" pitchFamily="34" charset="0"/>
              <a:buChar char="•"/>
            </a:pPr>
            <a:r>
              <a:rPr lang="en-US" sz="2000" dirty="0" err="1">
                <a:latin typeface="Arial" panose="020B0604020202020204"/>
                <a:ea typeface="Arial" panose="020B0604020202020204"/>
                <a:cs typeface="Arial" panose="020B0604020202020204"/>
                <a:sym typeface="Arial" panose="020B0604020202020204"/>
              </a:rPr>
              <a:t>CatBoost</a:t>
            </a:r>
            <a:r>
              <a:rPr lang="en-US" sz="2000" dirty="0">
                <a:latin typeface="Arial" panose="020B0604020202020204"/>
                <a:ea typeface="Arial" panose="020B0604020202020204"/>
                <a:cs typeface="Arial" panose="020B0604020202020204"/>
                <a:sym typeface="Arial" panose="020B0604020202020204"/>
              </a:rPr>
              <a:t> model was used as the best estimator which was then used for production followed by hyperparameter tuning.</a:t>
            </a:r>
            <a:endParaRPr lang="en-US" sz="2000" dirty="0">
              <a:latin typeface="Arial" panose="020B0604020202020204"/>
              <a:ea typeface="Arial" panose="020B0604020202020204"/>
              <a:cs typeface="Arial" panose="020B0604020202020204"/>
              <a:sym typeface="Arial" panose="020B0604020202020204"/>
            </a:endParaRPr>
          </a:p>
          <a:p>
            <a:endParaRPr lang="en-GB" alt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3944</Words>
  <Application>WPS Presentation</Application>
  <PresentationFormat>Widescreen</PresentationFormat>
  <Paragraphs>109</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Times New Roman</vt:lpstr>
      <vt:lpstr>Arial</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3</cp:revision>
  <dcterms:created xsi:type="dcterms:W3CDTF">2023-06-03T10:16:05Z</dcterms:created>
  <dcterms:modified xsi:type="dcterms:W3CDTF">2023-06-03T10:36:07Z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D95CFDAB209B4BD690F1381C7593575B</vt:lpwstr>
  </property>
  <property fmtid="{D5CDD505-2E9C-101B-9397-08002B2CF9AE}" pid="3" name="KSOProductBuildVer">
    <vt:lpwstr>2057-11.2.0.11537</vt:lpwstr>
  </property>
</Properties>
</file>