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6" r:id="rId6"/>
    <p:sldId id="297" r:id="rId7"/>
    <p:sldId id="298" r:id="rId8"/>
    <p:sldId id="299" r:id="rId9"/>
    <p:sldId id="300" r:id="rId10"/>
    <p:sldId id="301" r:id="rId11"/>
    <p:sldId id="271" r:id="rId12"/>
    <p:sldId id="302" r:id="rId13"/>
    <p:sldId id="303" r:id="rId14"/>
    <p:sldId id="304" r:id="rId15"/>
    <p:sldId id="305" r:id="rId16"/>
    <p:sldId id="308" r:id="rId17"/>
    <p:sldId id="306" r:id="rId18"/>
    <p:sldId id="309" r:id="rId19"/>
    <p:sldId id="310" r:id="rId20"/>
    <p:sldId id="311" r:id="rId21"/>
    <p:sldId id="312" r:id="rId22"/>
    <p:sldId id="313" r:id="rId23"/>
    <p:sldId id="314" r:id="rId24"/>
    <p:sldId id="31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3" d="100"/>
          <a:sy n="73" d="100"/>
        </p:scale>
        <p:origin x="4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a:bodyPr>
          <a:lstStyle/>
          <a:p>
            <a:r>
              <a:rPr lang="en-US" sz="4000" dirty="0">
                <a:cs typeface="Calibri Light"/>
              </a:rPr>
              <a:t>Project presentation on :-</a:t>
            </a:r>
            <a:br>
              <a:rPr lang="en-US" sz="4000" dirty="0">
                <a:cs typeface="Calibri Light"/>
              </a:rPr>
            </a:br>
            <a:r>
              <a:rPr lang="en-US" sz="4000" dirty="0">
                <a:cs typeface="Calibri Light"/>
              </a:rPr>
              <a:t/>
            </a:r>
            <a:br>
              <a:rPr lang="en-US" sz="4000" dirty="0">
                <a:cs typeface="Calibri Light"/>
              </a:rPr>
            </a:br>
            <a:r>
              <a:rPr lang="en-US" sz="4000" dirty="0">
                <a:cs typeface="Calibri Light"/>
              </a:rPr>
              <a:t/>
            </a:r>
            <a:br>
              <a:rPr lang="en-US" sz="4000" dirty="0">
                <a:cs typeface="Calibri Light"/>
              </a:rPr>
            </a:br>
            <a:r>
              <a:rPr lang="en-US" sz="4000" b="1" dirty="0">
                <a:cs typeface="Calibri Light"/>
              </a:rPr>
              <a:t>PFA</a:t>
            </a:r>
            <a:r>
              <a:rPr lang="en-US" sz="4000" dirty="0">
                <a:cs typeface="Calibri Light"/>
              </a:rPr>
              <a:t> </a:t>
            </a:r>
            <a:r>
              <a:rPr lang="en-US" sz="4000" b="1" dirty="0">
                <a:cs typeface="Calibri Light"/>
              </a:rPr>
              <a:t>HOUSING</a:t>
            </a:r>
            <a:r>
              <a:rPr lang="en-US" sz="4000" dirty="0">
                <a:cs typeface="Calibri Light"/>
              </a:rPr>
              <a:t> </a:t>
            </a:r>
            <a:r>
              <a:rPr lang="en-US" sz="4000" b="1" dirty="0">
                <a:cs typeface="Calibri Light"/>
              </a:rPr>
              <a:t>PROJECT</a:t>
            </a:r>
            <a:endParaRPr lang="en-US" sz="5400" b="1" dirty="0">
              <a:cs typeface="Calibri Light"/>
            </a:endParaRP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a:bodyPr>
          <a:lstStyle/>
          <a:p>
            <a:r>
              <a:rPr lang="en-US" dirty="0">
                <a:cs typeface="Calibri"/>
              </a:rPr>
              <a:t>Submitted by :</a:t>
            </a:r>
          </a:p>
          <a:p>
            <a:r>
              <a:rPr lang="en-US" dirty="0" smtClean="0">
                <a:cs typeface="Calibri"/>
              </a:rPr>
              <a:t>Harshal J. </a:t>
            </a:r>
            <a:r>
              <a:rPr lang="en-US" dirty="0" err="1" smtClean="0">
                <a:cs typeface="Calibri"/>
              </a:rPr>
              <a:t>Pawar</a:t>
            </a:r>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10;&#10;Description automatically generated">
            <a:extLst>
              <a:ext uri="{FF2B5EF4-FFF2-40B4-BE49-F238E27FC236}">
                <a16:creationId xmlns:a16="http://schemas.microsoft.com/office/drawing/2014/main" id="{8002C996-1DC6-4B6E-9BCC-DA7574801AE5}"/>
              </a:ext>
            </a:extLst>
          </p:cNvPr>
          <p:cNvPicPr>
            <a:picLocks noChangeAspect="1"/>
          </p:cNvPicPr>
          <p:nvPr/>
        </p:nvPicPr>
        <p:blipFill>
          <a:blip r:embed="rId2"/>
          <a:stretch>
            <a:fillRect/>
          </a:stretch>
        </p:blipFill>
        <p:spPr>
          <a:xfrm>
            <a:off x="2219195" y="45781"/>
            <a:ext cx="8818322" cy="5722602"/>
          </a:xfrm>
          <a:prstGeom prst="rect">
            <a:avLst/>
          </a:prstGeom>
        </p:spPr>
      </p:pic>
      <p:sp>
        <p:nvSpPr>
          <p:cNvPr id="3" name="TextBox 2">
            <a:extLst>
              <a:ext uri="{FF2B5EF4-FFF2-40B4-BE49-F238E27FC236}">
                <a16:creationId xmlns:a16="http://schemas.microsoft.com/office/drawing/2014/main" id="{EF074A7F-431E-441B-AB40-651A8A25E3D0}"/>
              </a:ext>
            </a:extLst>
          </p:cNvPr>
          <p:cNvSpPr txBox="1"/>
          <p:nvPr/>
        </p:nvSpPr>
        <p:spPr>
          <a:xfrm>
            <a:off x="277660" y="5778674"/>
            <a:ext cx="12377802" cy="961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a:cs typeface="Calibri"/>
              </a:rPr>
              <a:t> </a:t>
            </a:r>
          </a:p>
          <a:p>
            <a:r>
              <a:rPr lang="en-IN" sz="2800">
                <a:cs typeface="Segoe UI"/>
              </a:rPr>
              <a:t>SalePrice is highly positively correlated with GrLivArea </a:t>
            </a:r>
            <a:r>
              <a:rPr lang="en-US" sz="2800">
                <a:cs typeface="Calibri"/>
              </a:rPr>
              <a:t> </a:t>
            </a:r>
            <a:r>
              <a:rPr lang="en-IN" sz="2800">
                <a:cs typeface="Segoe UI"/>
              </a:rPr>
              <a:t>and OverallQual.</a:t>
            </a:r>
            <a:r>
              <a:rPr lang="en-US" sz="2800">
                <a:cs typeface="Calibri"/>
              </a:rPr>
              <a:t> </a:t>
            </a:r>
          </a:p>
        </p:txBody>
      </p:sp>
    </p:spTree>
    <p:extLst>
      <p:ext uri="{BB962C8B-B14F-4D97-AF65-F5344CB8AC3E}">
        <p14:creationId xmlns:p14="http://schemas.microsoft.com/office/powerpoint/2010/main" val="1966829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cs typeface="Segoe UI"/>
              </a:rPr>
              <a:t>Steps and assumptions used to complete the project</a:t>
            </a:r>
          </a:p>
        </p:txBody>
      </p:sp>
      <p:sp>
        <p:nvSpPr>
          <p:cNvPr id="3" name="TextBox 2">
            <a:extLst>
              <a:ext uri="{FF2B5EF4-FFF2-40B4-BE49-F238E27FC236}">
                <a16:creationId xmlns:a16="http://schemas.microsoft.com/office/drawing/2014/main" id="{19368921-E25E-4D34-AEFB-698A5CCAA164}"/>
              </a:ext>
            </a:extLst>
          </p:cNvPr>
          <p:cNvSpPr txBox="1"/>
          <p:nvPr/>
        </p:nvSpPr>
        <p:spPr>
          <a:xfrm>
            <a:off x="543170" y="1187939"/>
            <a:ext cx="69244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Light"/>
                <a:cs typeface="Calibri Light"/>
              </a:rPr>
              <a:t>Data Preprocessing Done</a:t>
            </a:r>
            <a:endParaRPr lang="en-IN" sz="4000" b="1">
              <a:ea typeface="+mn-lt"/>
              <a:cs typeface="+mn-lt"/>
            </a:endParaRPr>
          </a:p>
          <a:p>
            <a:endParaRPr lang="en-IN" sz="2800" dirty="0">
              <a:cs typeface="Calibri"/>
            </a:endParaRPr>
          </a:p>
        </p:txBody>
      </p:sp>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
        <p:nvSpPr>
          <p:cNvPr id="6" name="TextBox 5">
            <a:extLst>
              <a:ext uri="{FF2B5EF4-FFF2-40B4-BE49-F238E27FC236}">
                <a16:creationId xmlns:a16="http://schemas.microsoft.com/office/drawing/2014/main" id="{385C131A-E068-4B89-B7B8-6F92CFBE8DC9}"/>
              </a:ext>
            </a:extLst>
          </p:cNvPr>
          <p:cNvSpPr txBox="1"/>
          <p:nvPr/>
        </p:nvSpPr>
        <p:spPr>
          <a:xfrm>
            <a:off x="643003" y="2146127"/>
            <a:ext cx="1077029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a:t>We first done data cleaning. We first looked percentage of values missing in columns then we imputed missing values .</a:t>
            </a:r>
            <a:r>
              <a:rPr lang="en-US" sz="2800">
                <a:cs typeface="Calibri"/>
              </a:rPr>
              <a:t> </a:t>
            </a:r>
          </a:p>
        </p:txBody>
      </p:sp>
      <p:pic>
        <p:nvPicPr>
          <p:cNvPr id="7" name="Picture 7" descr="Table&#10;&#10;Description automatically generated">
            <a:extLst>
              <a:ext uri="{FF2B5EF4-FFF2-40B4-BE49-F238E27FC236}">
                <a16:creationId xmlns:a16="http://schemas.microsoft.com/office/drawing/2014/main" id="{F2E89BDC-5475-4A00-BA11-6992DE4B016A}"/>
              </a:ext>
            </a:extLst>
          </p:cNvPr>
          <p:cNvPicPr>
            <a:picLocks noChangeAspect="1"/>
          </p:cNvPicPr>
          <p:nvPr/>
        </p:nvPicPr>
        <p:blipFill>
          <a:blip r:embed="rId2"/>
          <a:stretch>
            <a:fillRect/>
          </a:stretch>
        </p:blipFill>
        <p:spPr>
          <a:xfrm>
            <a:off x="4712779" y="2979106"/>
            <a:ext cx="2474169" cy="3874719"/>
          </a:xfrm>
          <a:prstGeom prst="rect">
            <a:avLst/>
          </a:prstGeom>
        </p:spPr>
      </p:pic>
    </p:spTree>
    <p:extLst>
      <p:ext uri="{BB962C8B-B14F-4D97-AF65-F5344CB8AC3E}">
        <p14:creationId xmlns:p14="http://schemas.microsoft.com/office/powerpoint/2010/main" val="2549897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B98F0C-5772-406D-9552-EB946BB63147}"/>
              </a:ext>
            </a:extLst>
          </p:cNvPr>
          <p:cNvSpPr txBox="1"/>
          <p:nvPr/>
        </p:nvSpPr>
        <p:spPr>
          <a:xfrm>
            <a:off x="486428" y="340291"/>
            <a:ext cx="899577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IN" sz="2800">
                <a:latin typeface="WordVisi_MSFontService"/>
              </a:rPr>
              <a:t>We then explored categorical variables </a:t>
            </a:r>
            <a:endParaRPr lang="en-US" sz="2800">
              <a:cs typeface="Calibri" panose="020F0502020204030204"/>
            </a:endParaRPr>
          </a:p>
        </p:txBody>
      </p:sp>
      <p:pic>
        <p:nvPicPr>
          <p:cNvPr id="3" name="Picture 3" descr="Table&#10;&#10;Description automatically generated">
            <a:extLst>
              <a:ext uri="{FF2B5EF4-FFF2-40B4-BE49-F238E27FC236}">
                <a16:creationId xmlns:a16="http://schemas.microsoft.com/office/drawing/2014/main" id="{F8665FA9-EF14-42C3-A80B-27209611BD01}"/>
              </a:ext>
            </a:extLst>
          </p:cNvPr>
          <p:cNvPicPr>
            <a:picLocks noChangeAspect="1"/>
          </p:cNvPicPr>
          <p:nvPr/>
        </p:nvPicPr>
        <p:blipFill>
          <a:blip r:embed="rId2"/>
          <a:stretch>
            <a:fillRect/>
          </a:stretch>
        </p:blipFill>
        <p:spPr>
          <a:xfrm>
            <a:off x="2908127" y="1111644"/>
            <a:ext cx="6574076" cy="3528246"/>
          </a:xfrm>
          <a:prstGeom prst="rect">
            <a:avLst/>
          </a:prstGeom>
        </p:spPr>
      </p:pic>
      <p:sp>
        <p:nvSpPr>
          <p:cNvPr id="4" name="TextBox 3">
            <a:extLst>
              <a:ext uri="{FF2B5EF4-FFF2-40B4-BE49-F238E27FC236}">
                <a16:creationId xmlns:a16="http://schemas.microsoft.com/office/drawing/2014/main" id="{A22CB657-4B10-4D37-AD57-E0E21ECE9A0B}"/>
              </a:ext>
            </a:extLst>
          </p:cNvPr>
          <p:cNvSpPr txBox="1"/>
          <p:nvPr/>
        </p:nvSpPr>
        <p:spPr>
          <a:xfrm>
            <a:off x="496865" y="5141935"/>
            <a:ext cx="1139659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a:latin typeface="WordVisi_MSFontService"/>
              </a:rPr>
              <a:t>We observed that there is only one unique value present in Utilities so will be dropping this column.</a:t>
            </a:r>
            <a:endParaRPr lang="en-US" sz="2800">
              <a:cs typeface="Calibri" panose="020F0502020204030204"/>
            </a:endParaRPr>
          </a:p>
        </p:txBody>
      </p:sp>
    </p:spTree>
    <p:extLst>
      <p:ext uri="{BB962C8B-B14F-4D97-AF65-F5344CB8AC3E}">
        <p14:creationId xmlns:p14="http://schemas.microsoft.com/office/powerpoint/2010/main" val="4002903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8D850-D3DA-4335-8173-98F60615C014}"/>
              </a:ext>
            </a:extLst>
          </p:cNvPr>
          <p:cNvSpPr txBox="1"/>
          <p:nvPr/>
        </p:nvSpPr>
        <p:spPr>
          <a:xfrm>
            <a:off x="569935" y="215031"/>
            <a:ext cx="11166952"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a:t>Then we encoded all the categorical columns into numerical colums using dummy variables.</a:t>
            </a:r>
            <a:endParaRPr lang="en-US" sz="2800">
              <a:cs typeface="Calibri" panose="020F0502020204030204"/>
            </a:endParaRPr>
          </a:p>
        </p:txBody>
      </p:sp>
      <p:pic>
        <p:nvPicPr>
          <p:cNvPr id="3" name="Picture 3" descr="Table&#10;&#10;Description automatically generated">
            <a:extLst>
              <a:ext uri="{FF2B5EF4-FFF2-40B4-BE49-F238E27FC236}">
                <a16:creationId xmlns:a16="http://schemas.microsoft.com/office/drawing/2014/main" id="{B30E7E0E-A253-4732-AAC6-8B00E4886447}"/>
              </a:ext>
            </a:extLst>
          </p:cNvPr>
          <p:cNvPicPr>
            <a:picLocks noChangeAspect="1"/>
          </p:cNvPicPr>
          <p:nvPr/>
        </p:nvPicPr>
        <p:blipFill>
          <a:blip r:embed="rId2"/>
          <a:stretch>
            <a:fillRect/>
          </a:stretch>
        </p:blipFill>
        <p:spPr>
          <a:xfrm>
            <a:off x="2146126" y="1675796"/>
            <a:ext cx="7523966" cy="4237094"/>
          </a:xfrm>
          <a:prstGeom prst="rect">
            <a:avLst/>
          </a:prstGeom>
        </p:spPr>
      </p:pic>
    </p:spTree>
    <p:extLst>
      <p:ext uri="{BB962C8B-B14F-4D97-AF65-F5344CB8AC3E}">
        <p14:creationId xmlns:p14="http://schemas.microsoft.com/office/powerpoint/2010/main" val="65336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316D0A-17DE-457E-939B-C7178643656F}"/>
              </a:ext>
            </a:extLst>
          </p:cNvPr>
          <p:cNvSpPr txBox="1"/>
          <p:nvPr/>
        </p:nvSpPr>
        <p:spPr>
          <a:xfrm>
            <a:off x="465551" y="121085"/>
            <a:ext cx="11469665"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dirty="0">
                <a:cs typeface="Segoe UI"/>
              </a:rPr>
              <a:t>While checking the heatmap of correlation we observed that,</a:t>
            </a:r>
            <a:r>
              <a:rPr lang="en-US" sz="2800" dirty="0">
                <a:cs typeface="Calibri"/>
              </a:rPr>
              <a:t> </a:t>
            </a:r>
            <a:endParaRPr lang="en-US" sz="2800" dirty="0"/>
          </a:p>
          <a:p>
            <a:endParaRPr lang="en-US" sz="2800" dirty="0">
              <a:cs typeface="Calibri"/>
            </a:endParaRPr>
          </a:p>
          <a:p>
            <a:pPr marL="285750" indent="-285750">
              <a:buFont typeface="Arial" panose="020B0604020202020204" pitchFamily="34" charset="0"/>
              <a:buChar char="•"/>
            </a:pPr>
            <a:r>
              <a:rPr lang="en-IN" sz="2800" dirty="0">
                <a:cs typeface="Segoe UI"/>
              </a:rPr>
              <a:t>1. </a:t>
            </a:r>
            <a:r>
              <a:rPr lang="en-IN" sz="2800" dirty="0" err="1">
                <a:cs typeface="Segoe UI"/>
              </a:rPr>
              <a:t>SalePrice</a:t>
            </a:r>
            <a:r>
              <a:rPr lang="en-IN" sz="2800" dirty="0">
                <a:cs typeface="Segoe UI"/>
              </a:rPr>
              <a:t> is highly positively correlated with the columns </a:t>
            </a:r>
            <a:r>
              <a:rPr lang="en-IN" sz="2800" dirty="0" err="1">
                <a:cs typeface="Segoe UI"/>
              </a:rPr>
              <a:t>OverallQual</a:t>
            </a:r>
            <a:r>
              <a:rPr lang="en-IN" sz="2800" dirty="0">
                <a:cs typeface="Segoe UI"/>
              </a:rPr>
              <a:t>, </a:t>
            </a:r>
            <a:r>
              <a:rPr lang="en-IN" sz="2800" dirty="0" err="1">
                <a:cs typeface="Segoe UI"/>
              </a:rPr>
              <a:t>YearBuilt</a:t>
            </a:r>
            <a:r>
              <a:rPr lang="en-IN" sz="2800" dirty="0">
                <a:cs typeface="Segoe UI"/>
              </a:rPr>
              <a:t>, YearRemodAdd, </a:t>
            </a:r>
            <a:r>
              <a:rPr lang="en-IN" sz="2800" dirty="0" err="1">
                <a:cs typeface="Segoe UI"/>
              </a:rPr>
              <a:t>TotalBsmtSF</a:t>
            </a:r>
            <a:r>
              <a:rPr lang="en-IN" sz="2800" dirty="0">
                <a:cs typeface="Segoe UI"/>
              </a:rPr>
              <a:t>, 1stFlrSF, </a:t>
            </a:r>
            <a:r>
              <a:rPr lang="en-IN" sz="2800" dirty="0" err="1">
                <a:cs typeface="Segoe UI"/>
              </a:rPr>
              <a:t>GrLivArea</a:t>
            </a:r>
            <a:r>
              <a:rPr lang="en-IN" sz="2800" dirty="0">
                <a:cs typeface="Segoe UI"/>
              </a:rPr>
              <a:t>, </a:t>
            </a:r>
            <a:r>
              <a:rPr lang="en-IN" sz="2800" dirty="0" err="1">
                <a:cs typeface="Segoe UI"/>
              </a:rPr>
              <a:t>FullBath</a:t>
            </a:r>
            <a:r>
              <a:rPr lang="en-IN" sz="2800" dirty="0">
                <a:cs typeface="Segoe UI"/>
              </a:rPr>
              <a:t>, </a:t>
            </a:r>
            <a:r>
              <a:rPr lang="en-IN" sz="2800" dirty="0" err="1">
                <a:cs typeface="Segoe UI"/>
              </a:rPr>
              <a:t>TotRmsAbvGrd</a:t>
            </a:r>
            <a:r>
              <a:rPr lang="en-IN" sz="2800" dirty="0">
                <a:cs typeface="Segoe UI"/>
              </a:rPr>
              <a:t>, </a:t>
            </a:r>
            <a:r>
              <a:rPr lang="en-IN" sz="2800" dirty="0" err="1">
                <a:cs typeface="Segoe UI"/>
              </a:rPr>
              <a:t>GarageCars</a:t>
            </a:r>
            <a:r>
              <a:rPr lang="en-IN" sz="2800" dirty="0">
                <a:cs typeface="Segoe UI"/>
              </a:rPr>
              <a:t>, </a:t>
            </a:r>
            <a:r>
              <a:rPr lang="en-IN" sz="2800" dirty="0" err="1">
                <a:cs typeface="Segoe UI"/>
              </a:rPr>
              <a:t>GarageArea</a:t>
            </a:r>
            <a:r>
              <a:rPr lang="en-IN" sz="2800" dirty="0">
                <a:cs typeface="Segoe UI"/>
              </a:rPr>
              <a:t>.</a:t>
            </a:r>
            <a:r>
              <a:rPr lang="en-US" sz="2800" dirty="0">
                <a:cs typeface="Calibri"/>
              </a:rPr>
              <a:t> </a:t>
            </a:r>
          </a:p>
          <a:p>
            <a:endParaRPr lang="en-US" sz="2800" dirty="0">
              <a:cs typeface="Calibri"/>
            </a:endParaRPr>
          </a:p>
          <a:p>
            <a:pPr marL="285750" indent="-285750">
              <a:buFont typeface="Arial" panose="020B0604020202020204" pitchFamily="34" charset="0"/>
              <a:buChar char="•"/>
            </a:pPr>
            <a:r>
              <a:rPr lang="en-IN" sz="2800" dirty="0">
                <a:cs typeface="Segoe UI"/>
              </a:rPr>
              <a:t>2. </a:t>
            </a:r>
            <a:r>
              <a:rPr lang="en-IN" sz="2800" dirty="0" err="1">
                <a:cs typeface="Segoe UI"/>
              </a:rPr>
              <a:t>SalePrice</a:t>
            </a:r>
            <a:r>
              <a:rPr lang="en-IN" sz="2800" dirty="0">
                <a:cs typeface="Segoe UI"/>
              </a:rPr>
              <a:t> is negatively correlated with </a:t>
            </a:r>
            <a:r>
              <a:rPr lang="en-IN" sz="2800" dirty="0" err="1">
                <a:cs typeface="Segoe UI"/>
              </a:rPr>
              <a:t>OverallCond</a:t>
            </a:r>
            <a:r>
              <a:rPr lang="en-IN" sz="2800" dirty="0">
                <a:cs typeface="Segoe UI"/>
              </a:rPr>
              <a:t>, </a:t>
            </a:r>
            <a:r>
              <a:rPr lang="en-IN" sz="2800" dirty="0" err="1">
                <a:cs typeface="Segoe UI"/>
              </a:rPr>
              <a:t>KitchenAbvGr</a:t>
            </a:r>
            <a:r>
              <a:rPr lang="en-IN" sz="2800" dirty="0">
                <a:cs typeface="Segoe UI"/>
              </a:rPr>
              <a:t>, </a:t>
            </a:r>
            <a:r>
              <a:rPr lang="en-IN" sz="2800" dirty="0" err="1">
                <a:cs typeface="Segoe UI"/>
              </a:rPr>
              <a:t>Encloseporch</a:t>
            </a:r>
            <a:r>
              <a:rPr lang="en-IN" sz="2800" dirty="0">
                <a:cs typeface="Segoe UI"/>
              </a:rPr>
              <a:t>, </a:t>
            </a:r>
            <a:r>
              <a:rPr lang="en-IN" sz="2800" dirty="0" err="1">
                <a:cs typeface="Segoe UI"/>
              </a:rPr>
              <a:t>YrSold</a:t>
            </a:r>
            <a:r>
              <a:rPr lang="en-IN" sz="2800" dirty="0">
                <a:cs typeface="Segoe UI"/>
              </a:rPr>
              <a:t>.</a:t>
            </a:r>
            <a:r>
              <a:rPr lang="en-US" sz="2800" dirty="0">
                <a:cs typeface="Calibri"/>
              </a:rPr>
              <a:t> </a:t>
            </a:r>
          </a:p>
          <a:p>
            <a:endParaRPr lang="en-US" sz="2800" dirty="0">
              <a:cs typeface="Calibri"/>
            </a:endParaRPr>
          </a:p>
          <a:p>
            <a:pPr marL="285750" indent="-285750">
              <a:buFont typeface="Arial" panose="020B0604020202020204" pitchFamily="34" charset="0"/>
              <a:buChar char="•"/>
            </a:pPr>
            <a:r>
              <a:rPr lang="en-IN" sz="2800" dirty="0">
                <a:cs typeface="Segoe UI"/>
              </a:rPr>
              <a:t> 3. We observe multicollinearity in between columns so we will be using Principal Component Analysis(PCA).</a:t>
            </a:r>
            <a:r>
              <a:rPr lang="en-US" sz="2800" dirty="0">
                <a:cs typeface="Calibri"/>
              </a:rPr>
              <a:t> </a:t>
            </a:r>
          </a:p>
          <a:p>
            <a:endParaRPr lang="en-US" sz="2800" dirty="0">
              <a:cs typeface="Calibri"/>
            </a:endParaRPr>
          </a:p>
          <a:p>
            <a:pPr marL="285750" indent="-285750">
              <a:buFont typeface="Arial" panose="020B0604020202020204" pitchFamily="34" charset="0"/>
              <a:buChar char="•"/>
            </a:pPr>
            <a:r>
              <a:rPr lang="en-IN" sz="2800" dirty="0">
                <a:cs typeface="Segoe UI"/>
              </a:rPr>
              <a:t> 4. No correlation has been observed between the column Id and other columns so we will be dropping this column.</a:t>
            </a:r>
            <a:r>
              <a:rPr lang="en-US" sz="2800" dirty="0">
                <a:cs typeface="Calibri"/>
              </a:rPr>
              <a:t> </a:t>
            </a:r>
          </a:p>
        </p:txBody>
      </p:sp>
    </p:spTree>
    <p:extLst>
      <p:ext uri="{BB962C8B-B14F-4D97-AF65-F5344CB8AC3E}">
        <p14:creationId xmlns:p14="http://schemas.microsoft.com/office/powerpoint/2010/main" val="320324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5B8307-5A35-4D86-9439-3BFE2A061BFF}"/>
              </a:ext>
            </a:extLst>
          </p:cNvPr>
          <p:cNvSpPr txBox="1"/>
          <p:nvPr/>
        </p:nvSpPr>
        <p:spPr>
          <a:xfrm>
            <a:off x="465551" y="215031"/>
            <a:ext cx="1117739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dirty="0">
                <a:latin typeface="WordVisi_MSFontService"/>
              </a:rPr>
              <a:t>Here we check the correlation between all our feature variables with target variable label.</a:t>
            </a:r>
            <a:endParaRPr lang="en-US" sz="2800" dirty="0">
              <a:cs typeface="Calibri" panose="020F0502020204030204"/>
            </a:endParaRPr>
          </a:p>
        </p:txBody>
      </p:sp>
      <p:pic>
        <p:nvPicPr>
          <p:cNvPr id="3" name="Picture 3" descr="Chart&#10;&#10;Description automatically generated">
            <a:extLst>
              <a:ext uri="{FF2B5EF4-FFF2-40B4-BE49-F238E27FC236}">
                <a16:creationId xmlns:a16="http://schemas.microsoft.com/office/drawing/2014/main" id="{1D77F490-D8DD-4E03-BEF7-30F8DC656EB7}"/>
              </a:ext>
            </a:extLst>
          </p:cNvPr>
          <p:cNvPicPr>
            <a:picLocks noChangeAspect="1"/>
          </p:cNvPicPr>
          <p:nvPr/>
        </p:nvPicPr>
        <p:blipFill>
          <a:blip r:embed="rId2"/>
          <a:stretch>
            <a:fillRect/>
          </a:stretch>
        </p:blipFill>
        <p:spPr>
          <a:xfrm>
            <a:off x="2876812" y="1161737"/>
            <a:ext cx="5791198" cy="3856033"/>
          </a:xfrm>
          <a:prstGeom prst="rect">
            <a:avLst/>
          </a:prstGeom>
        </p:spPr>
      </p:pic>
      <p:sp>
        <p:nvSpPr>
          <p:cNvPr id="4" name="TextBox 3">
            <a:extLst>
              <a:ext uri="{FF2B5EF4-FFF2-40B4-BE49-F238E27FC236}">
                <a16:creationId xmlns:a16="http://schemas.microsoft.com/office/drawing/2014/main" id="{D0C2EF6D-FA2F-4700-9630-CD2A60C09051}"/>
              </a:ext>
            </a:extLst>
          </p:cNvPr>
          <p:cNvSpPr txBox="1"/>
          <p:nvPr/>
        </p:nvSpPr>
        <p:spPr>
          <a:xfrm>
            <a:off x="611688" y="5079304"/>
            <a:ext cx="11407035"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1. The column OverallQual is most positively correlated with SalePrice.</a:t>
            </a:r>
            <a:r>
              <a:rPr lang="en-US" sz="2800">
                <a:cs typeface="Calibri"/>
              </a:rPr>
              <a:t> </a:t>
            </a:r>
          </a:p>
          <a:p>
            <a:r>
              <a:rPr lang="en-IN" sz="2800">
                <a:cs typeface="Segoe UI"/>
              </a:rPr>
              <a:t>    </a:t>
            </a:r>
            <a:r>
              <a:rPr lang="en-US" sz="2800">
                <a:cs typeface="Calibri"/>
              </a:rPr>
              <a:t> </a:t>
            </a:r>
          </a:p>
          <a:p>
            <a:r>
              <a:rPr lang="en-IN" sz="2800">
                <a:cs typeface="Segoe UI"/>
              </a:rPr>
              <a:t>2. The column KitchenAbvGrd is most negatively correlated with SalePrice.</a:t>
            </a:r>
            <a:r>
              <a:rPr lang="en-US" sz="2800">
                <a:cs typeface="Calibri"/>
              </a:rPr>
              <a:t> </a:t>
            </a:r>
          </a:p>
        </p:txBody>
      </p:sp>
    </p:spTree>
    <p:extLst>
      <p:ext uri="{BB962C8B-B14F-4D97-AF65-F5344CB8AC3E}">
        <p14:creationId xmlns:p14="http://schemas.microsoft.com/office/powerpoint/2010/main" val="2651965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5355FA-8146-437F-AC06-2260FD20B684}"/>
              </a:ext>
            </a:extLst>
          </p:cNvPr>
          <p:cNvSpPr txBox="1"/>
          <p:nvPr/>
        </p:nvSpPr>
        <p:spPr>
          <a:xfrm>
            <a:off x="549058" y="-4174"/>
            <a:ext cx="11250460" cy="69711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cs typeface="Calibri"/>
              </a:rPr>
              <a:t>problem-solving approaches</a:t>
            </a:r>
          </a:p>
          <a:p>
            <a:endParaRPr lang="en-IN" sz="1500" dirty="0">
              <a:cs typeface="Segoe UI"/>
            </a:endParaRPr>
          </a:p>
          <a:p>
            <a:pPr marL="285750" indent="-285750">
              <a:buFont typeface="Arial"/>
              <a:buChar char="•"/>
            </a:pPr>
            <a:r>
              <a:rPr lang="en-IN" sz="2800" dirty="0">
                <a:cs typeface="Segoe UI"/>
              </a:rPr>
              <a:t>We first converted all our categorical variables to numeric variables with the help of dummy variables to checkout and dropped the columns which we felt were unnecessary.</a:t>
            </a:r>
            <a:r>
              <a:rPr lang="en-US" sz="2800" dirty="0">
                <a:cs typeface="Calibri"/>
              </a:rPr>
              <a:t> </a:t>
            </a:r>
          </a:p>
          <a:p>
            <a:endParaRPr lang="en-US" sz="2800" dirty="0">
              <a:cs typeface="Calibri"/>
            </a:endParaRPr>
          </a:p>
          <a:p>
            <a:pPr marL="285750" indent="-285750">
              <a:buFont typeface="Arial"/>
              <a:buChar char="•"/>
            </a:pPr>
            <a:r>
              <a:rPr lang="en-IN" sz="2800" dirty="0">
                <a:cs typeface="Segoe UI"/>
              </a:rPr>
              <a:t>We observed skewness in data so we tried to remove the skewness through treating outliers with </a:t>
            </a:r>
            <a:r>
              <a:rPr lang="en-IN" sz="2800" dirty="0" err="1">
                <a:cs typeface="Segoe UI"/>
              </a:rPr>
              <a:t>winsorization</a:t>
            </a:r>
            <a:r>
              <a:rPr lang="en-IN" sz="2800" dirty="0">
                <a:cs typeface="Segoe UI"/>
              </a:rPr>
              <a:t> technique.</a:t>
            </a:r>
            <a:r>
              <a:rPr lang="en-US" sz="2800" dirty="0">
                <a:cs typeface="Calibri"/>
              </a:rPr>
              <a:t> </a:t>
            </a:r>
          </a:p>
          <a:p>
            <a:endParaRPr lang="en-US" sz="2800" dirty="0">
              <a:cs typeface="Calibri"/>
            </a:endParaRPr>
          </a:p>
          <a:p>
            <a:pPr marL="285750" indent="-285750">
              <a:buFont typeface="Arial"/>
              <a:buChar char="•"/>
            </a:pPr>
            <a:r>
              <a:rPr lang="en-IN" sz="2800" dirty="0">
                <a:cs typeface="Segoe UI"/>
              </a:rPr>
              <a:t>The data was improper scaled so we scaled the feature variables on a single scale using </a:t>
            </a:r>
            <a:r>
              <a:rPr lang="en-IN" sz="2800" dirty="0" err="1">
                <a:cs typeface="Segoe UI"/>
              </a:rPr>
              <a:t>sklearn’s</a:t>
            </a:r>
            <a:r>
              <a:rPr lang="en-IN" sz="2800" dirty="0">
                <a:cs typeface="Segoe UI"/>
              </a:rPr>
              <a:t> </a:t>
            </a:r>
            <a:r>
              <a:rPr lang="en-IN" sz="2800" dirty="0" err="1">
                <a:cs typeface="Segoe UI"/>
              </a:rPr>
              <a:t>StandardScaler</a:t>
            </a:r>
            <a:r>
              <a:rPr lang="en-IN" sz="2800" dirty="0">
                <a:cs typeface="Segoe UI"/>
              </a:rPr>
              <a:t> package.</a:t>
            </a:r>
            <a:r>
              <a:rPr lang="en-US" sz="2800" dirty="0">
                <a:cs typeface="Calibri"/>
              </a:rPr>
              <a:t> </a:t>
            </a:r>
          </a:p>
          <a:p>
            <a:endParaRPr lang="en-US" sz="2800" dirty="0">
              <a:cs typeface="Calibri"/>
            </a:endParaRPr>
          </a:p>
          <a:p>
            <a:pPr marL="285750" indent="-285750">
              <a:buFont typeface="Arial"/>
              <a:buChar char="•"/>
            </a:pPr>
            <a:r>
              <a:rPr lang="en-IN" sz="2800" dirty="0">
                <a:cs typeface="Segoe UI"/>
              </a:rPr>
              <a:t>There were too many (256) feature variables in the data so we reduced it to 100 with the help of Principal Component Analysis(PCA) by plotting Eigenvalues and taking the number of nodes as our number of feature variables.</a:t>
            </a:r>
          </a:p>
        </p:txBody>
      </p:sp>
    </p:spTree>
    <p:extLst>
      <p:ext uri="{BB962C8B-B14F-4D97-AF65-F5344CB8AC3E}">
        <p14:creationId xmlns:p14="http://schemas.microsoft.com/office/powerpoint/2010/main" val="3499581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BC8D9-2E35-4B42-9609-FA1080A7693A}"/>
              </a:ext>
            </a:extLst>
          </p:cNvPr>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Set of assumptions related to the problem under consideration</a:t>
            </a:r>
            <a:r>
              <a:rPr lang="en-US" sz="4000" b="1">
                <a:cs typeface="Calibri"/>
              </a:rPr>
              <a:t> </a:t>
            </a:r>
            <a:endParaRPr lang="en-US" sz="4000" b="1"/>
          </a:p>
        </p:txBody>
      </p:sp>
      <p:sp>
        <p:nvSpPr>
          <p:cNvPr id="3" name="TextBox 2">
            <a:extLst>
              <a:ext uri="{FF2B5EF4-FFF2-40B4-BE49-F238E27FC236}">
                <a16:creationId xmlns:a16="http://schemas.microsoft.com/office/drawing/2014/main" id="{703F47C6-B071-40D8-9306-58930901812C}"/>
              </a:ext>
            </a:extLst>
          </p:cNvPr>
          <p:cNvSpPr txBox="1"/>
          <p:nvPr/>
        </p:nvSpPr>
        <p:spPr>
          <a:xfrm>
            <a:off x="507304" y="2271386"/>
            <a:ext cx="11323528"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IN" sz="2800" dirty="0">
                <a:cs typeface="Segoe UI"/>
              </a:rPr>
              <a:t>By looking into the target </a:t>
            </a:r>
            <a:r>
              <a:rPr lang="en-IN" sz="2800" dirty="0" err="1">
                <a:cs typeface="Segoe UI"/>
              </a:rPr>
              <a:t>vaariable</a:t>
            </a:r>
            <a:r>
              <a:rPr lang="en-IN" sz="2800" dirty="0">
                <a:cs typeface="Segoe UI"/>
              </a:rPr>
              <a:t> label we assumed that it was </a:t>
            </a:r>
            <a:r>
              <a:rPr lang="en-US" sz="2800" dirty="0">
                <a:cs typeface="Calibri"/>
              </a:rPr>
              <a:t> </a:t>
            </a:r>
            <a:r>
              <a:rPr lang="en-IN" sz="2800" dirty="0">
                <a:cs typeface="Segoe UI"/>
              </a:rPr>
              <a:t>a </a:t>
            </a:r>
            <a:r>
              <a:rPr lang="en-US" sz="2800" dirty="0">
                <a:cs typeface="Calibri"/>
              </a:rPr>
              <a:t> </a:t>
            </a:r>
            <a:r>
              <a:rPr lang="en-IN" sz="2800" dirty="0">
                <a:cs typeface="Segoe UI"/>
              </a:rPr>
              <a:t>Regression type of problem.</a:t>
            </a:r>
            <a:r>
              <a:rPr lang="en-US" sz="2800" dirty="0">
                <a:cs typeface="Calibri"/>
              </a:rPr>
              <a:t> </a:t>
            </a:r>
            <a:endParaRPr lang="en-US" sz="2800"/>
          </a:p>
          <a:p>
            <a:endParaRPr lang="en-US" sz="2800" dirty="0">
              <a:cs typeface="Calibri"/>
            </a:endParaRPr>
          </a:p>
          <a:p>
            <a:pPr marL="285750" indent="-285750">
              <a:buFont typeface="Arial"/>
              <a:buChar char="•"/>
            </a:pPr>
            <a:r>
              <a:rPr lang="en-IN" sz="2800" dirty="0">
                <a:cs typeface="Segoe UI"/>
              </a:rPr>
              <a:t>We observed multicollinearity in between columns so we assumed </a:t>
            </a:r>
            <a:r>
              <a:rPr lang="en-US" sz="2800" dirty="0">
                <a:cs typeface="Calibri"/>
              </a:rPr>
              <a:t> </a:t>
            </a:r>
            <a:r>
              <a:rPr lang="en-IN" sz="2800" dirty="0">
                <a:cs typeface="Segoe UI"/>
              </a:rPr>
              <a:t>that we will be using Principal Component Analysis (PCA).</a:t>
            </a:r>
            <a:r>
              <a:rPr lang="en-US" sz="2800" dirty="0">
                <a:cs typeface="Calibri"/>
              </a:rPr>
              <a:t> </a:t>
            </a:r>
          </a:p>
          <a:p>
            <a:endParaRPr lang="en-US" sz="2800" dirty="0">
              <a:cs typeface="Calibri"/>
            </a:endParaRPr>
          </a:p>
          <a:p>
            <a:pPr marL="285750" indent="-285750">
              <a:buFont typeface="Arial"/>
              <a:buChar char="•"/>
            </a:pPr>
            <a:r>
              <a:rPr lang="en-IN" sz="2800" dirty="0">
                <a:cs typeface="Segoe UI"/>
              </a:rPr>
              <a:t>We also observed that only one single unique value was present in </a:t>
            </a:r>
            <a:r>
              <a:rPr lang="en-US" sz="2800" dirty="0">
                <a:cs typeface="Calibri"/>
              </a:rPr>
              <a:t> </a:t>
            </a:r>
            <a:r>
              <a:rPr lang="en-IN" sz="2800" dirty="0">
                <a:cs typeface="Segoe UI"/>
              </a:rPr>
              <a:t>Utilities column so we assumed that we will be dropping </a:t>
            </a:r>
            <a:r>
              <a:rPr lang="en-US" sz="2800" dirty="0">
                <a:cs typeface="Calibri"/>
              </a:rPr>
              <a:t> </a:t>
            </a:r>
            <a:r>
              <a:rPr lang="en-IN" sz="2800" dirty="0">
                <a:cs typeface="Segoe UI"/>
              </a:rPr>
              <a:t>this columns.</a:t>
            </a:r>
            <a:r>
              <a:rPr lang="en-US" sz="2800" dirty="0">
                <a:cs typeface="Calibri"/>
              </a:rPr>
              <a:t> </a:t>
            </a:r>
          </a:p>
        </p:txBody>
      </p:sp>
    </p:spTree>
    <p:extLst>
      <p:ext uri="{BB962C8B-B14F-4D97-AF65-F5344CB8AC3E}">
        <p14:creationId xmlns:p14="http://schemas.microsoft.com/office/powerpoint/2010/main" val="2700818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A809D-925C-49F5-8B51-16C8153EE9F9}"/>
              </a:ext>
            </a:extLst>
          </p:cNvPr>
          <p:cNvSpPr>
            <a:spLocks noGrp="1"/>
          </p:cNvSpPr>
          <p:nvPr>
            <p:ph type="title"/>
          </p:nvPr>
        </p:nvSpPr>
        <p:spPr/>
        <p:txBody>
          <a:bodyPr>
            <a:normAutofit/>
          </a:bodyPr>
          <a:lstStyle/>
          <a:p>
            <a:r>
              <a:rPr lang="en-US" sz="4000" b="1" dirty="0">
                <a:cs typeface="Calibri Light"/>
              </a:rPr>
              <a:t>                  Model Dashboard</a:t>
            </a:r>
          </a:p>
        </p:txBody>
      </p:sp>
      <p:pic>
        <p:nvPicPr>
          <p:cNvPr id="4" name="Picture 4" descr="Graphical user interface, text, application&#10;&#10;Description automatically generated">
            <a:extLst>
              <a:ext uri="{FF2B5EF4-FFF2-40B4-BE49-F238E27FC236}">
                <a16:creationId xmlns:a16="http://schemas.microsoft.com/office/drawing/2014/main" id="{81EB0B9A-2B6D-42A7-AE63-6B0AB2A0301D}"/>
              </a:ext>
            </a:extLst>
          </p:cNvPr>
          <p:cNvPicPr>
            <a:picLocks noGrp="1" noChangeAspect="1"/>
          </p:cNvPicPr>
          <p:nvPr>
            <p:ph idx="1"/>
          </p:nvPr>
        </p:nvPicPr>
        <p:blipFill>
          <a:blip r:embed="rId2"/>
          <a:stretch>
            <a:fillRect/>
          </a:stretch>
        </p:blipFill>
        <p:spPr>
          <a:xfrm>
            <a:off x="1516694" y="2537380"/>
            <a:ext cx="9075106" cy="2906951"/>
          </a:xfrm>
        </p:spPr>
      </p:pic>
    </p:spTree>
    <p:extLst>
      <p:ext uri="{BB962C8B-B14F-4D97-AF65-F5344CB8AC3E}">
        <p14:creationId xmlns:p14="http://schemas.microsoft.com/office/powerpoint/2010/main" val="2684754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D58DF5E-49D1-45DC-A468-86E7D2A2F33A}"/>
              </a:ext>
            </a:extLst>
          </p:cNvPr>
          <p:cNvPicPr>
            <a:picLocks noChangeAspect="1"/>
          </p:cNvPicPr>
          <p:nvPr/>
        </p:nvPicPr>
        <p:blipFill>
          <a:blip r:embed="rId2"/>
          <a:stretch>
            <a:fillRect/>
          </a:stretch>
        </p:blipFill>
        <p:spPr>
          <a:xfrm>
            <a:off x="2083496" y="722268"/>
            <a:ext cx="7899747" cy="5340395"/>
          </a:xfrm>
          <a:prstGeom prst="rect">
            <a:avLst/>
          </a:prstGeom>
        </p:spPr>
      </p:pic>
    </p:spTree>
    <p:extLst>
      <p:ext uri="{BB962C8B-B14F-4D97-AF65-F5344CB8AC3E}">
        <p14:creationId xmlns:p14="http://schemas.microsoft.com/office/powerpoint/2010/main" val="2639387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40508" y="-64722"/>
            <a:ext cx="10515600" cy="574769"/>
          </a:xfrm>
        </p:spPr>
        <p:txBody>
          <a:bodyPr>
            <a:normAutofit fontScale="90000"/>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Problem Statement and understanding</a:t>
            </a:r>
          </a:p>
          <a:p>
            <a:pPr marL="0" indent="0">
              <a:buNone/>
            </a:pPr>
            <a:r>
              <a:rPr lang="en-US" dirty="0">
                <a:ea typeface="+mn-lt"/>
                <a:cs typeface="+mn-lt"/>
              </a:rPr>
              <a:t>2.   EDA steps and Visualization</a:t>
            </a:r>
            <a:endParaRPr lang="en-IN" dirty="0">
              <a:ea typeface="+mn-lt"/>
              <a:cs typeface="+mn-lt"/>
            </a:endParaRPr>
          </a:p>
          <a:p>
            <a:pPr marL="0" indent="0">
              <a:buNone/>
            </a:pPr>
            <a:r>
              <a:rPr lang="en-IN" dirty="0">
                <a:ea typeface="+mn-lt"/>
                <a:cs typeface="+mn-lt"/>
              </a:rPr>
              <a:t>3.   Steps and assumptions used to complete the project</a:t>
            </a:r>
            <a:endParaRPr lang="en-IN">
              <a:cs typeface="Calibri"/>
            </a:endParaRPr>
          </a:p>
          <a:p>
            <a:pPr marL="0" indent="0">
              <a:buNone/>
            </a:pPr>
            <a:r>
              <a:rPr lang="en-IN" dirty="0">
                <a:ea typeface="+mn-lt"/>
                <a:cs typeface="+mn-lt"/>
              </a:rPr>
              <a:t>    3.1 Data </a:t>
            </a:r>
            <a:r>
              <a:rPr lang="en-IN" dirty="0" err="1">
                <a:ea typeface="+mn-lt"/>
                <a:cs typeface="+mn-lt"/>
              </a:rPr>
              <a:t>Preprocessing</a:t>
            </a:r>
            <a:r>
              <a:rPr lang="en-IN" dirty="0">
                <a:ea typeface="+mn-lt"/>
                <a:cs typeface="+mn-lt"/>
              </a:rPr>
              <a:t> Done</a:t>
            </a:r>
          </a:p>
          <a:p>
            <a:pPr marL="0" indent="0">
              <a:buNone/>
            </a:pPr>
            <a:r>
              <a:rPr lang="en-IN" dirty="0">
                <a:ea typeface="+mn-lt"/>
                <a:cs typeface="+mn-lt"/>
              </a:rPr>
              <a:t>    3.2 Problem solving approaches</a:t>
            </a:r>
          </a:p>
          <a:p>
            <a:pPr marL="0" indent="0">
              <a:buNone/>
            </a:pPr>
            <a:r>
              <a:rPr lang="en-IN" dirty="0">
                <a:ea typeface="+mn-lt"/>
                <a:cs typeface="+mn-lt"/>
              </a:rPr>
              <a:t>    3.3 Set of assumptions related to the problem under consideration</a:t>
            </a:r>
          </a:p>
          <a:p>
            <a:pPr marL="0" indent="0">
              <a:buNone/>
            </a:pPr>
            <a:r>
              <a:rPr lang="en-IN" dirty="0">
                <a:ea typeface="+mn-lt"/>
                <a:cs typeface="+mn-lt"/>
              </a:rPr>
              <a:t>4.   Model Dashboard</a:t>
            </a:r>
          </a:p>
          <a:p>
            <a:pPr marL="0" indent="0">
              <a:buNone/>
            </a:pPr>
            <a:r>
              <a:rPr lang="en-IN" dirty="0">
                <a:ea typeface="+mn-lt"/>
                <a:cs typeface="+mn-lt"/>
              </a:rPr>
              <a:t>5.   Finalized Model</a:t>
            </a:r>
          </a:p>
          <a:p>
            <a:pPr marL="0" indent="0">
              <a:buNone/>
            </a:pPr>
            <a:r>
              <a:rPr lang="en-IN" dirty="0">
                <a:ea typeface="+mn-lt"/>
                <a:cs typeface="+mn-lt"/>
              </a:rPr>
              <a:t>6.   Conclusion</a:t>
            </a:r>
          </a:p>
          <a:p>
            <a:pPr marL="0" indent="0">
              <a:buNone/>
            </a:pPr>
            <a:r>
              <a:rPr lang="en-IN" dirty="0">
                <a:ea typeface="+mn-lt"/>
                <a:cs typeface="+mn-lt"/>
              </a:rPr>
              <a:t>7.   Acknowledgement</a:t>
            </a:r>
          </a:p>
          <a:p>
            <a:pPr marL="0" indent="0">
              <a:buNone/>
            </a:pPr>
            <a:endParaRPr lang="en-IN" dirty="0">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10;&#10;Description automatically generated">
            <a:extLst>
              <a:ext uri="{FF2B5EF4-FFF2-40B4-BE49-F238E27FC236}">
                <a16:creationId xmlns:a16="http://schemas.microsoft.com/office/drawing/2014/main" id="{D48AD624-5FC1-4C74-B1AB-7E3B875B46CC}"/>
              </a:ext>
            </a:extLst>
          </p:cNvPr>
          <p:cNvPicPr>
            <a:picLocks noChangeAspect="1"/>
          </p:cNvPicPr>
          <p:nvPr/>
        </p:nvPicPr>
        <p:blipFill>
          <a:blip r:embed="rId2"/>
          <a:stretch>
            <a:fillRect/>
          </a:stretch>
        </p:blipFill>
        <p:spPr>
          <a:xfrm>
            <a:off x="1843414" y="369424"/>
            <a:ext cx="8139829" cy="5858194"/>
          </a:xfrm>
          <a:prstGeom prst="rect">
            <a:avLst/>
          </a:prstGeom>
        </p:spPr>
      </p:pic>
    </p:spTree>
    <p:extLst>
      <p:ext uri="{BB962C8B-B14F-4D97-AF65-F5344CB8AC3E}">
        <p14:creationId xmlns:p14="http://schemas.microsoft.com/office/powerpoint/2010/main" val="4014765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EA5C091-3055-45CC-B015-1AB710B4A4EB}"/>
              </a:ext>
            </a:extLst>
          </p:cNvPr>
          <p:cNvPicPr>
            <a:picLocks noChangeAspect="1"/>
          </p:cNvPicPr>
          <p:nvPr/>
        </p:nvPicPr>
        <p:blipFill>
          <a:blip r:embed="rId2"/>
          <a:stretch>
            <a:fillRect/>
          </a:stretch>
        </p:blipFill>
        <p:spPr>
          <a:xfrm>
            <a:off x="2041743" y="1358432"/>
            <a:ext cx="8108514" cy="3243435"/>
          </a:xfrm>
          <a:prstGeom prst="rect">
            <a:avLst/>
          </a:prstGeom>
        </p:spPr>
      </p:pic>
    </p:spTree>
    <p:extLst>
      <p:ext uri="{BB962C8B-B14F-4D97-AF65-F5344CB8AC3E}">
        <p14:creationId xmlns:p14="http://schemas.microsoft.com/office/powerpoint/2010/main" val="4146733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111C-2A22-482E-90AF-87B72B47166A}"/>
              </a:ext>
            </a:extLst>
          </p:cNvPr>
          <p:cNvSpPr>
            <a:spLocks noGrp="1"/>
          </p:cNvSpPr>
          <p:nvPr>
            <p:ph type="title"/>
          </p:nvPr>
        </p:nvSpPr>
        <p:spPr/>
        <p:txBody>
          <a:bodyPr/>
          <a:lstStyle/>
          <a:p>
            <a:r>
              <a:rPr lang="en-US" b="1" dirty="0">
                <a:cs typeface="Calibri Light"/>
              </a:rPr>
              <a:t>                    Finalized Model</a:t>
            </a:r>
          </a:p>
        </p:txBody>
      </p:sp>
      <p:pic>
        <p:nvPicPr>
          <p:cNvPr id="4" name="Picture 4" descr="Graphical user interface, text, application&#10;&#10;Description automatically generated">
            <a:extLst>
              <a:ext uri="{FF2B5EF4-FFF2-40B4-BE49-F238E27FC236}">
                <a16:creationId xmlns:a16="http://schemas.microsoft.com/office/drawing/2014/main" id="{FC8736B1-D92C-44E0-A71C-E345A57CE2DB}"/>
              </a:ext>
            </a:extLst>
          </p:cNvPr>
          <p:cNvPicPr>
            <a:picLocks noGrp="1" noChangeAspect="1"/>
          </p:cNvPicPr>
          <p:nvPr>
            <p:ph idx="1"/>
          </p:nvPr>
        </p:nvPicPr>
        <p:blipFill>
          <a:blip r:embed="rId2"/>
          <a:stretch>
            <a:fillRect/>
          </a:stretch>
        </p:blipFill>
        <p:spPr>
          <a:xfrm>
            <a:off x="2382358" y="1825625"/>
            <a:ext cx="7427284" cy="4351338"/>
          </a:xfrm>
        </p:spPr>
      </p:pic>
    </p:spTree>
    <p:extLst>
      <p:ext uri="{BB962C8B-B14F-4D97-AF65-F5344CB8AC3E}">
        <p14:creationId xmlns:p14="http://schemas.microsoft.com/office/powerpoint/2010/main" val="3732885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7027-6C1D-44E1-80AE-ADAE71610C6A}"/>
              </a:ext>
            </a:extLst>
          </p:cNvPr>
          <p:cNvSpPr>
            <a:spLocks noGrp="1"/>
          </p:cNvSpPr>
          <p:nvPr>
            <p:ph type="title"/>
          </p:nvPr>
        </p:nvSpPr>
        <p:spPr/>
        <p:txBody>
          <a:bodyPr>
            <a:normAutofit/>
          </a:bodyPr>
          <a:lstStyle/>
          <a:p>
            <a:r>
              <a:rPr lang="en-US" sz="4000" b="1" dirty="0">
                <a:cs typeface="Calibri Light"/>
              </a:rPr>
              <a:t>                              Conclusion</a:t>
            </a:r>
            <a:endParaRPr lang="en-US" sz="4000" b="1" dirty="0"/>
          </a:p>
        </p:txBody>
      </p:sp>
      <p:sp>
        <p:nvSpPr>
          <p:cNvPr id="3" name="Content Placeholder 2">
            <a:extLst>
              <a:ext uri="{FF2B5EF4-FFF2-40B4-BE49-F238E27FC236}">
                <a16:creationId xmlns:a16="http://schemas.microsoft.com/office/drawing/2014/main" id="{7A88E229-D8B6-4A98-AB2A-19FE1056A8A1}"/>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IN" dirty="0" smtClean="0">
                <a:ea typeface="+mn-lt"/>
                <a:cs typeface="+mn-lt"/>
              </a:rPr>
              <a:t>In </a:t>
            </a:r>
            <a:r>
              <a:rPr lang="en-IN" dirty="0">
                <a:ea typeface="+mn-lt"/>
                <a:cs typeface="+mn-lt"/>
              </a:rPr>
              <a:t>this project we have tried to show how the house prices vary and what are the factors related to the changing of house prices. </a:t>
            </a:r>
            <a:endParaRPr lang="en-IN" dirty="0" smtClean="0">
              <a:ea typeface="+mn-lt"/>
              <a:cs typeface="+mn-lt"/>
            </a:endParaRPr>
          </a:p>
          <a:p>
            <a:pPr marL="514350" indent="-514350">
              <a:buAutoNum type="arabicPeriod"/>
            </a:pPr>
            <a:r>
              <a:rPr lang="en-IN" dirty="0" smtClean="0">
                <a:ea typeface="+mn-lt"/>
                <a:cs typeface="+mn-lt"/>
              </a:rPr>
              <a:t>The</a:t>
            </a:r>
            <a:r>
              <a:rPr lang="en-IN" dirty="0">
                <a:ea typeface="+mn-lt"/>
                <a:cs typeface="+mn-lt"/>
              </a:rPr>
              <a:t> best(minimum) RMSE score was achieved using the best parameters of Ridge Regressor through </a:t>
            </a:r>
            <a:r>
              <a:rPr lang="en-IN" dirty="0" err="1">
                <a:ea typeface="+mn-lt"/>
                <a:cs typeface="+mn-lt"/>
              </a:rPr>
              <a:t>GridSearchCV</a:t>
            </a:r>
            <a:r>
              <a:rPr lang="en-IN" dirty="0">
                <a:ea typeface="+mn-lt"/>
                <a:cs typeface="+mn-lt"/>
              </a:rPr>
              <a:t> though Lasso Regressor model performed well too. </a:t>
            </a:r>
            <a:endParaRPr lang="en-IN" dirty="0" smtClean="0">
              <a:ea typeface="+mn-lt"/>
              <a:cs typeface="+mn-lt"/>
            </a:endParaRPr>
          </a:p>
          <a:p>
            <a:pPr marL="514350" indent="-514350">
              <a:buAutoNum type="arabicPeriod"/>
            </a:pPr>
            <a:r>
              <a:rPr lang="en-IN" dirty="0" smtClean="0">
                <a:ea typeface="+mn-lt"/>
                <a:cs typeface="+mn-lt"/>
              </a:rPr>
              <a:t>While </a:t>
            </a:r>
            <a:r>
              <a:rPr lang="en-IN" dirty="0">
                <a:ea typeface="+mn-lt"/>
                <a:cs typeface="+mn-lt"/>
              </a:rPr>
              <a:t>we couldn’t reach out goal of minimum RMSE in house price  prediction without letting the model to overfit, we did end up  creating a system that can with enough  time and data get very  close to that goal.</a:t>
            </a:r>
          </a:p>
        </p:txBody>
      </p:sp>
    </p:spTree>
    <p:extLst>
      <p:ext uri="{BB962C8B-B14F-4D97-AF65-F5344CB8AC3E}">
        <p14:creationId xmlns:p14="http://schemas.microsoft.com/office/powerpoint/2010/main" val="1243146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72748"/>
            <a:ext cx="10515600" cy="1325563"/>
          </a:xfrm>
        </p:spPr>
        <p:txBody>
          <a:bodyPr>
            <a:normAutofit/>
          </a:bodyPr>
          <a:lstStyle/>
          <a:p>
            <a:pPr algn="ctr"/>
            <a:r>
              <a:rPr lang="en-US" sz="7200" b="1" dirty="0" smtClean="0"/>
              <a:t>Thank You</a:t>
            </a:r>
            <a:endParaRPr lang="en-IN" sz="7200" b="1" dirty="0"/>
          </a:p>
        </p:txBody>
      </p:sp>
    </p:spTree>
    <p:extLst>
      <p:ext uri="{BB962C8B-B14F-4D97-AF65-F5344CB8AC3E}">
        <p14:creationId xmlns:p14="http://schemas.microsoft.com/office/powerpoint/2010/main" val="3519361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77567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Problem</a:t>
            </a:r>
            <a:r>
              <a:rPr lang="en-IN" sz="3200" b="1" dirty="0">
                <a:cs typeface="Calibri"/>
              </a:rPr>
              <a:t> statement and understanding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68724" y="1710019"/>
            <a:ext cx="10923493"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a:buChar char="•"/>
            </a:pPr>
            <a:r>
              <a:rPr lang="en-US" sz="2800" dirty="0">
                <a:ea typeface="+mn-lt"/>
                <a:cs typeface="+mn-lt"/>
              </a:rPr>
              <a:t>A US-based housing company named Surprise Housing has decided  to enter the Australian market.</a:t>
            </a:r>
            <a:endParaRPr lang="en-US" sz="2800" dirty="0">
              <a:cs typeface="Calibri"/>
            </a:endParaRPr>
          </a:p>
          <a:p>
            <a:pPr algn="just"/>
            <a:endParaRPr lang="en-US" sz="2800" dirty="0">
              <a:cs typeface="Calibri"/>
            </a:endParaRPr>
          </a:p>
          <a:p>
            <a:pPr marL="457200" indent="-457200" algn="just">
              <a:buFont typeface="Arial"/>
              <a:buChar char="•"/>
            </a:pPr>
            <a:r>
              <a:rPr lang="en-US" sz="2800" dirty="0">
                <a:cs typeface="Calibri"/>
              </a:rPr>
              <a:t>The company uses data analytics to  purchase houses at a price below their actual values and flip them  at a higher price. For the same purpose, the company has collected  a data set from the sale of houses in Australia.</a:t>
            </a:r>
            <a:endParaRPr lang="en-US" sz="2800" dirty="0">
              <a:ea typeface="+mn-lt"/>
              <a:cs typeface="+mn-lt"/>
            </a:endParaRPr>
          </a:p>
          <a:p>
            <a:pPr marL="457200" indent="-457200" algn="just">
              <a:buFont typeface="Arial"/>
              <a:buChar char="•"/>
            </a:pPr>
            <a:endParaRPr lang="en-US" sz="2800" dirty="0">
              <a:cs typeface="Calibri"/>
            </a:endParaRPr>
          </a:p>
          <a:p>
            <a:pPr marL="457200" indent="-457200" algn="just">
              <a:buFont typeface="Arial"/>
              <a:buChar char="•"/>
            </a:pPr>
            <a:r>
              <a:rPr lang="en-US" sz="2800" dirty="0">
                <a:ea typeface="+mn-lt"/>
                <a:cs typeface="+mn-lt"/>
              </a:rPr>
              <a:t>We are required to build a model using Machine Learning in order  to predict the actual value of the prospective properties and decide  whether to invest in them or not.</a:t>
            </a:r>
          </a:p>
        </p:txBody>
      </p:sp>
    </p:spTree>
    <p:extLst>
      <p:ext uri="{BB962C8B-B14F-4D97-AF65-F5344CB8AC3E}">
        <p14:creationId xmlns:p14="http://schemas.microsoft.com/office/powerpoint/2010/main"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595593" y="-368300"/>
            <a:ext cx="10672482" cy="1347974"/>
          </a:xfrm>
        </p:spPr>
        <p:txBody>
          <a:bodyPr>
            <a:normAutofit/>
          </a:bodyPr>
          <a:lstStyle/>
          <a:p>
            <a:pPr algn="just"/>
            <a:r>
              <a:rPr lang="en-IN" sz="3200" b="1" dirty="0">
                <a:latin typeface="Calibri"/>
                <a:cs typeface="Calibri"/>
              </a:rPr>
              <a:t>                          EDA steps and Visualization</a:t>
            </a:r>
            <a:endParaRPr lang="en-US" sz="3200" b="1" dirty="0">
              <a:cs typeface="Calibri Light" panose="020F0302020204030204"/>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133826" y="751541"/>
            <a:ext cx="11847503" cy="6096239"/>
          </a:xfrm>
        </p:spPr>
        <p:txBody>
          <a:bodyPr vert="horz" lIns="91440" tIns="45720" rIns="91440" bIns="45720" rtlCol="0" anchor="t">
            <a:normAutofit lnSpcReduction="10000"/>
          </a:bodyPr>
          <a:lstStyle/>
          <a:p>
            <a:pPr marL="0" indent="0">
              <a:buNone/>
            </a:pPr>
            <a:endParaRPr lang="en-IN" b="1" dirty="0">
              <a:cs typeface="Calibri"/>
            </a:endParaRPr>
          </a:p>
          <a:p>
            <a:pPr marL="0" indent="0">
              <a:buNone/>
            </a:pPr>
            <a:endParaRPr lang="en-IN" b="1" dirty="0">
              <a:ea typeface="+mn-lt"/>
              <a:cs typeface="+mn-lt"/>
            </a:endParaRPr>
          </a:p>
          <a:p>
            <a:pPr marL="0" indent="0">
              <a:buNone/>
            </a:pPr>
            <a:endParaRPr lang="en-IN" b="1"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a:buNone/>
            </a:pPr>
            <a:r>
              <a:rPr lang="en-IN" dirty="0">
                <a:ea typeface="+mn-lt"/>
                <a:cs typeface="+mn-lt"/>
              </a:rPr>
              <a:t>Observation:</a:t>
            </a:r>
            <a:endParaRPr lang="en-US" dirty="0">
              <a:ea typeface="+mn-lt"/>
              <a:cs typeface="+mn-lt"/>
            </a:endParaRPr>
          </a:p>
          <a:p>
            <a:pPr>
              <a:buNone/>
            </a:pPr>
            <a:r>
              <a:rPr lang="en-IN" dirty="0">
                <a:ea typeface="+mn-lt"/>
                <a:cs typeface="+mn-lt"/>
              </a:rPr>
              <a:t>    Maximum number of </a:t>
            </a:r>
            <a:r>
              <a:rPr lang="en-IN" dirty="0" err="1">
                <a:ea typeface="+mn-lt"/>
                <a:cs typeface="+mn-lt"/>
              </a:rPr>
              <a:t>SalePrice</a:t>
            </a:r>
            <a:r>
              <a:rPr lang="en-IN" dirty="0">
                <a:ea typeface="+mn-lt"/>
                <a:cs typeface="+mn-lt"/>
              </a:rPr>
              <a:t> lies between 140000 and 230000.</a:t>
            </a:r>
            <a:endParaRPr lang="en-US" dirty="0"/>
          </a:p>
          <a:p>
            <a:pPr marL="0" indent="0">
              <a:buNone/>
            </a:pPr>
            <a:endParaRPr lang="en-US" dirty="0">
              <a:ea typeface="+mn-lt"/>
              <a:cs typeface="+mn-lt"/>
            </a:endParaRPr>
          </a:p>
        </p:txBody>
      </p:sp>
      <p:pic>
        <p:nvPicPr>
          <p:cNvPr id="4" name="Picture 4" descr="Chart&#10;&#10;Description automatically generated">
            <a:extLst>
              <a:ext uri="{FF2B5EF4-FFF2-40B4-BE49-F238E27FC236}">
                <a16:creationId xmlns:a16="http://schemas.microsoft.com/office/drawing/2014/main" id="{179E7987-32F2-4895-A519-494648C70327}"/>
              </a:ext>
            </a:extLst>
          </p:cNvPr>
          <p:cNvPicPr>
            <a:picLocks noChangeAspect="1"/>
          </p:cNvPicPr>
          <p:nvPr/>
        </p:nvPicPr>
        <p:blipFill>
          <a:blip r:embed="rId2"/>
          <a:stretch>
            <a:fillRect/>
          </a:stretch>
        </p:blipFill>
        <p:spPr>
          <a:xfrm>
            <a:off x="2688921" y="1482253"/>
            <a:ext cx="5718131" cy="4008316"/>
          </a:xfrm>
          <a:prstGeom prst="rect">
            <a:avLst/>
          </a:prstGeom>
        </p:spPr>
      </p:pic>
    </p:spTree>
    <p:extLst>
      <p:ext uri="{BB962C8B-B14F-4D97-AF65-F5344CB8AC3E}">
        <p14:creationId xmlns:p14="http://schemas.microsoft.com/office/powerpoint/2010/main"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351FD44F-FCD8-46E9-85D7-A956EBA4E23D}"/>
              </a:ext>
            </a:extLst>
          </p:cNvPr>
          <p:cNvPicPr>
            <a:picLocks noChangeAspect="1"/>
          </p:cNvPicPr>
          <p:nvPr/>
        </p:nvPicPr>
        <p:blipFill>
          <a:blip r:embed="rId2"/>
          <a:stretch>
            <a:fillRect/>
          </a:stretch>
        </p:blipFill>
        <p:spPr>
          <a:xfrm>
            <a:off x="2334018" y="265174"/>
            <a:ext cx="6135664" cy="4709708"/>
          </a:xfrm>
          <a:prstGeom prst="rect">
            <a:avLst/>
          </a:prstGeom>
        </p:spPr>
      </p:pic>
      <p:sp>
        <p:nvSpPr>
          <p:cNvPr id="3" name="TextBox 2">
            <a:extLst>
              <a:ext uri="{FF2B5EF4-FFF2-40B4-BE49-F238E27FC236}">
                <a16:creationId xmlns:a16="http://schemas.microsoft.com/office/drawing/2014/main" id="{66815319-415A-4AB1-82F0-9A5FF0B6DDB6}"/>
              </a:ext>
            </a:extLst>
          </p:cNvPr>
          <p:cNvSpPr txBox="1"/>
          <p:nvPr/>
        </p:nvSpPr>
        <p:spPr>
          <a:xfrm>
            <a:off x="100208" y="5507277"/>
            <a:ext cx="841122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Observation:</a:t>
            </a:r>
            <a:r>
              <a:rPr lang="en-US" sz="2800" dirty="0">
                <a:cs typeface="Calibri"/>
              </a:rPr>
              <a:t> </a:t>
            </a:r>
          </a:p>
          <a:p>
            <a:r>
              <a:rPr lang="en-IN" sz="2800" dirty="0">
                <a:cs typeface="Segoe UI"/>
              </a:rPr>
              <a:t>    </a:t>
            </a:r>
            <a:r>
              <a:rPr lang="en-US" sz="2800" dirty="0">
                <a:cs typeface="Calibri"/>
              </a:rPr>
              <a:t> </a:t>
            </a:r>
            <a:r>
              <a:rPr lang="en-IN" sz="2800" dirty="0">
                <a:cs typeface="Segoe UI"/>
              </a:rPr>
              <a:t>Maximum, 928 number of </a:t>
            </a:r>
            <a:r>
              <a:rPr lang="en-IN" sz="2800" dirty="0" err="1">
                <a:cs typeface="Segoe UI"/>
              </a:rPr>
              <a:t>MSZoning</a:t>
            </a:r>
            <a:r>
              <a:rPr lang="en-IN" sz="2800" dirty="0">
                <a:cs typeface="Segoe UI"/>
              </a:rPr>
              <a:t> are RL.</a:t>
            </a:r>
            <a:r>
              <a:rPr lang="en-US" sz="2800" dirty="0">
                <a:cs typeface="Calibri"/>
              </a:rPr>
              <a:t> </a:t>
            </a:r>
          </a:p>
        </p:txBody>
      </p:sp>
    </p:spTree>
    <p:extLst>
      <p:ext uri="{BB962C8B-B14F-4D97-AF65-F5344CB8AC3E}">
        <p14:creationId xmlns:p14="http://schemas.microsoft.com/office/powerpoint/2010/main" val="31145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93EA02FD-6672-448D-90FC-DC275FF7B883}"/>
              </a:ext>
            </a:extLst>
          </p:cNvPr>
          <p:cNvPicPr>
            <a:picLocks noChangeAspect="1"/>
          </p:cNvPicPr>
          <p:nvPr/>
        </p:nvPicPr>
        <p:blipFill>
          <a:blip r:embed="rId2"/>
          <a:stretch>
            <a:fillRect/>
          </a:stretch>
        </p:blipFill>
        <p:spPr>
          <a:xfrm>
            <a:off x="3043825" y="249683"/>
            <a:ext cx="5999967" cy="4010005"/>
          </a:xfrm>
          <a:prstGeom prst="rect">
            <a:avLst/>
          </a:prstGeom>
        </p:spPr>
      </p:pic>
      <p:sp>
        <p:nvSpPr>
          <p:cNvPr id="3" name="TextBox 2">
            <a:extLst>
              <a:ext uri="{FF2B5EF4-FFF2-40B4-BE49-F238E27FC236}">
                <a16:creationId xmlns:a16="http://schemas.microsoft.com/office/drawing/2014/main" id="{96C08475-8201-4C84-9543-21B857B7A9AE}"/>
              </a:ext>
            </a:extLst>
          </p:cNvPr>
          <p:cNvSpPr txBox="1"/>
          <p:nvPr/>
        </p:nvSpPr>
        <p:spPr>
          <a:xfrm>
            <a:off x="340292" y="5444646"/>
            <a:ext cx="797281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Observation:</a:t>
            </a:r>
            <a:r>
              <a:rPr lang="en-US" sz="2800" dirty="0">
                <a:cs typeface="Calibri"/>
              </a:rPr>
              <a:t> </a:t>
            </a:r>
          </a:p>
          <a:p>
            <a:r>
              <a:rPr lang="en-IN" sz="2800" dirty="0" err="1">
                <a:cs typeface="Segoe UI"/>
              </a:rPr>
              <a:t>SalePrice</a:t>
            </a:r>
            <a:r>
              <a:rPr lang="en-IN" sz="2800" dirty="0">
                <a:cs typeface="Segoe UI"/>
              </a:rPr>
              <a:t> is maximum with IR2 </a:t>
            </a:r>
            <a:r>
              <a:rPr lang="en-IN" sz="2800" dirty="0" err="1">
                <a:cs typeface="Segoe UI"/>
              </a:rPr>
              <a:t>LotShape</a:t>
            </a:r>
            <a:r>
              <a:rPr lang="en-IN" sz="2800" dirty="0">
                <a:cs typeface="Segoe UI"/>
              </a:rPr>
              <a:t>.</a:t>
            </a:r>
            <a:r>
              <a:rPr lang="en-US" sz="2800" dirty="0">
                <a:cs typeface="Calibri"/>
              </a:rPr>
              <a:t> </a:t>
            </a:r>
          </a:p>
        </p:txBody>
      </p:sp>
    </p:spTree>
    <p:extLst>
      <p:ext uri="{BB962C8B-B14F-4D97-AF65-F5344CB8AC3E}">
        <p14:creationId xmlns:p14="http://schemas.microsoft.com/office/powerpoint/2010/main" val="336770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20468922-B7C2-41AE-A5EE-469CF8D49F93}"/>
              </a:ext>
            </a:extLst>
          </p:cNvPr>
          <p:cNvPicPr>
            <a:picLocks noChangeAspect="1"/>
          </p:cNvPicPr>
          <p:nvPr/>
        </p:nvPicPr>
        <p:blipFill>
          <a:blip r:embed="rId2"/>
          <a:stretch>
            <a:fillRect/>
          </a:stretch>
        </p:blipFill>
        <p:spPr>
          <a:xfrm>
            <a:off x="2146127" y="48503"/>
            <a:ext cx="7461336" cy="5685845"/>
          </a:xfrm>
          <a:prstGeom prst="rect">
            <a:avLst/>
          </a:prstGeom>
        </p:spPr>
      </p:pic>
      <p:sp>
        <p:nvSpPr>
          <p:cNvPr id="3" name="TextBox 2">
            <a:extLst>
              <a:ext uri="{FF2B5EF4-FFF2-40B4-BE49-F238E27FC236}">
                <a16:creationId xmlns:a16="http://schemas.microsoft.com/office/drawing/2014/main" id="{6E6C8CFC-4E3F-4A0D-BC72-D17859482741}"/>
              </a:ext>
            </a:extLst>
          </p:cNvPr>
          <p:cNvSpPr txBox="1"/>
          <p:nvPr/>
        </p:nvSpPr>
        <p:spPr>
          <a:xfrm>
            <a:off x="194153" y="5883058"/>
            <a:ext cx="974733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Observation:</a:t>
            </a:r>
            <a:r>
              <a:rPr lang="en-US" sz="2800" dirty="0">
                <a:cs typeface="Calibri"/>
              </a:rPr>
              <a:t> </a:t>
            </a:r>
          </a:p>
          <a:p>
            <a:r>
              <a:rPr lang="en-IN" sz="2800" dirty="0">
                <a:cs typeface="Segoe UI"/>
              </a:rPr>
              <a:t>    </a:t>
            </a:r>
            <a:r>
              <a:rPr lang="en-US" sz="2800" dirty="0">
                <a:cs typeface="Calibri"/>
              </a:rPr>
              <a:t> </a:t>
            </a:r>
            <a:r>
              <a:rPr lang="en-IN" sz="2800" dirty="0" err="1">
                <a:cs typeface="Segoe UI"/>
              </a:rPr>
              <a:t>SalePrice</a:t>
            </a:r>
            <a:r>
              <a:rPr lang="en-IN" sz="2800" dirty="0">
                <a:cs typeface="Segoe UI"/>
              </a:rPr>
              <a:t> is maximum with </a:t>
            </a:r>
            <a:r>
              <a:rPr lang="en-IN" sz="2800" dirty="0" err="1">
                <a:cs typeface="Segoe UI"/>
              </a:rPr>
              <a:t>NoRidge</a:t>
            </a:r>
            <a:r>
              <a:rPr lang="en-IN" sz="2800" dirty="0">
                <a:cs typeface="Segoe UI"/>
              </a:rPr>
              <a:t> </a:t>
            </a:r>
            <a:r>
              <a:rPr lang="en-IN" sz="2800" dirty="0" err="1">
                <a:cs typeface="Segoe UI"/>
              </a:rPr>
              <a:t>Neighborhood</a:t>
            </a:r>
            <a:r>
              <a:rPr lang="en-IN" sz="2800" dirty="0">
                <a:cs typeface="Segoe UI"/>
              </a:rPr>
              <a:t>.</a:t>
            </a:r>
          </a:p>
        </p:txBody>
      </p:sp>
    </p:spTree>
    <p:extLst>
      <p:ext uri="{BB962C8B-B14F-4D97-AF65-F5344CB8AC3E}">
        <p14:creationId xmlns:p14="http://schemas.microsoft.com/office/powerpoint/2010/main" val="3281530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1214007C-4690-4597-9D86-5A88D176279C}"/>
              </a:ext>
            </a:extLst>
          </p:cNvPr>
          <p:cNvPicPr>
            <a:picLocks noChangeAspect="1"/>
          </p:cNvPicPr>
          <p:nvPr/>
        </p:nvPicPr>
        <p:blipFill>
          <a:blip r:embed="rId2"/>
          <a:stretch>
            <a:fillRect/>
          </a:stretch>
        </p:blipFill>
        <p:spPr>
          <a:xfrm>
            <a:off x="3638811" y="74136"/>
            <a:ext cx="5645062" cy="5227483"/>
          </a:xfrm>
          <a:prstGeom prst="rect">
            <a:avLst/>
          </a:prstGeom>
        </p:spPr>
      </p:pic>
      <p:sp>
        <p:nvSpPr>
          <p:cNvPr id="3" name="TextBox 2">
            <a:extLst>
              <a:ext uri="{FF2B5EF4-FFF2-40B4-BE49-F238E27FC236}">
                <a16:creationId xmlns:a16="http://schemas.microsoft.com/office/drawing/2014/main" id="{83A8ABE6-04B6-4DA3-8E1A-977848FB0F8A}"/>
              </a:ext>
            </a:extLst>
          </p:cNvPr>
          <p:cNvSpPr txBox="1"/>
          <p:nvPr/>
        </p:nvSpPr>
        <p:spPr>
          <a:xfrm>
            <a:off x="308975" y="5851742"/>
            <a:ext cx="9423747"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a:cs typeface="Calibri"/>
              </a:rPr>
              <a:t> </a:t>
            </a:r>
          </a:p>
          <a:p>
            <a:r>
              <a:rPr lang="en-IN" sz="2800">
                <a:cs typeface="Segoe UI"/>
              </a:rPr>
              <a:t>SalePrice is maximum with 2.5Fin HouseStyle.</a:t>
            </a:r>
          </a:p>
        </p:txBody>
      </p:sp>
    </p:spTree>
    <p:extLst>
      <p:ext uri="{BB962C8B-B14F-4D97-AF65-F5344CB8AC3E}">
        <p14:creationId xmlns:p14="http://schemas.microsoft.com/office/powerpoint/2010/main" val="84641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radar chart&#10;&#10;Description automatically generated">
            <a:extLst>
              <a:ext uri="{FF2B5EF4-FFF2-40B4-BE49-F238E27FC236}">
                <a16:creationId xmlns:a16="http://schemas.microsoft.com/office/drawing/2014/main" id="{AB8E834E-C5FB-423F-BA83-A6B88D2F5A4E}"/>
              </a:ext>
            </a:extLst>
          </p:cNvPr>
          <p:cNvPicPr>
            <a:picLocks noChangeAspect="1"/>
          </p:cNvPicPr>
          <p:nvPr/>
        </p:nvPicPr>
        <p:blipFill>
          <a:blip r:embed="rId2"/>
          <a:stretch>
            <a:fillRect/>
          </a:stretch>
        </p:blipFill>
        <p:spPr>
          <a:xfrm>
            <a:off x="2281825" y="383786"/>
            <a:ext cx="8004131" cy="4180209"/>
          </a:xfrm>
          <a:prstGeom prst="rect">
            <a:avLst/>
          </a:prstGeom>
        </p:spPr>
      </p:pic>
      <p:sp>
        <p:nvSpPr>
          <p:cNvPr id="3" name="TextBox 2">
            <a:extLst>
              <a:ext uri="{FF2B5EF4-FFF2-40B4-BE49-F238E27FC236}">
                <a16:creationId xmlns:a16="http://schemas.microsoft.com/office/drawing/2014/main" id="{A6111420-9C97-4A8A-892D-0C18F128324E}"/>
              </a:ext>
            </a:extLst>
          </p:cNvPr>
          <p:cNvSpPr txBox="1"/>
          <p:nvPr/>
        </p:nvSpPr>
        <p:spPr>
          <a:xfrm>
            <a:off x="152400" y="5382016"/>
            <a:ext cx="985172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a:cs typeface="Calibri"/>
              </a:rPr>
              <a:t> </a:t>
            </a:r>
          </a:p>
          <a:p>
            <a:r>
              <a:rPr lang="en-IN" sz="2800">
                <a:cs typeface="Segoe UI"/>
              </a:rPr>
              <a:t>   </a:t>
            </a:r>
            <a:r>
              <a:rPr lang="en-US" sz="2800">
                <a:cs typeface="Calibri"/>
              </a:rPr>
              <a:t> </a:t>
            </a:r>
            <a:r>
              <a:rPr lang="en-IN" sz="2800">
                <a:cs typeface="Segoe UI"/>
              </a:rPr>
              <a:t>SalePrice is maximum with Ex kitchenQual and CentralAir.</a:t>
            </a:r>
            <a:r>
              <a:rPr lang="en-US" sz="2800">
                <a:cs typeface="Calibri"/>
              </a:rPr>
              <a:t> </a:t>
            </a:r>
          </a:p>
        </p:txBody>
      </p:sp>
    </p:spTree>
    <p:extLst>
      <p:ext uri="{BB962C8B-B14F-4D97-AF65-F5344CB8AC3E}">
        <p14:creationId xmlns:p14="http://schemas.microsoft.com/office/powerpoint/2010/main" val="8913551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TotalTime>
  <Words>1022</Words>
  <Application>Microsoft Office PowerPoint</Application>
  <PresentationFormat>Widescreen</PresentationFormat>
  <Paragraphs>88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Segoe UI</vt:lpstr>
      <vt:lpstr>WordVisi_MSFontService</vt:lpstr>
      <vt:lpstr>office theme</vt:lpstr>
      <vt:lpstr>Project presentation on :-   PFA HOUSING PROJECT</vt:lpstr>
      <vt:lpstr>Table Of Contents :-</vt:lpstr>
      <vt:lpstr>PowerPoint Presentation</vt:lpstr>
      <vt:lpstr>                          EDA steps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Model Dashboard</vt:lpstr>
      <vt:lpstr>PowerPoint Presentation</vt:lpstr>
      <vt:lpstr>PowerPoint Presentation</vt:lpstr>
      <vt:lpstr>PowerPoint Presentation</vt:lpstr>
      <vt:lpstr>                    Finalized Model</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Harshal Pawar</dc:creator>
  <cp:lastModifiedBy>Windows User</cp:lastModifiedBy>
  <cp:revision>1243</cp:revision>
  <dcterms:created xsi:type="dcterms:W3CDTF">2020-12-29T14:55:28Z</dcterms:created>
  <dcterms:modified xsi:type="dcterms:W3CDTF">2021-10-28T16:56:54Z</dcterms:modified>
</cp:coreProperties>
</file>