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</p:sldIdLst>
  <p:sldSz cx="7556500" cy="10693400"/>
  <p:notesSz cx="6858000" cy="9144000"/>
  <p:embeddedFontLst>
    <p:embeddedFont>
      <p:font typeface="Montserrat Bold" charset="1" panose="00000800000000000000"/>
      <p:regular r:id="rId9"/>
    </p:embeddedFont>
    <p:embeddedFont>
      <p:font typeface="Montserrat" charset="1" panose="00000500000000000000"/>
      <p:regular r:id="rId10"/>
    </p:embeddedFont>
    <p:embeddedFont>
      <p:font typeface="Montserrat Semi-Bold" charset="1" panose="00000700000000000000"/>
      <p:regular r:id="rId11"/>
    </p:embeddedFont>
    <p:embeddedFont>
      <p:font typeface="Canva Sans Bold" charset="1" panose="020B0803030501040103"/>
      <p:regular r:id="rId12"/>
    </p:embeddedFont>
    <p:embeddedFont>
      <p:font typeface="Aileron" charset="1" panose="00000500000000000000"/>
      <p:regular r:id="rId13"/>
    </p:embeddedFont>
    <p:embeddedFont>
      <p:font typeface="Canva Sans" charset="1" panose="020B0503030501040103"/>
      <p:regular r:id="rId14"/>
    </p:embeddedFont>
    <p:embeddedFont>
      <p:font typeface="Aileron Bold" charset="1" panose="000008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https://github.com/HarshalRasane21" TargetMode="External" Type="http://schemas.openxmlformats.org/officeDocument/2006/relationships/hyperlink"/><Relationship Id="rId11" Target="https://www.linkedin.com/in/harshal-rasane-592457291" TargetMode="External" Type="http://schemas.openxmlformats.org/officeDocument/2006/relationships/hyperlink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92792" y="466890"/>
            <a:ext cx="6574416" cy="9887560"/>
            <a:chOff x="0" y="0"/>
            <a:chExt cx="2356122" cy="354347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56122" cy="3543478"/>
            </a:xfrm>
            <a:custGeom>
              <a:avLst/>
              <a:gdLst/>
              <a:ahLst/>
              <a:cxnLst/>
              <a:rect r="r" b="b" t="t" l="l"/>
              <a:pathLst>
                <a:path h="3543478" w="2356122">
                  <a:moveTo>
                    <a:pt x="0" y="0"/>
                  </a:moveTo>
                  <a:lnTo>
                    <a:pt x="2356122" y="0"/>
                  </a:lnTo>
                  <a:lnTo>
                    <a:pt x="2356122" y="3543478"/>
                  </a:lnTo>
                  <a:lnTo>
                    <a:pt x="0" y="354347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1B2535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2356122" cy="35720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 flipV="true">
            <a:off x="866421" y="1921168"/>
            <a:ext cx="5827158" cy="0"/>
          </a:xfrm>
          <a:prstGeom prst="line">
            <a:avLst/>
          </a:prstGeom>
          <a:ln cap="flat" w="9525">
            <a:solidFill>
              <a:srgbClr val="1B253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866421" y="2374168"/>
            <a:ext cx="5827158" cy="0"/>
          </a:xfrm>
          <a:prstGeom prst="line">
            <a:avLst/>
          </a:prstGeom>
          <a:ln cap="flat" w="9525">
            <a:solidFill>
              <a:srgbClr val="1B2535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866421" y="3198360"/>
            <a:ext cx="5827158" cy="1108540"/>
            <a:chOff x="0" y="0"/>
            <a:chExt cx="7769544" cy="1478053"/>
          </a:xfrm>
        </p:grpSpPr>
        <p:sp>
          <p:nvSpPr>
            <p:cNvPr name="AutoShape 8" id="8"/>
            <p:cNvSpPr/>
            <p:nvPr/>
          </p:nvSpPr>
          <p:spPr>
            <a:xfrm>
              <a:off x="0" y="406348"/>
              <a:ext cx="7769544" cy="0"/>
            </a:xfrm>
            <a:prstGeom prst="line">
              <a:avLst/>
            </a:prstGeom>
            <a:ln cap="flat" w="12700">
              <a:solidFill>
                <a:srgbClr val="1B2535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9" id="9"/>
            <p:cNvSpPr txBox="true"/>
            <p:nvPr/>
          </p:nvSpPr>
          <p:spPr>
            <a:xfrm rot="0">
              <a:off x="0" y="582988"/>
              <a:ext cx="7769544" cy="8950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1119"/>
                </a:lnSpc>
                <a:spcBef>
                  <a:spcPct val="0"/>
                </a:spcBef>
              </a:pPr>
              <a:r>
                <a:rPr lang="en-US" b="true" sz="799">
                  <a:solidFill>
                    <a:srgbClr val="1B2535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</a:t>
              </a:r>
              <a:r>
                <a:rPr lang="en-US" sz="799">
                  <a:solidFill>
                    <a:srgbClr val="1B253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 am Harshal Rasane. A highly motivated and enthusiastic Computer Engineering Student with a strong foundation in programming, data structures, and algorithms. Possess hands-on experience in languages such as Java, C, and C++. Although I am a beginner in professional software development environments, I have a keen interest in learning industry-standard tools and frameworks. Eager to contribute to the development of innovative solutions while further enhancing my technical skills and understanding of software development methodologies.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-38100"/>
              <a:ext cx="1952042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00"/>
                </a:lnSpc>
              </a:pPr>
              <a:r>
                <a:rPr lang="en-US" sz="1500" b="true">
                  <a:solidFill>
                    <a:srgbClr val="1B2535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ABOUT ME</a:t>
              </a:r>
            </a:p>
          </p:txBody>
        </p:sp>
      </p:grpSp>
      <p:sp>
        <p:nvSpPr>
          <p:cNvPr name="AutoShape 11" id="11"/>
          <p:cNvSpPr/>
          <p:nvPr/>
        </p:nvSpPr>
        <p:spPr>
          <a:xfrm>
            <a:off x="866421" y="4845023"/>
            <a:ext cx="5827158" cy="0"/>
          </a:xfrm>
          <a:prstGeom prst="line">
            <a:avLst/>
          </a:prstGeom>
          <a:ln cap="flat" w="9525">
            <a:solidFill>
              <a:srgbClr val="1B253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2" id="12"/>
          <p:cNvSpPr txBox="true"/>
          <p:nvPr/>
        </p:nvSpPr>
        <p:spPr>
          <a:xfrm rot="0">
            <a:off x="866421" y="4506925"/>
            <a:ext cx="1464031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500" b="true">
                <a:solidFill>
                  <a:srgbClr val="1B253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EDUCATION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433315" y="5731601"/>
            <a:ext cx="2229557" cy="148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260"/>
              </a:lnSpc>
            </a:pPr>
            <a:r>
              <a:rPr lang="en-US" sz="900" b="true">
                <a:solidFill>
                  <a:srgbClr val="1B2535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12th Science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433315" y="5905643"/>
            <a:ext cx="4179790" cy="2696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120"/>
              </a:lnSpc>
            </a:pPr>
            <a:r>
              <a:rPr lang="en-US" sz="800">
                <a:solidFill>
                  <a:srgbClr val="1B2535"/>
                </a:solidFill>
                <a:latin typeface="Montserrat"/>
                <a:ea typeface="Montserrat"/>
                <a:cs typeface="Montserrat"/>
                <a:sym typeface="Montserrat"/>
              </a:rPr>
              <a:t>Maharashtra State Board of Secondary and Higher Secondary Education, Pune</a:t>
            </a:r>
          </a:p>
          <a:p>
            <a:pPr algn="just">
              <a:lnSpc>
                <a:spcPts val="1120"/>
              </a:lnSpc>
            </a:pPr>
            <a:r>
              <a:rPr lang="en-US" b="true" sz="800">
                <a:solidFill>
                  <a:srgbClr val="1B253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Percentage: 67.33 / 100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66421" y="5722076"/>
            <a:ext cx="1183628" cy="162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77"/>
              </a:lnSpc>
            </a:pPr>
            <a:r>
              <a:rPr lang="en-US" sz="900" b="true">
                <a:solidFill>
                  <a:srgbClr val="1B253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2020 - 2021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66421" y="5896118"/>
            <a:ext cx="1316573" cy="3337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77"/>
              </a:lnSpc>
            </a:pPr>
            <a:r>
              <a:rPr lang="en-US" sz="900">
                <a:solidFill>
                  <a:srgbClr val="1B2535"/>
                </a:solidFill>
                <a:latin typeface="Montserrat"/>
                <a:ea typeface="Montserrat"/>
                <a:cs typeface="Montserrat"/>
                <a:sym typeface="Montserrat"/>
              </a:rPr>
              <a:t>Dr. D. A. Ohara Junior</a:t>
            </a:r>
          </a:p>
          <a:p>
            <a:pPr algn="l">
              <a:lnSpc>
                <a:spcPts val="1377"/>
              </a:lnSpc>
            </a:pPr>
            <a:r>
              <a:rPr lang="en-US" sz="900">
                <a:solidFill>
                  <a:srgbClr val="1B2535"/>
                </a:solidFill>
                <a:latin typeface="Montserrat"/>
                <a:ea typeface="Montserrat"/>
                <a:cs typeface="Montserrat"/>
                <a:sym typeface="Montserrat"/>
              </a:rPr>
              <a:t>College, Sangamner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433315" y="4940264"/>
            <a:ext cx="3108193" cy="148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260"/>
              </a:lnSpc>
            </a:pPr>
            <a:r>
              <a:rPr lang="en-US" sz="900" b="true">
                <a:solidFill>
                  <a:srgbClr val="1B2535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BE - </a:t>
            </a:r>
            <a:r>
              <a:rPr lang="en-US" sz="900" b="true">
                <a:solidFill>
                  <a:srgbClr val="1B2535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Computer Engineering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433315" y="5155529"/>
            <a:ext cx="4179790" cy="2696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120"/>
              </a:lnSpc>
            </a:pPr>
            <a:r>
              <a:rPr lang="en-US" sz="800">
                <a:solidFill>
                  <a:srgbClr val="1B2535"/>
                </a:solidFill>
                <a:latin typeface="Montserrat"/>
                <a:ea typeface="Montserrat"/>
                <a:cs typeface="Montserrat"/>
                <a:sym typeface="Montserrat"/>
              </a:rPr>
              <a:t>Savitribai Phule Pune University, Pune</a:t>
            </a:r>
          </a:p>
          <a:p>
            <a:pPr algn="just">
              <a:lnSpc>
                <a:spcPts val="1120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866421" y="4930739"/>
            <a:ext cx="1183628" cy="162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77"/>
              </a:lnSpc>
            </a:pPr>
            <a:r>
              <a:rPr lang="en-US" sz="900" b="true">
                <a:solidFill>
                  <a:srgbClr val="1B253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2021 - 2025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66421" y="5102570"/>
            <a:ext cx="1316573" cy="5052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77"/>
              </a:lnSpc>
            </a:pPr>
            <a:r>
              <a:rPr lang="en-US" sz="900">
                <a:solidFill>
                  <a:srgbClr val="1B2535"/>
                </a:solidFill>
                <a:latin typeface="Montserrat"/>
                <a:ea typeface="Montserrat"/>
                <a:cs typeface="Montserrat"/>
                <a:sym typeface="Montserrat"/>
              </a:rPr>
              <a:t>Dr. D. Y. Patil College of Engineering and Innovation, Varale</a:t>
            </a:r>
          </a:p>
        </p:txBody>
      </p:sp>
      <p:sp>
        <p:nvSpPr>
          <p:cNvPr name="AutoShape 21" id="21"/>
          <p:cNvSpPr/>
          <p:nvPr/>
        </p:nvSpPr>
        <p:spPr>
          <a:xfrm>
            <a:off x="866421" y="6856104"/>
            <a:ext cx="5827158" cy="0"/>
          </a:xfrm>
          <a:prstGeom prst="line">
            <a:avLst/>
          </a:prstGeom>
          <a:ln cap="flat" w="9525">
            <a:solidFill>
              <a:srgbClr val="1B253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2" id="22"/>
          <p:cNvSpPr txBox="true"/>
          <p:nvPr/>
        </p:nvSpPr>
        <p:spPr>
          <a:xfrm rot="0">
            <a:off x="866421" y="6506099"/>
            <a:ext cx="2812072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500" b="true">
                <a:solidFill>
                  <a:srgbClr val="1B253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INTERNSHIPS/TRAININGS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433315" y="7012332"/>
            <a:ext cx="2229557" cy="148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260"/>
              </a:lnSpc>
            </a:pPr>
            <a:r>
              <a:rPr lang="en-US" sz="900" b="true">
                <a:solidFill>
                  <a:srgbClr val="1B2535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Java Full Stack Training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433315" y="7667043"/>
            <a:ext cx="2690746" cy="148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260"/>
              </a:lnSpc>
            </a:pPr>
            <a:r>
              <a:rPr lang="en-US" sz="900" b="true">
                <a:solidFill>
                  <a:srgbClr val="1B2535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Web Development Intern 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866421" y="7002807"/>
            <a:ext cx="1367046" cy="162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77"/>
              </a:lnSpc>
            </a:pPr>
            <a:r>
              <a:rPr lang="en-US" sz="900" b="true">
                <a:solidFill>
                  <a:srgbClr val="1B253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27/7/2024 - 30/6/2025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866421" y="7657518"/>
            <a:ext cx="1483557" cy="162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77"/>
              </a:lnSpc>
            </a:pPr>
            <a:r>
              <a:rPr lang="en-US" sz="900" b="true">
                <a:solidFill>
                  <a:srgbClr val="1B253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20/1/2024 - 20/3/2024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866421" y="7216271"/>
            <a:ext cx="1316573" cy="162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77"/>
              </a:lnSpc>
            </a:pPr>
            <a:r>
              <a:rPr lang="en-US" sz="900">
                <a:solidFill>
                  <a:srgbClr val="1B2535"/>
                </a:solidFill>
                <a:latin typeface="Montserrat"/>
                <a:ea typeface="Montserrat"/>
                <a:cs typeface="Montserrat"/>
                <a:sym typeface="Montserrat"/>
              </a:rPr>
              <a:t>Archer Infotech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866421" y="7870982"/>
            <a:ext cx="1316573" cy="162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77"/>
              </a:lnSpc>
            </a:pPr>
            <a:r>
              <a:rPr lang="en-US" sz="900">
                <a:solidFill>
                  <a:srgbClr val="1B2535"/>
                </a:solidFill>
                <a:latin typeface="Montserrat"/>
                <a:ea typeface="Montserrat"/>
                <a:cs typeface="Montserrat"/>
                <a:sym typeface="Montserrat"/>
              </a:rPr>
              <a:t>SkillVertex</a:t>
            </a:r>
          </a:p>
        </p:txBody>
      </p:sp>
      <p:sp>
        <p:nvSpPr>
          <p:cNvPr name="Freeform 29" id="29"/>
          <p:cNvSpPr/>
          <p:nvPr/>
        </p:nvSpPr>
        <p:spPr>
          <a:xfrm flipH="false" flipV="false" rot="0">
            <a:off x="3066635" y="2035751"/>
            <a:ext cx="149223" cy="223834"/>
          </a:xfrm>
          <a:custGeom>
            <a:avLst/>
            <a:gdLst/>
            <a:ahLst/>
            <a:cxnLst/>
            <a:rect r="r" b="b" t="t" l="l"/>
            <a:pathLst>
              <a:path h="223834" w="149223">
                <a:moveTo>
                  <a:pt x="0" y="0"/>
                </a:moveTo>
                <a:lnTo>
                  <a:pt x="149223" y="0"/>
                </a:lnTo>
                <a:lnTo>
                  <a:pt x="149223" y="223834"/>
                </a:lnTo>
                <a:lnTo>
                  <a:pt x="0" y="2238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0" id="30"/>
          <p:cNvSpPr/>
          <p:nvPr/>
        </p:nvSpPr>
        <p:spPr>
          <a:xfrm flipH="false" flipV="false" rot="0">
            <a:off x="3972475" y="2035751"/>
            <a:ext cx="194062" cy="194062"/>
          </a:xfrm>
          <a:custGeom>
            <a:avLst/>
            <a:gdLst/>
            <a:ahLst/>
            <a:cxnLst/>
            <a:rect r="r" b="b" t="t" l="l"/>
            <a:pathLst>
              <a:path h="194062" w="194062">
                <a:moveTo>
                  <a:pt x="0" y="0"/>
                </a:moveTo>
                <a:lnTo>
                  <a:pt x="194062" y="0"/>
                </a:lnTo>
                <a:lnTo>
                  <a:pt x="194062" y="194062"/>
                </a:lnTo>
                <a:lnTo>
                  <a:pt x="0" y="1940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1" id="31"/>
          <p:cNvSpPr/>
          <p:nvPr/>
        </p:nvSpPr>
        <p:spPr>
          <a:xfrm flipH="false" flipV="false" rot="0">
            <a:off x="1494235" y="2035751"/>
            <a:ext cx="132723" cy="182124"/>
          </a:xfrm>
          <a:custGeom>
            <a:avLst/>
            <a:gdLst/>
            <a:ahLst/>
            <a:cxnLst/>
            <a:rect r="r" b="b" t="t" l="l"/>
            <a:pathLst>
              <a:path h="182124" w="132723">
                <a:moveTo>
                  <a:pt x="0" y="0"/>
                </a:moveTo>
                <a:lnTo>
                  <a:pt x="132722" y="0"/>
                </a:lnTo>
                <a:lnTo>
                  <a:pt x="132722" y="182123"/>
                </a:lnTo>
                <a:lnTo>
                  <a:pt x="0" y="18212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AutoShape 32" id="32"/>
          <p:cNvSpPr/>
          <p:nvPr/>
        </p:nvSpPr>
        <p:spPr>
          <a:xfrm>
            <a:off x="866421" y="2869747"/>
            <a:ext cx="5827158" cy="0"/>
          </a:xfrm>
          <a:prstGeom prst="line">
            <a:avLst/>
          </a:prstGeom>
          <a:ln cap="flat" w="9525">
            <a:solidFill>
              <a:srgbClr val="1B253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3" id="33"/>
          <p:cNvSpPr/>
          <p:nvPr/>
        </p:nvSpPr>
        <p:spPr>
          <a:xfrm flipH="false" flipV="false" rot="0">
            <a:off x="1150987" y="2519503"/>
            <a:ext cx="174032" cy="174032"/>
          </a:xfrm>
          <a:custGeom>
            <a:avLst/>
            <a:gdLst/>
            <a:ahLst/>
            <a:cxnLst/>
            <a:rect r="r" b="b" t="t" l="l"/>
            <a:pathLst>
              <a:path h="174032" w="174032">
                <a:moveTo>
                  <a:pt x="0" y="0"/>
                </a:moveTo>
                <a:lnTo>
                  <a:pt x="174032" y="0"/>
                </a:lnTo>
                <a:lnTo>
                  <a:pt x="174032" y="174032"/>
                </a:lnTo>
                <a:lnTo>
                  <a:pt x="0" y="17403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3901994" y="2499642"/>
            <a:ext cx="216838" cy="216838"/>
          </a:xfrm>
          <a:custGeom>
            <a:avLst/>
            <a:gdLst/>
            <a:ahLst/>
            <a:cxnLst/>
            <a:rect r="r" b="b" t="t" l="l"/>
            <a:pathLst>
              <a:path h="216838" w="216838">
                <a:moveTo>
                  <a:pt x="0" y="0"/>
                </a:moveTo>
                <a:lnTo>
                  <a:pt x="216838" y="0"/>
                </a:lnTo>
                <a:lnTo>
                  <a:pt x="216838" y="216837"/>
                </a:lnTo>
                <a:lnTo>
                  <a:pt x="0" y="21683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35" id="35"/>
          <p:cNvSpPr txBox="true"/>
          <p:nvPr/>
        </p:nvSpPr>
        <p:spPr>
          <a:xfrm rot="0">
            <a:off x="1186987" y="750589"/>
            <a:ext cx="5186026" cy="621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14"/>
              </a:lnSpc>
            </a:pPr>
            <a:r>
              <a:rPr lang="en-US" b="true" sz="3653" spc="-7">
                <a:solidFill>
                  <a:srgbClr val="1B253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HARSHAL RASANE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2547424" y="1353123"/>
            <a:ext cx="2465153" cy="2489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27"/>
              </a:lnSpc>
            </a:pPr>
            <a:r>
              <a:rPr lang="en-US" sz="1448" spc="141">
                <a:solidFill>
                  <a:srgbClr val="1B2535"/>
                </a:solidFill>
                <a:latin typeface="Montserrat"/>
                <a:ea typeface="Montserrat"/>
                <a:cs typeface="Montserrat"/>
                <a:sym typeface="Montserrat"/>
              </a:rPr>
              <a:t>SOFTWARE ENGINEER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700953" y="2046486"/>
            <a:ext cx="1065028" cy="1744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11"/>
              </a:lnSpc>
              <a:spcBef>
                <a:spcPct val="0"/>
              </a:spcBef>
            </a:pPr>
            <a:r>
              <a:rPr lang="en-US" sz="1008">
                <a:solidFill>
                  <a:srgbClr val="1B2535"/>
                </a:solidFill>
                <a:latin typeface="Montserrat"/>
                <a:ea typeface="Montserrat"/>
                <a:cs typeface="Montserrat"/>
                <a:sym typeface="Montserrat"/>
              </a:rPr>
              <a:t>+91 7498830046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4241765" y="2046486"/>
            <a:ext cx="2268428" cy="1744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11"/>
              </a:lnSpc>
              <a:spcBef>
                <a:spcPct val="0"/>
              </a:spcBef>
            </a:pPr>
            <a:r>
              <a:rPr lang="en-US" sz="1008">
                <a:solidFill>
                  <a:srgbClr val="1B2535"/>
                </a:solidFill>
                <a:latin typeface="Montserrat"/>
                <a:ea typeface="Montserrat"/>
                <a:cs typeface="Montserrat"/>
                <a:sym typeface="Montserrat"/>
              </a:rPr>
              <a:t>rasaneharshal@gmail.com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3292058" y="2044379"/>
            <a:ext cx="848037" cy="1765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32"/>
              </a:lnSpc>
              <a:spcBef>
                <a:spcPct val="0"/>
              </a:spcBef>
            </a:pPr>
            <a:r>
              <a:rPr lang="en-US" sz="1022">
                <a:solidFill>
                  <a:srgbClr val="1B2535"/>
                </a:solidFill>
                <a:latin typeface="Montserrat"/>
                <a:ea typeface="Montserrat"/>
                <a:cs typeface="Montserrat"/>
                <a:sym typeface="Montserrat"/>
              </a:rPr>
              <a:t>Pune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4195032" y="2506566"/>
            <a:ext cx="2379085" cy="1744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11"/>
              </a:lnSpc>
              <a:spcBef>
                <a:spcPct val="0"/>
              </a:spcBef>
            </a:pPr>
            <a:r>
              <a:rPr lang="en-US" sz="1008" u="sng">
                <a:solidFill>
                  <a:srgbClr val="1B2535"/>
                </a:solidFill>
                <a:latin typeface="Montserrat"/>
                <a:ea typeface="Montserrat"/>
                <a:cs typeface="Montserrat"/>
                <a:sym typeface="Montserrat"/>
                <a:hlinkClick r:id="rId10" tooltip="https://github.com/HarshalRasane21"/>
              </a:rPr>
              <a:t>https://github.com/HarshalRasane21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404329" y="2432446"/>
            <a:ext cx="2338003" cy="3645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32"/>
              </a:lnSpc>
              <a:spcBef>
                <a:spcPct val="0"/>
              </a:spcBef>
            </a:pPr>
            <a:r>
              <a:rPr lang="en-US" sz="1022" u="sng">
                <a:solidFill>
                  <a:srgbClr val="1B2535"/>
                </a:solidFill>
                <a:latin typeface="Montserrat"/>
                <a:ea typeface="Montserrat"/>
                <a:cs typeface="Montserrat"/>
                <a:sym typeface="Montserrat"/>
                <a:hlinkClick r:id="rId11" tooltip="https://www.linkedin.com/in/harshal-rasane-592457291"/>
              </a:rPr>
              <a:t>https://www.linkedin.com/in/harshal-rasane-592457291?</a:t>
            </a:r>
          </a:p>
        </p:txBody>
      </p:sp>
      <p:sp>
        <p:nvSpPr>
          <p:cNvPr name="AutoShape 42" id="42"/>
          <p:cNvSpPr/>
          <p:nvPr/>
        </p:nvSpPr>
        <p:spPr>
          <a:xfrm>
            <a:off x="866421" y="8604468"/>
            <a:ext cx="5827158" cy="0"/>
          </a:xfrm>
          <a:prstGeom prst="line">
            <a:avLst/>
          </a:prstGeom>
          <a:ln cap="flat" w="9525">
            <a:solidFill>
              <a:srgbClr val="1B253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3" id="43"/>
          <p:cNvSpPr txBox="true"/>
          <p:nvPr/>
        </p:nvSpPr>
        <p:spPr>
          <a:xfrm rot="0">
            <a:off x="866421" y="8254463"/>
            <a:ext cx="1922468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500" b="true">
                <a:solidFill>
                  <a:srgbClr val="1B253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TECHNICAL SKILL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866421" y="8705646"/>
            <a:ext cx="2812072" cy="1329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15899" indent="-107950" lvl="1">
              <a:lnSpc>
                <a:spcPts val="1529"/>
              </a:lnSpc>
              <a:buFont typeface="Arial"/>
              <a:buChar char="•"/>
            </a:pPr>
            <a:r>
              <a:rPr lang="en-US" sz="999">
                <a:solidFill>
                  <a:srgbClr val="1B2535"/>
                </a:solidFill>
                <a:latin typeface="Montserrat"/>
                <a:ea typeface="Montserrat"/>
                <a:cs typeface="Montserrat"/>
                <a:sym typeface="Montserrat"/>
              </a:rPr>
              <a:t>Programming Languages: C, CPP, JAVA, SQL</a:t>
            </a:r>
          </a:p>
          <a:p>
            <a:pPr algn="l" marL="215899" indent="-107950" lvl="1">
              <a:lnSpc>
                <a:spcPts val="1529"/>
              </a:lnSpc>
              <a:buFont typeface="Arial"/>
              <a:buChar char="•"/>
            </a:pPr>
            <a:r>
              <a:rPr lang="en-US" sz="999">
                <a:solidFill>
                  <a:srgbClr val="1B2535"/>
                </a:solidFill>
                <a:latin typeface="Montserrat"/>
                <a:ea typeface="Montserrat"/>
                <a:cs typeface="Montserrat"/>
                <a:sym typeface="Montserrat"/>
              </a:rPr>
              <a:t>Front-End Technologies: HTML, CSS, JavaScript, Bootstrap, React JS, JSP</a:t>
            </a:r>
          </a:p>
          <a:p>
            <a:pPr algn="l" marL="215899" indent="-107950" lvl="1">
              <a:lnSpc>
                <a:spcPts val="1529"/>
              </a:lnSpc>
              <a:buFont typeface="Arial"/>
              <a:buChar char="•"/>
            </a:pPr>
            <a:r>
              <a:rPr lang="en-US" sz="999">
                <a:solidFill>
                  <a:srgbClr val="1B2535"/>
                </a:solidFill>
                <a:latin typeface="Montserrat"/>
                <a:ea typeface="Montserrat"/>
                <a:cs typeface="Montserrat"/>
                <a:sym typeface="Montserrat"/>
              </a:rPr>
              <a:t>Back-End Technologies : Spring Framework, Spring Boot, Servlets, JDBC, Hibernate (ORM)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4010413" y="8675905"/>
            <a:ext cx="2812072" cy="1520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15899" indent="-107950" lvl="1">
              <a:lnSpc>
                <a:spcPts val="1529"/>
              </a:lnSpc>
              <a:buFont typeface="Arial"/>
              <a:buChar char="•"/>
            </a:pPr>
            <a:r>
              <a:rPr lang="en-US" sz="999">
                <a:solidFill>
                  <a:srgbClr val="1B2535"/>
                </a:solidFill>
                <a:latin typeface="Montserrat"/>
                <a:ea typeface="Montserrat"/>
                <a:cs typeface="Montserrat"/>
                <a:sym typeface="Montserrat"/>
              </a:rPr>
              <a:t>Database Management: MySQL, </a:t>
            </a:r>
          </a:p>
          <a:p>
            <a:pPr algn="l" marL="215899" indent="-107950" lvl="1">
              <a:lnSpc>
                <a:spcPts val="1529"/>
              </a:lnSpc>
              <a:buFont typeface="Arial"/>
              <a:buChar char="•"/>
            </a:pPr>
            <a:r>
              <a:rPr lang="en-US" sz="999">
                <a:solidFill>
                  <a:srgbClr val="1B2535"/>
                </a:solidFill>
                <a:latin typeface="Montserrat"/>
                <a:ea typeface="Montserrat"/>
                <a:cs typeface="Montserrat"/>
                <a:sym typeface="Montserrat"/>
              </a:rPr>
              <a:t> PostgreSQL</a:t>
            </a:r>
          </a:p>
          <a:p>
            <a:pPr algn="l" marL="215899" indent="-107950" lvl="1">
              <a:lnSpc>
                <a:spcPts val="1529"/>
              </a:lnSpc>
              <a:buFont typeface="Arial"/>
              <a:buChar char="•"/>
            </a:pPr>
            <a:r>
              <a:rPr lang="en-US" sz="999">
                <a:solidFill>
                  <a:srgbClr val="1B2535"/>
                </a:solidFill>
                <a:latin typeface="Montserrat"/>
                <a:ea typeface="Montserrat"/>
                <a:cs typeface="Montserrat"/>
                <a:sym typeface="Montserrat"/>
              </a:rPr>
              <a:t>Tools &amp; Platforms: Git, Maven, Apache Tomcat, IntelliJ IDEA, Eclipse, VSCode, Android-Studio</a:t>
            </a:r>
          </a:p>
          <a:p>
            <a:pPr algn="l" marL="215899" indent="-107950" lvl="1">
              <a:lnSpc>
                <a:spcPts val="1529"/>
              </a:lnSpc>
              <a:buFont typeface="Arial"/>
              <a:buChar char="•"/>
            </a:pPr>
            <a:r>
              <a:rPr lang="en-US" sz="999">
                <a:solidFill>
                  <a:srgbClr val="1B2535"/>
                </a:solidFill>
                <a:latin typeface="Montserrat"/>
                <a:ea typeface="Montserrat"/>
                <a:cs typeface="Montserrat"/>
                <a:sym typeface="Montserrat"/>
              </a:rPr>
              <a:t>Concepts: Object-Oriented Programming (OOP), RESTful APIs, MVC Architecture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92792" y="422555"/>
            <a:ext cx="6574416" cy="9846889"/>
            <a:chOff x="0" y="0"/>
            <a:chExt cx="2356122" cy="352890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56122" cy="3528903"/>
            </a:xfrm>
            <a:custGeom>
              <a:avLst/>
              <a:gdLst/>
              <a:ahLst/>
              <a:cxnLst/>
              <a:rect r="r" b="b" t="t" l="l"/>
              <a:pathLst>
                <a:path h="3528903" w="2356122">
                  <a:moveTo>
                    <a:pt x="0" y="0"/>
                  </a:moveTo>
                  <a:lnTo>
                    <a:pt x="2356122" y="0"/>
                  </a:lnTo>
                  <a:lnTo>
                    <a:pt x="2356122" y="3528903"/>
                  </a:lnTo>
                  <a:lnTo>
                    <a:pt x="0" y="35289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1B2535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2356122" cy="35574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769968" y="1092134"/>
            <a:ext cx="5827158" cy="0"/>
          </a:xfrm>
          <a:prstGeom prst="line">
            <a:avLst/>
          </a:prstGeom>
          <a:ln cap="flat" w="9525">
            <a:solidFill>
              <a:srgbClr val="1B253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769968" y="742129"/>
            <a:ext cx="1922468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500" b="true">
                <a:solidFill>
                  <a:srgbClr val="1B253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JAVA-PROJECTS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756000" y="1245096"/>
            <a:ext cx="5841126" cy="1456690"/>
            <a:chOff x="0" y="0"/>
            <a:chExt cx="7788168" cy="1942254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18623" y="-19050"/>
              <a:ext cx="3311583" cy="2578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259078" indent="-129539" lvl="1">
                <a:lnSpc>
                  <a:spcPts val="1679"/>
                </a:lnSpc>
                <a:buAutoNum type="arabicPeriod" startAt="1"/>
              </a:pPr>
              <a:r>
                <a:rPr lang="en-US" b="true" sz="1199">
                  <a:solidFill>
                    <a:srgbClr val="323B4C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Onilne Feedback System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263678" y="311785"/>
              <a:ext cx="6248182" cy="2453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39"/>
                </a:lnSpc>
              </a:pPr>
              <a:r>
                <a:rPr lang="en-US" sz="1099">
                  <a:solidFill>
                    <a:srgbClr val="323B4C"/>
                  </a:solidFill>
                  <a:latin typeface="Aileron"/>
                  <a:ea typeface="Aileron"/>
                  <a:cs typeface="Aileron"/>
                  <a:sym typeface="Aileron"/>
                </a:rPr>
                <a:t>Tech Stack: HTML, CSS, Java Servlet, DAO, MySQL, JDBC, Apache Tomcat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680932"/>
              <a:ext cx="7788168" cy="12613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237489" indent="-118744" lvl="1">
                <a:lnSpc>
                  <a:spcPts val="1539"/>
                </a:lnSpc>
                <a:buFont typeface="Arial"/>
                <a:buChar char="•"/>
              </a:pPr>
              <a:r>
                <a:rPr lang="en-US" sz="1099">
                  <a:solidFill>
                    <a:srgbClr val="323B4C"/>
                  </a:solidFill>
                  <a:latin typeface="Aileron"/>
                  <a:ea typeface="Aileron"/>
                  <a:cs typeface="Aileron"/>
                  <a:sym typeface="Aileron"/>
                </a:rPr>
                <a:t>Designed and developed a multi-page web application enabling users to register, log in, and submi</a:t>
              </a:r>
              <a:r>
                <a:rPr lang="en-US" sz="1099">
                  <a:solidFill>
                    <a:srgbClr val="323B4C"/>
                  </a:solidFill>
                  <a:latin typeface="Aileron"/>
                  <a:ea typeface="Aileron"/>
                  <a:cs typeface="Aileron"/>
                  <a:sym typeface="Aileron"/>
                </a:rPr>
                <a:t>t structured feedback, and allowing admins to manage questions and analyze feedback results.</a:t>
              </a:r>
            </a:p>
            <a:p>
              <a:pPr algn="l" marL="237489" indent="-118744" lvl="1">
                <a:lnSpc>
                  <a:spcPts val="1539"/>
                </a:lnSpc>
                <a:buFont typeface="Arial"/>
                <a:buChar char="•"/>
              </a:pPr>
              <a:r>
                <a:rPr lang="en-US" sz="1099">
                  <a:solidFill>
                    <a:srgbClr val="323B4C"/>
                  </a:solidFill>
                  <a:latin typeface="Aileron"/>
                  <a:ea typeface="Aileron"/>
                  <a:cs typeface="Aileron"/>
                  <a:sym typeface="Aileron"/>
                </a:rPr>
                <a:t>Created dynamic feedback forms based on admin-managed questions, calculated and displayed overall ratings, and generated real-time feedback analysis.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769968" y="2921127"/>
            <a:ext cx="5841126" cy="1492690"/>
            <a:chOff x="0" y="0"/>
            <a:chExt cx="7788168" cy="1990254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18623" y="-19050"/>
              <a:ext cx="3311583" cy="2578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679"/>
                </a:lnSpc>
              </a:pPr>
              <a:r>
                <a:rPr lang="en-US" sz="1199" b="true">
                  <a:solidFill>
                    <a:srgbClr val="323B4C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   </a:t>
              </a:r>
              <a:r>
                <a:rPr lang="en-US" sz="1199">
                  <a:solidFill>
                    <a:srgbClr val="323B4C"/>
                  </a:solidFill>
                  <a:latin typeface="Canva Sans"/>
                  <a:ea typeface="Canva Sans"/>
                  <a:cs typeface="Canva Sans"/>
                  <a:sym typeface="Canva Sans"/>
                </a:rPr>
                <a:t>2. </a:t>
              </a:r>
              <a:r>
                <a:rPr lang="en-US" sz="1199" b="true">
                  <a:solidFill>
                    <a:srgbClr val="323B4C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Library Management System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263678" y="311785"/>
              <a:ext cx="6229559" cy="2453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39"/>
                </a:lnSpc>
              </a:pPr>
              <a:r>
                <a:rPr lang="en-US" sz="1099">
                  <a:solidFill>
                    <a:srgbClr val="323B4C"/>
                  </a:solidFill>
                  <a:latin typeface="Aileron"/>
                  <a:ea typeface="Aileron"/>
                  <a:cs typeface="Aileron"/>
                  <a:sym typeface="Aileron"/>
                </a:rPr>
                <a:t>Tech Stack: JSP, CSS, Java Servlet, DAO, MySQL, JDBC, Apache Tomcat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728932"/>
              <a:ext cx="7788168" cy="12613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237489" indent="-118744" lvl="1">
                <a:lnSpc>
                  <a:spcPts val="1539"/>
                </a:lnSpc>
                <a:buFont typeface="Arial"/>
                <a:buChar char="•"/>
              </a:pPr>
              <a:r>
                <a:rPr lang="en-US" sz="1099">
                  <a:solidFill>
                    <a:srgbClr val="323B4C"/>
                  </a:solidFill>
                  <a:latin typeface="Aileron"/>
                  <a:ea typeface="Aileron"/>
                  <a:cs typeface="Aileron"/>
                  <a:sym typeface="Aileron"/>
                </a:rPr>
                <a:t>Developed a full-stack web application to automate lib</a:t>
              </a:r>
              <a:r>
                <a:rPr lang="en-US" sz="1099">
                  <a:solidFill>
                    <a:srgbClr val="323B4C"/>
                  </a:solidFill>
                  <a:latin typeface="Aileron"/>
                  <a:ea typeface="Aileron"/>
                  <a:cs typeface="Aileron"/>
                  <a:sym typeface="Aileron"/>
                </a:rPr>
                <a:t>rary operations such as book management, user regist</a:t>
              </a:r>
              <a:r>
                <a:rPr lang="en-US" sz="1099">
                  <a:solidFill>
                    <a:srgbClr val="323B4C"/>
                  </a:solidFill>
                  <a:latin typeface="Aileron"/>
                  <a:ea typeface="Aileron"/>
                  <a:cs typeface="Aileron"/>
                  <a:sym typeface="Aileron"/>
                </a:rPr>
                <a:t>ration/login, borrowing, and returning books.</a:t>
              </a:r>
            </a:p>
            <a:p>
              <a:pPr algn="l" marL="237489" indent="-118744" lvl="1">
                <a:lnSpc>
                  <a:spcPts val="1539"/>
                </a:lnSpc>
                <a:buFont typeface="Arial"/>
                <a:buChar char="•"/>
              </a:pPr>
              <a:r>
                <a:rPr lang="en-US" sz="1099">
                  <a:solidFill>
                    <a:srgbClr val="323B4C"/>
                  </a:solidFill>
                  <a:latin typeface="Aileron"/>
                  <a:ea typeface="Aileron"/>
                  <a:cs typeface="Aileron"/>
                  <a:sym typeface="Aileron"/>
                </a:rPr>
                <a:t>Implemented role-based access control for Librarians (Admins) and Users (Borrowers) with secure session management using Java Servlets and JSP.</a:t>
              </a:r>
            </a:p>
            <a:p>
              <a:pPr algn="l" marL="237489" indent="-118744" lvl="1">
                <a:lnSpc>
                  <a:spcPts val="1539"/>
                </a:lnSpc>
                <a:buFont typeface="Arial"/>
                <a:buChar char="•"/>
              </a:pPr>
              <a:r>
                <a:rPr lang="en-US" sz="1099">
                  <a:solidFill>
                    <a:srgbClr val="323B4C"/>
                  </a:solidFill>
                  <a:latin typeface="Aileron"/>
                  <a:ea typeface="Aileron"/>
                  <a:cs typeface="Aileron"/>
                  <a:sym typeface="Aileron"/>
                </a:rPr>
                <a:t>Designed dynamic JSP pages and styled them with CSS to enhance user experience.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769968" y="4687761"/>
            <a:ext cx="5841126" cy="1837690"/>
            <a:chOff x="0" y="0"/>
            <a:chExt cx="7788168" cy="2450254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18623" y="-19050"/>
              <a:ext cx="4332166" cy="2578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679"/>
                </a:lnSpc>
              </a:pPr>
              <a:r>
                <a:rPr lang="en-US" sz="1199">
                  <a:solidFill>
                    <a:srgbClr val="323B4C"/>
                  </a:solidFill>
                  <a:latin typeface="Canva Sans"/>
                  <a:ea typeface="Canva Sans"/>
                  <a:cs typeface="Canva Sans"/>
                  <a:sym typeface="Canva Sans"/>
                </a:rPr>
                <a:t> 3.</a:t>
              </a:r>
              <a:r>
                <a:rPr lang="en-US" sz="1199" b="true">
                  <a:solidFill>
                    <a:srgbClr val="323B4C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Employee Leave Management System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263678" y="311785"/>
              <a:ext cx="7505866" cy="4993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39"/>
                </a:lnSpc>
              </a:pPr>
              <a:r>
                <a:rPr lang="en-US" sz="1099">
                  <a:solidFill>
                    <a:srgbClr val="323B4C"/>
                  </a:solidFill>
                  <a:latin typeface="Aileron"/>
                  <a:ea typeface="Aileron"/>
                  <a:cs typeface="Aileron"/>
                  <a:sym typeface="Aileron"/>
                </a:rPr>
                <a:t>Tech Stack: Java Servlets, JSP (with EL &amp; JSTL), MySQL, HTML, CSS, Apache Tomcat,</a:t>
              </a:r>
            </a:p>
            <a:p>
              <a:pPr algn="l">
                <a:lnSpc>
                  <a:spcPts val="1539"/>
                </a:lnSpc>
              </a:pPr>
              <a:r>
                <a:rPr lang="en-US" sz="1099">
                  <a:solidFill>
                    <a:srgbClr val="323B4C"/>
                  </a:solidFill>
                  <a:latin typeface="Aileron"/>
                  <a:ea typeface="Aileron"/>
                  <a:cs typeface="Aileron"/>
                  <a:sym typeface="Aileron"/>
                </a:rPr>
                <a:t>JDBC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934932"/>
              <a:ext cx="7788168" cy="15153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237489" indent="-118744" lvl="1">
                <a:lnSpc>
                  <a:spcPts val="1539"/>
                </a:lnSpc>
                <a:buFont typeface="Arial"/>
                <a:buChar char="•"/>
              </a:pPr>
              <a:r>
                <a:rPr lang="en-US" sz="1099">
                  <a:solidFill>
                    <a:srgbClr val="323B4C"/>
                  </a:solidFill>
                  <a:latin typeface="Aileron"/>
                  <a:ea typeface="Aileron"/>
                  <a:cs typeface="Aileron"/>
                  <a:sym typeface="Aileron"/>
                </a:rPr>
                <a:t>Developed a full-stack web application to </a:t>
              </a:r>
              <a:r>
                <a:rPr lang="en-US" sz="1099">
                  <a:solidFill>
                    <a:srgbClr val="323B4C"/>
                  </a:solidFill>
                  <a:latin typeface="Aileron"/>
                  <a:ea typeface="Aileron"/>
                  <a:cs typeface="Aileron"/>
                  <a:sym typeface="Aileron"/>
                </a:rPr>
                <a:t>manage employee rec</a:t>
              </a:r>
              <a:r>
                <a:rPr lang="en-US" sz="1099">
                  <a:solidFill>
                    <a:srgbClr val="323B4C"/>
                  </a:solidFill>
                  <a:latin typeface="Aileron"/>
                  <a:ea typeface="Aileron"/>
                  <a:cs typeface="Aileron"/>
                  <a:sym typeface="Aileron"/>
                </a:rPr>
                <a:t>ords, leave requests, attendance tracking, payroll management, and system logs with real-time updates.</a:t>
              </a:r>
            </a:p>
            <a:p>
              <a:pPr algn="l" marL="237489" indent="-118744" lvl="1">
                <a:lnSpc>
                  <a:spcPts val="1539"/>
                </a:lnSpc>
                <a:buFont typeface="Arial"/>
                <a:buChar char="•"/>
              </a:pPr>
              <a:r>
                <a:rPr lang="en-US" sz="1099">
                  <a:solidFill>
                    <a:srgbClr val="323B4C"/>
                  </a:solidFill>
                  <a:latin typeface="Aileron"/>
                  <a:ea typeface="Aileron"/>
                  <a:cs typeface="Aileron"/>
                  <a:sym typeface="Aileron"/>
                </a:rPr>
                <a:t>Designed dynamic JSP-based frontend with Expression Language (EL) and JSTL for efficient data binding and UI rendering, ensuring a clean separation of concerns.</a:t>
              </a:r>
            </a:p>
            <a:p>
              <a:pPr algn="l" marL="237489" indent="-118744" lvl="1">
                <a:lnSpc>
                  <a:spcPts val="1539"/>
                </a:lnSpc>
                <a:buFont typeface="Arial"/>
                <a:buChar char="•"/>
              </a:pPr>
              <a:r>
                <a:rPr lang="en-US" sz="1099">
                  <a:solidFill>
                    <a:srgbClr val="323B4C"/>
                  </a:solidFill>
                  <a:latin typeface="Aileron"/>
                  <a:ea typeface="Aileron"/>
                  <a:cs typeface="Aileron"/>
                  <a:sym typeface="Aileron"/>
                </a:rPr>
                <a:t>Integrated secure login functionality with password hashing (SHA-256) and input validation to prevent SQL injection and XSS attacks.</a:t>
              </a:r>
            </a:p>
          </p:txBody>
        </p:sp>
      </p:grpSp>
      <p:sp>
        <p:nvSpPr>
          <p:cNvPr name="AutoShape 19" id="19"/>
          <p:cNvSpPr/>
          <p:nvPr/>
        </p:nvSpPr>
        <p:spPr>
          <a:xfrm>
            <a:off x="866421" y="7075482"/>
            <a:ext cx="5827158" cy="0"/>
          </a:xfrm>
          <a:prstGeom prst="line">
            <a:avLst/>
          </a:prstGeom>
          <a:ln cap="flat" w="9525">
            <a:solidFill>
              <a:srgbClr val="1B253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0" id="20"/>
          <p:cNvSpPr txBox="true"/>
          <p:nvPr/>
        </p:nvSpPr>
        <p:spPr>
          <a:xfrm rot="0">
            <a:off x="866421" y="6725477"/>
            <a:ext cx="3496419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500" b="true">
                <a:solidFill>
                  <a:srgbClr val="1B253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ANDROID-STUDIO PROJECTS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866421" y="7268644"/>
            <a:ext cx="5455097" cy="1247140"/>
            <a:chOff x="0" y="0"/>
            <a:chExt cx="7273463" cy="1662853"/>
          </a:xfrm>
        </p:grpSpPr>
        <p:sp>
          <p:nvSpPr>
            <p:cNvPr name="TextBox 22" id="22"/>
            <p:cNvSpPr txBox="true"/>
            <p:nvPr/>
          </p:nvSpPr>
          <p:spPr>
            <a:xfrm rot="0">
              <a:off x="0" y="-28575"/>
              <a:ext cx="7273463" cy="2673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680"/>
                </a:lnSpc>
              </a:pPr>
              <a:r>
                <a:rPr lang="en-US" sz="1200" b="true">
                  <a:solidFill>
                    <a:srgbClr val="323B4C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 </a:t>
              </a:r>
              <a:r>
                <a:rPr lang="en-US" sz="1200">
                  <a:solidFill>
                    <a:srgbClr val="323B4C"/>
                  </a:solidFill>
                  <a:latin typeface="Aileron"/>
                  <a:ea typeface="Aileron"/>
                  <a:cs typeface="Aileron"/>
                  <a:sym typeface="Aileron"/>
                </a:rPr>
                <a:t>1.</a:t>
              </a:r>
              <a:r>
                <a:rPr lang="en-US" sz="1200" b="true">
                  <a:solidFill>
                    <a:srgbClr val="323B4C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 Music App (Spotify Clone)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419719" y="324484"/>
              <a:ext cx="4476799" cy="2453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39"/>
                </a:lnSpc>
              </a:pPr>
              <a:r>
                <a:rPr lang="en-US" sz="1099">
                  <a:solidFill>
                    <a:srgbClr val="323B4C"/>
                  </a:solidFill>
                  <a:latin typeface="Aileron"/>
                  <a:ea typeface="Aileron"/>
                  <a:cs typeface="Aileron"/>
                  <a:sym typeface="Aileron"/>
                </a:rPr>
                <a:t>Tech Stack: Java+ Data Binder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684478" y="655531"/>
              <a:ext cx="5171127" cy="10073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237489" indent="-118744" lvl="1">
                <a:lnSpc>
                  <a:spcPts val="1539"/>
                </a:lnSpc>
                <a:buFont typeface="Arial"/>
                <a:buChar char="•"/>
              </a:pPr>
              <a:r>
                <a:rPr lang="en-US" sz="1099">
                  <a:solidFill>
                    <a:srgbClr val="323B4C"/>
                  </a:solidFill>
                  <a:latin typeface="Aileron"/>
                  <a:ea typeface="Aileron"/>
                  <a:cs typeface="Aileron"/>
                  <a:sym typeface="Aileron"/>
                </a:rPr>
                <a:t>Develop an application based on a Spotify clone.</a:t>
              </a:r>
            </a:p>
            <a:p>
              <a:pPr algn="l" marL="237489" indent="-118744" lvl="1">
                <a:lnSpc>
                  <a:spcPts val="1539"/>
                </a:lnSpc>
                <a:buFont typeface="Arial"/>
                <a:buChar char="•"/>
              </a:pPr>
              <a:r>
                <a:rPr lang="en-US" sz="1099">
                  <a:solidFill>
                    <a:srgbClr val="323B4C"/>
                  </a:solidFill>
                  <a:latin typeface="Aileron"/>
                  <a:ea typeface="Aileron"/>
                  <a:cs typeface="Aileron"/>
                  <a:sym typeface="Aileron"/>
                </a:rPr>
                <a:t>Add functionality for login and registration.</a:t>
              </a:r>
            </a:p>
            <a:p>
              <a:pPr algn="l" marL="237489" indent="-118744" lvl="1">
                <a:lnSpc>
                  <a:spcPts val="1539"/>
                </a:lnSpc>
                <a:buFont typeface="Arial"/>
                <a:buChar char="•"/>
              </a:pPr>
              <a:r>
                <a:rPr lang="en-US" sz="1099">
                  <a:solidFill>
                    <a:srgbClr val="323B4C"/>
                  </a:solidFill>
                  <a:latin typeface="Aileron"/>
                  <a:ea typeface="Aileron"/>
                  <a:cs typeface="Aileron"/>
                  <a:sym typeface="Aileron"/>
                </a:rPr>
                <a:t>Display real-time Spotify data (excluding music playback functionality).</a:t>
              </a: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866421" y="8624909"/>
            <a:ext cx="5455097" cy="207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</a:pPr>
            <a:r>
              <a:rPr lang="en-US" sz="1200" b="true">
                <a:solidFill>
                  <a:srgbClr val="323B4C"/>
                </a:solidFill>
                <a:latin typeface="Aileron Bold"/>
                <a:ea typeface="Aileron Bold"/>
                <a:cs typeface="Aileron Bold"/>
                <a:sym typeface="Aileron Bold"/>
              </a:rPr>
              <a:t> </a:t>
            </a:r>
            <a:r>
              <a:rPr lang="en-US" sz="1200">
                <a:solidFill>
                  <a:srgbClr val="323B4C"/>
                </a:solidFill>
                <a:latin typeface="Aileron"/>
                <a:ea typeface="Aileron"/>
                <a:cs typeface="Aileron"/>
                <a:sym typeface="Aileron"/>
              </a:rPr>
              <a:t>2.</a:t>
            </a:r>
            <a:r>
              <a:rPr lang="en-US" sz="1200" b="true">
                <a:solidFill>
                  <a:srgbClr val="323B4C"/>
                </a:solidFill>
                <a:latin typeface="Aileron Bold"/>
                <a:ea typeface="Aileron Bold"/>
                <a:cs typeface="Aileron Bold"/>
                <a:sym typeface="Aileron Bold"/>
              </a:rPr>
              <a:t> Contact List Using Adapter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181210" y="8880179"/>
            <a:ext cx="3357600" cy="191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39"/>
              </a:lnSpc>
            </a:pPr>
            <a:r>
              <a:rPr lang="en-US" sz="1099">
                <a:solidFill>
                  <a:srgbClr val="323B4C"/>
                </a:solidFill>
                <a:latin typeface="Aileron"/>
                <a:ea typeface="Aileron"/>
                <a:cs typeface="Aileron"/>
                <a:sym typeface="Aileron"/>
              </a:rPr>
              <a:t>Tech Stack: Recycler View + Custom Adapter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379780" y="9150022"/>
            <a:ext cx="3878345" cy="762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37489" indent="-118744" lvl="1">
              <a:lnSpc>
                <a:spcPts val="1539"/>
              </a:lnSpc>
              <a:buFont typeface="Arial"/>
              <a:buChar char="•"/>
            </a:pPr>
            <a:r>
              <a:rPr lang="en-US" sz="1099">
                <a:solidFill>
                  <a:srgbClr val="323B4C"/>
                </a:solidFill>
                <a:latin typeface="Aileron"/>
                <a:ea typeface="Aileron"/>
                <a:cs typeface="Aileron"/>
                <a:sym typeface="Aileron"/>
              </a:rPr>
              <a:t>Develop an application based on an Android contacts clone.</a:t>
            </a:r>
          </a:p>
          <a:p>
            <a:pPr algn="l" marL="237489" indent="-118744" lvl="1">
              <a:lnSpc>
                <a:spcPts val="1539"/>
              </a:lnSpc>
              <a:buFont typeface="Arial"/>
              <a:buChar char="•"/>
            </a:pPr>
            <a:r>
              <a:rPr lang="en-US" sz="1099">
                <a:solidFill>
                  <a:srgbClr val="323B4C"/>
                </a:solidFill>
                <a:latin typeface="Aileron"/>
                <a:ea typeface="Aileron"/>
                <a:cs typeface="Aileron"/>
                <a:sym typeface="Aileron"/>
              </a:rPr>
              <a:t>Add functionality for searching, displaying, and adding contacts.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92792" y="466890"/>
            <a:ext cx="6574416" cy="9758220"/>
            <a:chOff x="0" y="0"/>
            <a:chExt cx="2356122" cy="34971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56122" cy="3497126"/>
            </a:xfrm>
            <a:custGeom>
              <a:avLst/>
              <a:gdLst/>
              <a:ahLst/>
              <a:cxnLst/>
              <a:rect r="r" b="b" t="t" l="l"/>
              <a:pathLst>
                <a:path h="3497126" w="2356122">
                  <a:moveTo>
                    <a:pt x="0" y="0"/>
                  </a:moveTo>
                  <a:lnTo>
                    <a:pt x="2356122" y="0"/>
                  </a:lnTo>
                  <a:lnTo>
                    <a:pt x="2356122" y="3497126"/>
                  </a:lnTo>
                  <a:lnTo>
                    <a:pt x="0" y="349712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1B2535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2356122" cy="35257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66421" y="756000"/>
            <a:ext cx="5455097" cy="914172"/>
            <a:chOff x="0" y="0"/>
            <a:chExt cx="7273463" cy="1218897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28575"/>
              <a:ext cx="7273463" cy="2673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680"/>
                </a:lnSpc>
              </a:pPr>
              <a:r>
                <a:rPr lang="en-US" sz="1200" b="true">
                  <a:solidFill>
                    <a:srgbClr val="323B4C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 </a:t>
              </a:r>
              <a:r>
                <a:rPr lang="en-US" sz="1200">
                  <a:solidFill>
                    <a:srgbClr val="323B4C"/>
                  </a:solidFill>
                  <a:latin typeface="Aileron"/>
                  <a:ea typeface="Aileron"/>
                  <a:cs typeface="Aileron"/>
                  <a:sym typeface="Aileron"/>
                </a:rPr>
                <a:t>3. </a:t>
              </a:r>
              <a:r>
                <a:rPr lang="en-US" sz="1200" b="true">
                  <a:solidFill>
                    <a:srgbClr val="323B4C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Car Selling Application 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419719" y="324484"/>
              <a:ext cx="5435886" cy="2453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39"/>
                </a:lnSpc>
              </a:pPr>
              <a:r>
                <a:rPr lang="en-US" sz="1099">
                  <a:solidFill>
                    <a:srgbClr val="323B4C"/>
                  </a:solidFill>
                  <a:latin typeface="Aileron"/>
                  <a:ea typeface="Aileron"/>
                  <a:cs typeface="Aileron"/>
                  <a:sym typeface="Aileron"/>
                </a:rPr>
                <a:t>Tech Stack:  XML + Java + FireBase + API + Android Studio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684478" y="719575"/>
              <a:ext cx="5731658" cy="4993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237489" indent="-118744" lvl="1">
                <a:lnSpc>
                  <a:spcPts val="1539"/>
                </a:lnSpc>
                <a:buFont typeface="Arial"/>
                <a:buChar char="•"/>
              </a:pPr>
              <a:r>
                <a:rPr lang="en-US" sz="1099">
                  <a:solidFill>
                    <a:srgbClr val="323B4C"/>
                  </a:solidFill>
                  <a:latin typeface="Aileron"/>
                  <a:ea typeface="Aileron"/>
                  <a:cs typeface="Aileron"/>
                  <a:sym typeface="Aileron"/>
                </a:rPr>
                <a:t>Car Selling android Application With Firebase Realtime Data handling and Authentication which is build on Android Studio. 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866421" y="1912330"/>
            <a:ext cx="5455097" cy="1315915"/>
            <a:chOff x="0" y="0"/>
            <a:chExt cx="7273463" cy="1754553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28575"/>
              <a:ext cx="7273463" cy="2673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680"/>
                </a:lnSpc>
              </a:pPr>
              <a:r>
                <a:rPr lang="en-US" sz="1200" b="true">
                  <a:solidFill>
                    <a:srgbClr val="323B4C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 </a:t>
              </a:r>
              <a:r>
                <a:rPr lang="en-US" sz="1200">
                  <a:solidFill>
                    <a:srgbClr val="323B4C"/>
                  </a:solidFill>
                  <a:latin typeface="Aileron"/>
                  <a:ea typeface="Aileron"/>
                  <a:cs typeface="Aileron"/>
                  <a:sym typeface="Aileron"/>
                </a:rPr>
                <a:t>4. </a:t>
              </a:r>
              <a:r>
                <a:rPr lang="en-US" sz="1200" b="true">
                  <a:solidFill>
                    <a:srgbClr val="323B4C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Movie Application 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419719" y="324484"/>
              <a:ext cx="5996417" cy="2453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39"/>
                </a:lnSpc>
              </a:pPr>
              <a:r>
                <a:rPr lang="en-US" sz="1099">
                  <a:solidFill>
                    <a:srgbClr val="323B4C"/>
                  </a:solidFill>
                  <a:latin typeface="Aileron"/>
                  <a:ea typeface="Aileron"/>
                  <a:cs typeface="Aileron"/>
                  <a:sym typeface="Aileron"/>
                </a:rPr>
                <a:t>Tech Stack:  XML + Java + FireBase + DataBinding + Android Studio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684478" y="747231"/>
              <a:ext cx="5523398" cy="10073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237489" indent="-118744" lvl="1">
                <a:lnSpc>
                  <a:spcPts val="1539"/>
                </a:lnSpc>
                <a:buFont typeface="Arial"/>
                <a:buChar char="•"/>
              </a:pPr>
              <a:r>
                <a:rPr lang="en-US" sz="1099">
                  <a:solidFill>
                    <a:srgbClr val="323B4C"/>
                  </a:solidFill>
                  <a:latin typeface="Aileron"/>
                  <a:ea typeface="Aileron"/>
                  <a:cs typeface="Aileron"/>
                  <a:sym typeface="Aileron"/>
                </a:rPr>
                <a:t>Develop an application based on a Movies Rating clone.</a:t>
              </a:r>
            </a:p>
            <a:p>
              <a:pPr algn="l" marL="237489" indent="-118744" lvl="1">
                <a:lnSpc>
                  <a:spcPts val="1539"/>
                </a:lnSpc>
                <a:buFont typeface="Arial"/>
                <a:buChar char="•"/>
              </a:pPr>
              <a:r>
                <a:rPr lang="en-US" sz="1099">
                  <a:solidFill>
                    <a:srgbClr val="323B4C"/>
                  </a:solidFill>
                  <a:latin typeface="Aileron"/>
                  <a:ea typeface="Aileron"/>
                  <a:cs typeface="Aileron"/>
                  <a:sym typeface="Aileron"/>
                </a:rPr>
                <a:t>Add functionality for login and registration.</a:t>
              </a:r>
            </a:p>
            <a:p>
              <a:pPr algn="l" marL="237489" indent="-118744" lvl="1">
                <a:lnSpc>
                  <a:spcPts val="1539"/>
                </a:lnSpc>
                <a:buFont typeface="Arial"/>
                <a:buChar char="•"/>
              </a:pPr>
              <a:r>
                <a:rPr lang="en-US" sz="1099">
                  <a:solidFill>
                    <a:srgbClr val="323B4C"/>
                  </a:solidFill>
                  <a:latin typeface="Aileron"/>
                  <a:ea typeface="Aileron"/>
                  <a:cs typeface="Aileron"/>
                  <a:sym typeface="Aileron"/>
                </a:rPr>
                <a:t>Display real-time Trending Movies data (excluding video playback functionality).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866421" y="3408245"/>
            <a:ext cx="5455097" cy="1319140"/>
            <a:chOff x="0" y="0"/>
            <a:chExt cx="7273463" cy="1758853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-28575"/>
              <a:ext cx="7273463" cy="2673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680"/>
                </a:lnSpc>
              </a:pPr>
              <a:r>
                <a:rPr lang="en-US" sz="1200" b="true">
                  <a:solidFill>
                    <a:srgbClr val="323B4C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 </a:t>
              </a:r>
              <a:r>
                <a:rPr lang="en-US" sz="1200">
                  <a:solidFill>
                    <a:srgbClr val="323B4C"/>
                  </a:solidFill>
                  <a:latin typeface="Aileron"/>
                  <a:ea typeface="Aileron"/>
                  <a:cs typeface="Aileron"/>
                  <a:sym typeface="Aileron"/>
                </a:rPr>
                <a:t>5. </a:t>
              </a:r>
              <a:r>
                <a:rPr lang="en-US" sz="1200" b="true">
                  <a:solidFill>
                    <a:srgbClr val="323B4C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YouTube Clone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419719" y="324484"/>
              <a:ext cx="6429554" cy="2453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39"/>
                </a:lnSpc>
              </a:pPr>
              <a:r>
                <a:rPr lang="en-US" sz="1099">
                  <a:solidFill>
                    <a:srgbClr val="323B4C"/>
                  </a:solidFill>
                  <a:latin typeface="Aileron"/>
                  <a:ea typeface="Aileron"/>
                  <a:cs typeface="Aileron"/>
                  <a:sym typeface="Aileron"/>
                </a:rPr>
                <a:t>Tech Stack:  XML + Java + FireBase + DataBinding + Android Studio + API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684478" y="751531"/>
              <a:ext cx="5171127" cy="10073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237489" indent="-118744" lvl="1">
                <a:lnSpc>
                  <a:spcPts val="1539"/>
                </a:lnSpc>
                <a:buFont typeface="Arial"/>
                <a:buChar char="•"/>
              </a:pPr>
              <a:r>
                <a:rPr lang="en-US" sz="1099">
                  <a:solidFill>
                    <a:srgbClr val="323B4C"/>
                  </a:solidFill>
                  <a:latin typeface="Aileron"/>
                  <a:ea typeface="Aileron"/>
                  <a:cs typeface="Aileron"/>
                  <a:sym typeface="Aileron"/>
                </a:rPr>
                <a:t>Develop an application based on a YouTube clone.</a:t>
              </a:r>
            </a:p>
            <a:p>
              <a:pPr algn="l" marL="237489" indent="-118744" lvl="1">
                <a:lnSpc>
                  <a:spcPts val="1539"/>
                </a:lnSpc>
                <a:buFont typeface="Arial"/>
                <a:buChar char="•"/>
              </a:pPr>
              <a:r>
                <a:rPr lang="en-US" sz="1099">
                  <a:solidFill>
                    <a:srgbClr val="323B4C"/>
                  </a:solidFill>
                  <a:latin typeface="Aileron"/>
                  <a:ea typeface="Aileron"/>
                  <a:cs typeface="Aileron"/>
                  <a:sym typeface="Aileron"/>
                </a:rPr>
                <a:t>Add functionality for login and registration.</a:t>
              </a:r>
            </a:p>
            <a:p>
              <a:pPr algn="l" marL="237489" indent="-118744" lvl="1">
                <a:lnSpc>
                  <a:spcPts val="1539"/>
                </a:lnSpc>
                <a:buFont typeface="Arial"/>
                <a:buChar char="•"/>
              </a:pPr>
              <a:r>
                <a:rPr lang="en-US" sz="1099">
                  <a:solidFill>
                    <a:srgbClr val="323B4C"/>
                  </a:solidFill>
                  <a:latin typeface="Aileron"/>
                  <a:ea typeface="Aileron"/>
                  <a:cs typeface="Aileron"/>
                  <a:sym typeface="Aileron"/>
                </a:rPr>
                <a:t>Display real-time YouTube data (excluding video playback functionality).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866421" y="5097011"/>
            <a:ext cx="5827158" cy="976383"/>
            <a:chOff x="0" y="0"/>
            <a:chExt cx="7769544" cy="1301843"/>
          </a:xfrm>
        </p:grpSpPr>
        <p:sp>
          <p:nvSpPr>
            <p:cNvPr name="AutoShape 18" id="18"/>
            <p:cNvSpPr/>
            <p:nvPr/>
          </p:nvSpPr>
          <p:spPr>
            <a:xfrm>
              <a:off x="0" y="415873"/>
              <a:ext cx="7769544" cy="0"/>
            </a:xfrm>
            <a:prstGeom prst="line">
              <a:avLst/>
            </a:prstGeom>
            <a:ln cap="flat" w="12700">
              <a:solidFill>
                <a:srgbClr val="1B2535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9" id="19"/>
            <p:cNvSpPr txBox="true"/>
            <p:nvPr/>
          </p:nvSpPr>
          <p:spPr>
            <a:xfrm rot="0">
              <a:off x="0" y="-38100"/>
              <a:ext cx="4661892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00"/>
                </a:lnSpc>
              </a:pPr>
              <a:r>
                <a:rPr lang="en-US" sz="1500" b="true">
                  <a:solidFill>
                    <a:srgbClr val="1B2535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HOBBIES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0" y="557623"/>
              <a:ext cx="4136352" cy="7442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215899" indent="-107950" lvl="1">
                <a:lnSpc>
                  <a:spcPts val="1529"/>
                </a:lnSpc>
                <a:buFont typeface="Arial"/>
                <a:buChar char="•"/>
              </a:pPr>
              <a:r>
                <a:rPr lang="en-US" sz="999">
                  <a:solidFill>
                    <a:srgbClr val="1B253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Gaining new technology-related knowledge</a:t>
              </a:r>
            </a:p>
            <a:p>
              <a:pPr algn="l" marL="215899" indent="-107950" lvl="1">
                <a:lnSpc>
                  <a:spcPts val="1529"/>
                </a:lnSpc>
                <a:buFont typeface="Arial"/>
                <a:buChar char="•"/>
              </a:pPr>
              <a:r>
                <a:rPr lang="en-US" sz="999">
                  <a:solidFill>
                    <a:srgbClr val="1B253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Building personal tech projects</a:t>
              </a:r>
            </a:p>
            <a:p>
              <a:pPr algn="l" marL="215899" indent="-107950" lvl="1">
                <a:lnSpc>
                  <a:spcPts val="1529"/>
                </a:lnSpc>
                <a:buFont typeface="Arial"/>
                <a:buChar char="•"/>
              </a:pPr>
              <a:r>
                <a:rPr lang="en-US" sz="999">
                  <a:solidFill>
                    <a:srgbClr val="1B253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Watching Sci-fi Movies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866421" y="6275518"/>
            <a:ext cx="5827158" cy="820173"/>
            <a:chOff x="0" y="0"/>
            <a:chExt cx="7769544" cy="1093564"/>
          </a:xfrm>
        </p:grpSpPr>
        <p:sp>
          <p:nvSpPr>
            <p:cNvPr name="AutoShape 22" id="22"/>
            <p:cNvSpPr/>
            <p:nvPr/>
          </p:nvSpPr>
          <p:spPr>
            <a:xfrm>
              <a:off x="0" y="425450"/>
              <a:ext cx="7769544" cy="0"/>
            </a:xfrm>
            <a:prstGeom prst="line">
              <a:avLst/>
            </a:prstGeom>
            <a:ln cap="flat" w="12700">
              <a:solidFill>
                <a:srgbClr val="1B2535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23" id="23"/>
            <p:cNvSpPr txBox="true"/>
            <p:nvPr/>
          </p:nvSpPr>
          <p:spPr>
            <a:xfrm rot="0">
              <a:off x="0" y="-38100"/>
              <a:ext cx="4661892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00"/>
                </a:lnSpc>
              </a:pPr>
              <a:r>
                <a:rPr lang="en-US" sz="1500" b="true">
                  <a:solidFill>
                    <a:srgbClr val="1B2535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CODING PROBLEMS PLATFORM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0" y="557623"/>
              <a:ext cx="3749430" cy="2362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215899" indent="-107950" lvl="1">
                <a:lnSpc>
                  <a:spcPts val="1529"/>
                </a:lnSpc>
                <a:buFont typeface="Arial"/>
                <a:buChar char="•"/>
              </a:pPr>
              <a:r>
                <a:rPr lang="en-US" sz="999">
                  <a:solidFill>
                    <a:srgbClr val="1B253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Excercism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0" y="857343"/>
              <a:ext cx="3749430" cy="2362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215899" indent="-107950" lvl="1">
                <a:lnSpc>
                  <a:spcPts val="1529"/>
                </a:lnSpc>
                <a:buFont typeface="Arial"/>
                <a:buChar char="•"/>
              </a:pPr>
              <a:r>
                <a:rPr lang="en-US" sz="999">
                  <a:solidFill>
                    <a:srgbClr val="1B253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Edabit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DAGl7WJBq9I</dc:identifier>
  <dcterms:modified xsi:type="dcterms:W3CDTF">2011-08-01T06:04:30Z</dcterms:modified>
  <cp:revision>1</cp:revision>
  <dc:title>Harshal Rasane Resume</dc:title>
</cp:coreProperties>
</file>