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5"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Open Sans" panose="020B060603050402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gm1nBD6dqtjB36veP9DYAC2AN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45" d="100"/>
          <a:sy n="145" d="100"/>
        </p:scale>
        <p:origin x="66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529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9"/>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9"/>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9"/>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r>
              <a:rPr lang="en-US"/>
              <a:t>Click to edit Master title style</a:t>
            </a:r>
            <a:endParaRPr/>
          </a:p>
        </p:txBody>
      </p:sp>
      <p:sp>
        <p:nvSpPr>
          <p:cNvPr id="14" name="Google Shape;14;p9"/>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r>
              <a:rPr lang="en-US"/>
              <a:t>Click to edit Master subtitle style</a:t>
            </a:r>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8"/>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pPr lvl="0"/>
            <a:r>
              <a:rPr lang="en-US"/>
              <a:t>Click to edit Master text styles</a:t>
            </a:r>
          </a:p>
        </p:txBody>
      </p:sp>
      <p:sp>
        <p:nvSpPr>
          <p:cNvPr id="56" name="Google Shape;5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61" name="Google Shape;61;p20"/>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pPr lvl="0"/>
            <a:r>
              <a:rPr lang="en-US"/>
              <a:t>Click to edit Master text styles</a:t>
            </a:r>
          </a:p>
        </p:txBody>
      </p:sp>
      <p:sp>
        <p:nvSpPr>
          <p:cNvPr id="62" name="Google Shape;62;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3" name="Google Shape;63;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64" name="Google Shape;64;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
        <p:cNvGrpSpPr/>
        <p:nvPr/>
      </p:nvGrpSpPr>
      <p:grpSpPr>
        <a:xfrm>
          <a:off x="0" y="0"/>
          <a:ext cx="0" cy="0"/>
          <a:chOff x="0" y="0"/>
          <a:chExt cx="0" cy="0"/>
        </a:xfrm>
      </p:grpSpPr>
      <p:sp>
        <p:nvSpPr>
          <p:cNvPr id="17" name="Google Shape;17;p10"/>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0"/>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9" name="Google Shape;19;p10"/>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pPr lvl="0"/>
            <a:r>
              <a:rPr lang="en-US"/>
              <a:t>Click to edit Master text styles</a:t>
            </a:r>
          </a:p>
        </p:txBody>
      </p:sp>
      <p:sp>
        <p:nvSpPr>
          <p:cNvPr id="20" name="Google Shape;2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1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3" name="Google Shape;23;p1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24" name="Google Shape;24;p1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r>
              <a:rPr lang="en-US"/>
              <a:t>Click to edit Master title style</a:t>
            </a:r>
            <a:endParaRPr/>
          </a:p>
        </p:txBody>
      </p:sp>
      <p:sp>
        <p:nvSpPr>
          <p:cNvPr id="25" name="Google Shape;25;p1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r>
              <a:rPr lang="en-US"/>
              <a:t>Click to edit Master subtitle style</a:t>
            </a:r>
            <a:endParaRPr/>
          </a:p>
        </p:txBody>
      </p:sp>
      <p:sp>
        <p:nvSpPr>
          <p:cNvPr id="26" name="Google Shape;26;p1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27" name="Google Shape;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29" name="Google Shape;29;p1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0" name="Google Shape;30;p12"/>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r>
              <a:rPr lang="en-US"/>
              <a:t>Click to edit Master title style</a:t>
            </a:r>
            <a:endParaRPr/>
          </a:p>
        </p:txBody>
      </p:sp>
      <p:sp>
        <p:nvSpPr>
          <p:cNvPr id="31" name="Google Shape;3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cxnSp>
        <p:nvCxnSpPr>
          <p:cNvPr id="33" name="Google Shape;33;p1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35" name="Google Shape;35;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pPr lvl="0"/>
            <a:r>
              <a:rPr lang="en-US"/>
              <a:t>Click to edit Master text styles</a:t>
            </a:r>
          </a:p>
        </p:txBody>
      </p:sp>
      <p:sp>
        <p:nvSpPr>
          <p:cNvPr id="36" name="Google Shape;3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cxnSp>
        <p:nvCxnSpPr>
          <p:cNvPr id="38" name="Google Shape;38;p1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9" name="Google Shape;39;p1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0" name="Google Shape;40;p14"/>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1" name="Google Shape;41;p14"/>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42" name="Google Shape;4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r>
              <a:rPr lang="en-US"/>
              <a:t>Click to edit Master title style</a:t>
            </a:r>
            <a:endParaRPr/>
          </a:p>
        </p:txBody>
      </p:sp>
      <p:sp>
        <p:nvSpPr>
          <p:cNvPr id="45" name="Google Shape;4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cxnSp>
        <p:nvCxnSpPr>
          <p:cNvPr id="47" name="Google Shape;47;p1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8" name="Google Shape;48;p1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49" name="Google Shape;49;p1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pPr lvl="0"/>
            <a:r>
              <a:rPr lang="en-US"/>
              <a:t>Click to edit Master text styles</a:t>
            </a:r>
          </a:p>
        </p:txBody>
      </p:sp>
      <p:sp>
        <p:nvSpPr>
          <p:cNvPr id="50" name="Google Shape;5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1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8"/>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a:off x="1680302" y="938025"/>
            <a:ext cx="5783400" cy="1457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r>
              <a:rPr lang="en" sz="4800" i="1" dirty="0">
                <a:solidFill>
                  <a:srgbClr val="073763"/>
                </a:solidFill>
              </a:rPr>
              <a:t>QETCI</a:t>
            </a:r>
            <a:endParaRPr sz="4800" i="1" dirty="0">
              <a:solidFill>
                <a:srgbClr val="073763"/>
              </a:solidFill>
            </a:endParaRPr>
          </a:p>
        </p:txBody>
      </p:sp>
      <p:sp>
        <p:nvSpPr>
          <p:cNvPr id="70" name="Google Shape;70;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Idea Submission</a:t>
            </a:r>
            <a:endParaRPr sz="3000" dirty="0"/>
          </a:p>
        </p:txBody>
      </p:sp>
      <p:pic>
        <p:nvPicPr>
          <p:cNvPr id="1026" name="Picture 2" descr="Logo&#10;&#10;Description automatically generated with medium confidence">
            <a:extLst>
              <a:ext uri="{FF2B5EF4-FFF2-40B4-BE49-F238E27FC236}">
                <a16:creationId xmlns:a16="http://schemas.microsoft.com/office/drawing/2014/main" id="{EFD20130-8D8E-3ED4-FB03-1DEC8FF94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10;&#10;Description automatically generated with low confidence">
            <a:extLst>
              <a:ext uri="{FF2B5EF4-FFF2-40B4-BE49-F238E27FC236}">
                <a16:creationId xmlns:a16="http://schemas.microsoft.com/office/drawing/2014/main" id="{E2124452-23B6-A73D-E853-9A6EB0F187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03EACEA7-4EBB-AE14-F2A4-2D2D76A7F1A9}"/>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75"/>
        <p:cNvGrpSpPr/>
        <p:nvPr/>
      </p:nvGrpSpPr>
      <p:grpSpPr>
        <a:xfrm>
          <a:off x="0" y="0"/>
          <a:ext cx="0" cy="0"/>
          <a:chOff x="0" y="0"/>
          <a:chExt cx="0" cy="0"/>
        </a:xfrm>
      </p:grpSpPr>
      <p:sp>
        <p:nvSpPr>
          <p:cNvPr id="76" name="Google Shape;76;p2"/>
          <p:cNvSpPr/>
          <p:nvPr/>
        </p:nvSpPr>
        <p:spPr>
          <a:xfrm>
            <a:off x="7014825" y="10700"/>
            <a:ext cx="2129100" cy="4812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73763"/>
                </a:solidFill>
              </a:rPr>
              <a:t>TEAM NAME and MEMBER DETAILS</a:t>
            </a:r>
            <a:endParaRPr sz="3000" dirty="0">
              <a:solidFill>
                <a:srgbClr val="073763"/>
              </a:solidFill>
            </a:endParaRPr>
          </a:p>
        </p:txBody>
      </p:sp>
      <p:sp>
        <p:nvSpPr>
          <p:cNvPr id="78" name="Google Shape;78;p2"/>
          <p:cNvSpPr txBox="1">
            <a:spLocks noGrp="1"/>
          </p:cNvSpPr>
          <p:nvPr>
            <p:ph type="body" idx="1"/>
          </p:nvPr>
        </p:nvSpPr>
        <p:spPr>
          <a:xfrm>
            <a:off x="387900" y="1336284"/>
            <a:ext cx="6710212" cy="184109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solidFill>
                  <a:srgbClr val="6FA8DC"/>
                </a:solidFill>
              </a:rPr>
              <a:t>Team Name:Perpetual Motion Squad</a:t>
            </a:r>
          </a:p>
          <a:p>
            <a:pPr marL="0" lvl="0" indent="0" algn="l" rtl="0">
              <a:lnSpc>
                <a:spcPct val="115000"/>
              </a:lnSpc>
              <a:spcBef>
                <a:spcPts val="0"/>
              </a:spcBef>
              <a:spcAft>
                <a:spcPts val="1600"/>
              </a:spcAft>
              <a:buSzPts val="1800"/>
              <a:buNone/>
            </a:pPr>
            <a:r>
              <a:rPr lang="en" i="1" dirty="0">
                <a:solidFill>
                  <a:srgbClr val="6FA8DC"/>
                </a:solidFill>
              </a:rPr>
              <a:t>Pratik Aman</a:t>
            </a:r>
            <a:br>
              <a:rPr lang="en" i="1" dirty="0">
                <a:solidFill>
                  <a:srgbClr val="6FA8DC"/>
                </a:solidFill>
              </a:rPr>
            </a:br>
            <a:r>
              <a:rPr lang="en" i="1" dirty="0">
                <a:solidFill>
                  <a:srgbClr val="6FA8DC"/>
                </a:solidFill>
              </a:rPr>
              <a:t>Harshal Rudra</a:t>
            </a:r>
            <a:br>
              <a:rPr lang="en" i="1" dirty="0">
                <a:solidFill>
                  <a:srgbClr val="6FA8DC"/>
                </a:solidFill>
              </a:rPr>
            </a:br>
            <a:r>
              <a:rPr lang="en" i="1" dirty="0">
                <a:solidFill>
                  <a:srgbClr val="6FA8DC"/>
                </a:solidFill>
              </a:rPr>
              <a:t>Nishant Kumar Jha</a:t>
            </a:r>
            <a:br>
              <a:rPr lang="en" i="1" dirty="0">
                <a:solidFill>
                  <a:srgbClr val="6FA8DC"/>
                </a:solidFill>
              </a:rPr>
            </a:br>
            <a:r>
              <a:rPr lang="en" i="1" dirty="0">
                <a:solidFill>
                  <a:srgbClr val="6FA8DC"/>
                </a:solidFill>
              </a:rPr>
              <a:t>Rishav Kumar Jha</a:t>
            </a:r>
            <a:endParaRPr i="1" dirty="0">
              <a:solidFill>
                <a:srgbClr val="6FA8DC"/>
              </a:solidFill>
            </a:endParaRPr>
          </a:p>
        </p:txBody>
      </p:sp>
      <p:sp>
        <p:nvSpPr>
          <p:cNvPr id="80" name="Google Shape;80;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73763"/>
                </a:solidFill>
              </a:rPr>
              <a:t>THEME:</a:t>
            </a:r>
            <a:endParaRPr sz="3000" dirty="0">
              <a:solidFill>
                <a:srgbClr val="073763"/>
              </a:solidFill>
            </a:endParaRPr>
          </a:p>
        </p:txBody>
      </p:sp>
      <p:sp>
        <p:nvSpPr>
          <p:cNvPr id="81" name="Google Shape;81;p2"/>
          <p:cNvSpPr txBox="1">
            <a:spLocks noGrp="1"/>
          </p:cNvSpPr>
          <p:nvPr>
            <p:ph type="body" idx="1"/>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6FA8DC"/>
                </a:solidFill>
              </a:rPr>
              <a:t> Financial Services</a:t>
            </a:r>
            <a:endParaRPr sz="2400" i="1" dirty="0">
              <a:solidFill>
                <a:srgbClr val="6FA8DC"/>
              </a:solidFill>
            </a:endParaRPr>
          </a:p>
        </p:txBody>
      </p:sp>
      <p:pic>
        <p:nvPicPr>
          <p:cNvPr id="8" name="Picture 2" descr="Logo&#10;&#10;Description automatically generated with medium confidence">
            <a:extLst>
              <a:ext uri="{FF2B5EF4-FFF2-40B4-BE49-F238E27FC236}">
                <a16:creationId xmlns:a16="http://schemas.microsoft.com/office/drawing/2014/main" id="{75F32B18-22FF-1EB2-0AC3-784EC1FC50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ogo&#10;&#10;Description automatically generated with low confidence">
            <a:extLst>
              <a:ext uri="{FF2B5EF4-FFF2-40B4-BE49-F238E27FC236}">
                <a16:creationId xmlns:a16="http://schemas.microsoft.com/office/drawing/2014/main" id="{8354F97B-BA40-0AD1-7E2C-05D4FA946D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79;p2">
            <a:extLst>
              <a:ext uri="{FF2B5EF4-FFF2-40B4-BE49-F238E27FC236}">
                <a16:creationId xmlns:a16="http://schemas.microsoft.com/office/drawing/2014/main" id="{9396A6E3-94F3-6994-F7BB-8D08D5F66DD2}"/>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73763"/>
                </a:solidFill>
                <a:latin typeface="Arial"/>
                <a:ea typeface="Arial"/>
                <a:cs typeface="Arial"/>
                <a:sym typeface="Arial"/>
              </a:rPr>
              <a:t>PROBLEM STATEMENT</a:t>
            </a:r>
            <a:endParaRPr sz="3000" dirty="0">
              <a:solidFill>
                <a:srgbClr val="073763"/>
              </a:solidFill>
            </a:endParaRPr>
          </a:p>
        </p:txBody>
      </p:sp>
      <p:sp>
        <p:nvSpPr>
          <p:cNvPr id="87" name="Google Shape;87;p3"/>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algn="l"/>
            <a:r>
              <a:rPr lang="en-US" sz="2000" i="1" dirty="0">
                <a:solidFill>
                  <a:srgbClr val="3D85C6"/>
                </a:solidFill>
                <a:latin typeface="Arial"/>
                <a:cs typeface="Arial"/>
              </a:rPr>
              <a:t>Pricing</a:t>
            </a:r>
            <a:r>
              <a:rPr lang="en-US" b="0" i="0" dirty="0">
                <a:solidFill>
                  <a:srgbClr val="666666"/>
                </a:solidFill>
                <a:effectLst/>
                <a:latin typeface="Open Sans" panose="020B0606030504020204" pitchFamily="34" charset="0"/>
              </a:rPr>
              <a:t> </a:t>
            </a:r>
            <a:r>
              <a:rPr lang="en-US" sz="2000" i="1" dirty="0">
                <a:solidFill>
                  <a:srgbClr val="3D85C6"/>
                </a:solidFill>
                <a:latin typeface="Arial"/>
                <a:cs typeface="Arial"/>
              </a:rPr>
              <a:t>is very strategic and it makes a big difference in how a business operates.</a:t>
            </a:r>
            <a:r>
              <a:rPr lang="en-US" sz="2000" b="0" i="0" dirty="0">
                <a:solidFill>
                  <a:srgbClr val="666666"/>
                </a:solidFill>
                <a:effectLst/>
                <a:latin typeface="Open Sans" panose="020B0606030504020204" pitchFamily="34" charset="0"/>
              </a:rPr>
              <a:t> </a:t>
            </a:r>
            <a:r>
              <a:rPr lang="en-US" sz="2000" i="1" dirty="0">
                <a:solidFill>
                  <a:srgbClr val="3D85C6"/>
                </a:solidFill>
                <a:latin typeface="Arial"/>
                <a:cs typeface="Arial"/>
              </a:rPr>
              <a:t>Many businesses operate on a fixed pricing model</a:t>
            </a:r>
            <a:r>
              <a:rPr lang="en-IN" sz="2000" i="1" dirty="0">
                <a:solidFill>
                  <a:srgbClr val="3D85C6"/>
                </a:solidFill>
                <a:latin typeface="Arial"/>
                <a:cs typeface="Arial"/>
              </a:rPr>
              <a:t> comes with serious drawbacks.</a:t>
            </a:r>
            <a:r>
              <a:rPr lang="en-US" sz="2000" i="1" dirty="0">
                <a:solidFill>
                  <a:srgbClr val="3D85C6"/>
                </a:solidFill>
                <a:latin typeface="Arial"/>
                <a:cs typeface="Arial"/>
              </a:rPr>
              <a:t> It relies on fickle buyers who are price sensitive. This makes you more vulnerable to price wars. If one of your competitors drops their prices, your buyers are at risk of jumping ship.</a:t>
            </a:r>
            <a:r>
              <a:rPr lang="en-US" sz="2000" b="0" i="0" dirty="0">
                <a:solidFill>
                  <a:srgbClr val="2C282A"/>
                </a:solidFill>
                <a:effectLst/>
                <a:latin typeface="proxima-nova"/>
              </a:rPr>
              <a:t> </a:t>
            </a:r>
            <a:r>
              <a:rPr lang="en-US" sz="2000" i="1" dirty="0">
                <a:solidFill>
                  <a:srgbClr val="3D85C6"/>
                </a:solidFill>
                <a:latin typeface="Arial"/>
                <a:cs typeface="Arial"/>
              </a:rPr>
              <a:t>Also fixed-price model throttles long-term relationships. You don’t have time to connect with customers.</a:t>
            </a:r>
          </a:p>
          <a:p>
            <a:br>
              <a:rPr lang="en-US" sz="2000" dirty="0"/>
            </a:br>
            <a:endParaRPr lang="en-US" sz="2000" i="1" dirty="0">
              <a:solidFill>
                <a:srgbClr val="3D85C6"/>
              </a:solidFill>
              <a:latin typeface="Arial"/>
              <a:cs typeface="Arial"/>
            </a:endParaRPr>
          </a:p>
          <a:p>
            <a:pPr marL="0" lvl="0" indent="0" algn="ctr" rtl="0">
              <a:lnSpc>
                <a:spcPct val="115000"/>
              </a:lnSpc>
              <a:spcBef>
                <a:spcPts val="0"/>
              </a:spcBef>
              <a:spcAft>
                <a:spcPts val="1600"/>
              </a:spcAft>
              <a:buSzPts val="1800"/>
              <a:buNone/>
            </a:pPr>
            <a:endParaRPr sz="2000" i="1" dirty="0">
              <a:solidFill>
                <a:srgbClr val="3D85C6"/>
              </a:solidFill>
              <a:latin typeface="Arial"/>
              <a:cs typeface="Arial"/>
            </a:endParaRPr>
          </a:p>
        </p:txBody>
      </p:sp>
      <p:pic>
        <p:nvPicPr>
          <p:cNvPr id="5" name="Picture 2" descr="Logo&#10;&#10;Description automatically generated with medium confidence">
            <a:extLst>
              <a:ext uri="{FF2B5EF4-FFF2-40B4-BE49-F238E27FC236}">
                <a16:creationId xmlns:a16="http://schemas.microsoft.com/office/drawing/2014/main" id="{E03F0D59-0D31-526D-ED68-AC5324136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10;&#10;Description automatically generated with low confidence">
            <a:extLst>
              <a:ext uri="{FF2B5EF4-FFF2-40B4-BE49-F238E27FC236}">
                <a16:creationId xmlns:a16="http://schemas.microsoft.com/office/drawing/2014/main" id="{16D9D581-D4F8-BAAA-6A0C-48F9ADCE5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B0F0E2D3-6B98-6FB5-43C9-845156D5A7DE}"/>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73763"/>
                </a:solidFill>
                <a:latin typeface="Arial"/>
                <a:ea typeface="Arial"/>
                <a:cs typeface="Arial"/>
                <a:sym typeface="Arial"/>
              </a:rPr>
              <a:t>SOLUTION</a:t>
            </a:r>
            <a:endParaRPr dirty="0">
              <a:solidFill>
                <a:srgbClr val="073763"/>
              </a:solidFill>
            </a:endParaRPr>
          </a:p>
        </p:txBody>
      </p:sp>
      <p:sp>
        <p:nvSpPr>
          <p:cNvPr id="94" name="Google Shape;94;p4"/>
          <p:cNvSpPr txBox="1">
            <a:spLocks noGrp="1"/>
          </p:cNvSpPr>
          <p:nvPr>
            <p:ph type="body" idx="1"/>
          </p:nvPr>
        </p:nvSpPr>
        <p:spPr>
          <a:xfrm>
            <a:off x="513125" y="1417425"/>
            <a:ext cx="8368200" cy="3319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3D85C6"/>
              </a:buClr>
              <a:buSzPts val="1800"/>
              <a:buChar char="●"/>
            </a:pPr>
            <a:r>
              <a:rPr lang="en" sz="1400" dirty="0">
                <a:solidFill>
                  <a:srgbClr val="3D85C6"/>
                </a:solidFill>
                <a:latin typeface="Calibri"/>
                <a:ea typeface="Calibri"/>
                <a:cs typeface="Calibri"/>
                <a:sym typeface="Calibri"/>
              </a:rPr>
              <a:t>For Overcoming the Problem we use  Dynamic Pricing .</a:t>
            </a:r>
          </a:p>
          <a:p>
            <a:pPr marL="457200" lvl="0" indent="-342900" algn="l" rtl="0">
              <a:lnSpc>
                <a:spcPct val="115000"/>
              </a:lnSpc>
              <a:spcBef>
                <a:spcPts val="0"/>
              </a:spcBef>
              <a:spcAft>
                <a:spcPts val="0"/>
              </a:spcAft>
              <a:buClr>
                <a:srgbClr val="3D85C6"/>
              </a:buClr>
              <a:buSzPts val="1800"/>
              <a:buChar char="●"/>
            </a:pPr>
            <a:r>
              <a:rPr lang="en-US" sz="1400" dirty="0">
                <a:solidFill>
                  <a:srgbClr val="3D85C6"/>
                </a:solidFill>
                <a:latin typeface="Calibri"/>
                <a:ea typeface="Calibri"/>
                <a:cs typeface="Calibri"/>
                <a:sym typeface="Calibri"/>
              </a:rPr>
              <a:t>Dynamic pricing is the practice of setting a price for a product or service based on current market conditions. Dynamic pricing uses data to understand and act upon any number of changing market conditions, maximizing the opportunity for revenue</a:t>
            </a:r>
          </a:p>
          <a:p>
            <a:pPr marL="457200" lvl="0" indent="-342900" algn="l" rtl="0">
              <a:lnSpc>
                <a:spcPct val="115000"/>
              </a:lnSpc>
              <a:spcBef>
                <a:spcPts val="0"/>
              </a:spcBef>
              <a:spcAft>
                <a:spcPts val="0"/>
              </a:spcAft>
              <a:buClr>
                <a:srgbClr val="3D85C6"/>
              </a:buClr>
              <a:buSzPts val="1800"/>
              <a:buChar char="●"/>
            </a:pPr>
            <a:r>
              <a:rPr lang="en-US" sz="1400" dirty="0">
                <a:solidFill>
                  <a:srgbClr val="3D85C6"/>
                </a:solidFill>
                <a:latin typeface="Calibri"/>
                <a:ea typeface="Calibri"/>
                <a:cs typeface="Calibri"/>
                <a:sym typeface="Calibri"/>
              </a:rPr>
              <a:t>Technology Stack Used- D-Wave simulated annealing sampler.</a:t>
            </a:r>
          </a:p>
          <a:p>
            <a:pPr algn="l">
              <a:buClr>
                <a:srgbClr val="3D85C6"/>
              </a:buClr>
            </a:pPr>
            <a:r>
              <a:rPr lang="en-US" sz="1400" dirty="0">
                <a:solidFill>
                  <a:srgbClr val="3D85C6"/>
                </a:solidFill>
                <a:latin typeface="Calibri"/>
                <a:cs typeface="Calibri"/>
              </a:rPr>
              <a:t>With the most advanced quantum hardware, software, tools, and expert professional services, D-Wave is a dedicated for the </a:t>
            </a:r>
            <a:r>
              <a:rPr lang="en-US" sz="1400">
                <a:solidFill>
                  <a:srgbClr val="3D85C6"/>
                </a:solidFill>
                <a:latin typeface="Calibri"/>
                <a:cs typeface="Calibri"/>
              </a:rPr>
              <a:t>quantum finance. </a:t>
            </a:r>
            <a:endParaRPr lang="en-US" sz="1400" dirty="0">
              <a:solidFill>
                <a:srgbClr val="3D85C6"/>
              </a:solidFill>
              <a:latin typeface="Calibri"/>
              <a:cs typeface="Calibri"/>
            </a:endParaRPr>
          </a:p>
          <a:p>
            <a:pPr algn="l">
              <a:buClr>
                <a:srgbClr val="3D85C6"/>
              </a:buClr>
            </a:pPr>
            <a:r>
              <a:rPr lang="en-US" sz="1400" dirty="0">
                <a:solidFill>
                  <a:srgbClr val="3D85C6"/>
                </a:solidFill>
                <a:latin typeface="Calibri"/>
                <a:cs typeface="Calibri"/>
              </a:rPr>
              <a:t>Our model is based on the </a:t>
            </a:r>
            <a:r>
              <a:rPr lang="en-US" sz="1400" dirty="0" err="1">
                <a:solidFill>
                  <a:srgbClr val="3D85C6"/>
                </a:solidFill>
                <a:latin typeface="Calibri"/>
                <a:cs typeface="Calibri"/>
              </a:rPr>
              <a:t>Ising</a:t>
            </a:r>
            <a:r>
              <a:rPr lang="en-US" sz="1400" dirty="0">
                <a:solidFill>
                  <a:srgbClr val="3D85C6"/>
                </a:solidFill>
                <a:latin typeface="Calibri"/>
                <a:cs typeface="Calibri"/>
              </a:rPr>
              <a:t> model in physics and hence is inherently probabilistic, so rather than getting a fixed answer each time the algorithm is run, we can build up a statistical picture of likely behavior. Another is that the quantum approach offers the potential advantage of much faster computation times. </a:t>
            </a:r>
          </a:p>
          <a:p>
            <a:pPr algn="l">
              <a:buClr>
                <a:srgbClr val="3D85C6"/>
              </a:buClr>
            </a:pPr>
            <a:r>
              <a:rPr lang="en-US" sz="1400" dirty="0">
                <a:solidFill>
                  <a:srgbClr val="3D85C6"/>
                </a:solidFill>
                <a:latin typeface="Calibri"/>
                <a:cs typeface="Calibri"/>
              </a:rPr>
              <a:t>Following this approach the probabilistic answer can help in optimizing the market  price.</a:t>
            </a:r>
          </a:p>
          <a:p>
            <a:pPr marL="114300" indent="0" algn="l">
              <a:buNone/>
            </a:pPr>
            <a:endParaRPr lang="en-US" sz="1400" dirty="0">
              <a:solidFill>
                <a:srgbClr val="3D85C6"/>
              </a:solidFill>
              <a:latin typeface="Calibri"/>
              <a:cs typeface="Calibri"/>
            </a:endParaRPr>
          </a:p>
          <a:p>
            <a:pPr algn="l">
              <a:buClr>
                <a:srgbClr val="3D85C6"/>
              </a:buClr>
            </a:pPr>
            <a:endParaRPr lang="en" sz="1400" dirty="0">
              <a:solidFill>
                <a:srgbClr val="3D85C6"/>
              </a:solidFill>
              <a:latin typeface="Calibri"/>
              <a:cs typeface="Calibri"/>
              <a:sym typeface="Calibri"/>
            </a:endParaRPr>
          </a:p>
          <a:p>
            <a:pPr marL="114300" lvl="0" indent="0" algn="l" rtl="0">
              <a:lnSpc>
                <a:spcPct val="115000"/>
              </a:lnSpc>
              <a:spcBef>
                <a:spcPts val="0"/>
              </a:spcBef>
              <a:spcAft>
                <a:spcPts val="0"/>
              </a:spcAft>
              <a:buClr>
                <a:srgbClr val="3D85C6"/>
              </a:buClr>
              <a:buSzPts val="1800"/>
              <a:buNone/>
            </a:pPr>
            <a:endParaRPr lang="en" dirty="0">
              <a:solidFill>
                <a:srgbClr val="3D85C6"/>
              </a:solidFill>
              <a:latin typeface="Calibri"/>
              <a:ea typeface="Calibri"/>
              <a:cs typeface="Calibri"/>
              <a:sym typeface="Calibri"/>
            </a:endParaRPr>
          </a:p>
          <a:p>
            <a:pPr marL="457200" lvl="0" indent="-342900" algn="ctr" rtl="0">
              <a:lnSpc>
                <a:spcPct val="115000"/>
              </a:lnSpc>
              <a:spcBef>
                <a:spcPts val="0"/>
              </a:spcBef>
              <a:spcAft>
                <a:spcPts val="0"/>
              </a:spcAft>
              <a:buClr>
                <a:srgbClr val="3D85C6"/>
              </a:buClr>
              <a:buSzPts val="1800"/>
              <a:buFont typeface="Arial"/>
              <a:buChar char="●"/>
            </a:pPr>
            <a:endParaRPr i="1" dirty="0">
              <a:solidFill>
                <a:srgbClr val="3D85C6"/>
              </a:solidFill>
              <a:latin typeface="Arial"/>
              <a:ea typeface="Arial"/>
              <a:cs typeface="Arial"/>
              <a:sym typeface="Arial"/>
            </a:endParaRPr>
          </a:p>
        </p:txBody>
      </p:sp>
      <p:pic>
        <p:nvPicPr>
          <p:cNvPr id="5" name="Picture 2" descr="Logo&#10;&#10;Description automatically generated with medium confidence">
            <a:extLst>
              <a:ext uri="{FF2B5EF4-FFF2-40B4-BE49-F238E27FC236}">
                <a16:creationId xmlns:a16="http://schemas.microsoft.com/office/drawing/2014/main" id="{7E670145-6CCD-E308-42F5-210969F58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10;&#10;Description automatically generated with low confidence">
            <a:extLst>
              <a:ext uri="{FF2B5EF4-FFF2-40B4-BE49-F238E27FC236}">
                <a16:creationId xmlns:a16="http://schemas.microsoft.com/office/drawing/2014/main" id="{4B562A6D-D9E4-8CBB-2B93-E4C8C92791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8B22CD45-4942-1982-08E5-527889F9ACF5}"/>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99"/>
        <p:cNvGrpSpPr/>
        <p:nvPr/>
      </p:nvGrpSpPr>
      <p:grpSpPr>
        <a:xfrm>
          <a:off x="0" y="0"/>
          <a:ext cx="0" cy="0"/>
          <a:chOff x="0" y="0"/>
          <a:chExt cx="0" cy="0"/>
        </a:xfrm>
      </p:grpSpPr>
      <p:sp>
        <p:nvSpPr>
          <p:cNvPr id="100" name="Google Shape;100;p5"/>
          <p:cNvSpPr txBox="1">
            <a:spLocks noGrp="1"/>
          </p:cNvSpPr>
          <p:nvPr>
            <p:ph type="title"/>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a:solidFill>
                  <a:srgbClr val="000000"/>
                </a:solidFill>
                <a:latin typeface="Arial"/>
                <a:ea typeface="Arial"/>
                <a:cs typeface="Arial"/>
                <a:sym typeface="Arial"/>
              </a:rPr>
              <a:t>METHODOLOGY</a:t>
            </a:r>
            <a:endParaRPr sz="3000">
              <a:solidFill>
                <a:srgbClr val="073763"/>
              </a:solidFill>
            </a:endParaRPr>
          </a:p>
        </p:txBody>
      </p:sp>
      <p:sp>
        <p:nvSpPr>
          <p:cNvPr id="101" name="Google Shape;101;p5"/>
          <p:cNvSpPr txBox="1">
            <a:spLocks noGrp="1"/>
          </p:cNvSpPr>
          <p:nvPr>
            <p:ph type="body" idx="2"/>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solidFill>
                <a:srgbClr val="A5A5A5"/>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A5A5A5"/>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3D85C6"/>
              </a:solidFill>
              <a:latin typeface="Arial"/>
              <a:ea typeface="Arial"/>
              <a:cs typeface="Arial"/>
              <a:sym typeface="Arial"/>
            </a:endParaRPr>
          </a:p>
        </p:txBody>
      </p:sp>
      <p:sp>
        <p:nvSpPr>
          <p:cNvPr id="103" name="Google Shape;103;p5"/>
          <p:cNvSpPr txBox="1">
            <a:spLocks noGrp="1"/>
          </p:cNvSpPr>
          <p:nvPr>
            <p:ph type="subTitle" idx="1"/>
          </p:nvPr>
        </p:nvSpPr>
        <p:spPr>
          <a:xfrm>
            <a:off x="311250" y="2413600"/>
            <a:ext cx="3348900" cy="122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 sz="2000" i="1" dirty="0">
                <a:latin typeface="Calibri"/>
                <a:ea typeface="Calibri"/>
                <a:cs typeface="Calibri"/>
                <a:sym typeface="Calibri"/>
              </a:rPr>
              <a:t>Ising Model in Physics</a:t>
            </a:r>
            <a:endParaRPr sz="2000" i="1" dirty="0">
              <a:latin typeface="Calibri"/>
              <a:ea typeface="Calibri"/>
              <a:cs typeface="Calibri"/>
              <a:sym typeface="Calibri"/>
            </a:endParaRPr>
          </a:p>
          <a:p>
            <a:pPr marL="0" lvl="0" indent="0" algn="ctr" rtl="0">
              <a:lnSpc>
                <a:spcPct val="100000"/>
              </a:lnSpc>
              <a:spcBef>
                <a:spcPts val="0"/>
              </a:spcBef>
              <a:spcAft>
                <a:spcPts val="0"/>
              </a:spcAft>
              <a:buSzPts val="2100"/>
              <a:buNone/>
            </a:pPr>
            <a:endParaRPr sz="2000" i="1" dirty="0">
              <a:latin typeface="Calibri"/>
              <a:ea typeface="Calibri"/>
              <a:cs typeface="Calibri"/>
              <a:sym typeface="Calibri"/>
            </a:endParaRPr>
          </a:p>
          <a:p>
            <a:pPr marL="0" lvl="0" indent="0" algn="ctr" rtl="0">
              <a:lnSpc>
                <a:spcPct val="100000"/>
              </a:lnSpc>
              <a:spcBef>
                <a:spcPts val="0"/>
              </a:spcBef>
              <a:spcAft>
                <a:spcPts val="0"/>
              </a:spcAft>
              <a:buSzPts val="2100"/>
              <a:buNone/>
            </a:pPr>
            <a:endParaRPr sz="2000" i="1" dirty="0">
              <a:latin typeface="Calibri"/>
              <a:ea typeface="Calibri"/>
              <a:cs typeface="Calibri"/>
              <a:sym typeface="Calibri"/>
            </a:endParaRPr>
          </a:p>
          <a:p>
            <a:pPr marL="0" lvl="0" indent="0" algn="l" rtl="0">
              <a:lnSpc>
                <a:spcPct val="115000"/>
              </a:lnSpc>
              <a:spcBef>
                <a:spcPts val="0"/>
              </a:spcBef>
              <a:spcAft>
                <a:spcPts val="0"/>
              </a:spcAft>
              <a:buSzPts val="2100"/>
              <a:buNone/>
            </a:pPr>
            <a:endParaRPr sz="2000" i="1" dirty="0">
              <a:latin typeface="Calibri"/>
              <a:ea typeface="Calibri"/>
              <a:cs typeface="Calibri"/>
              <a:sym typeface="Calibri"/>
            </a:endParaRPr>
          </a:p>
          <a:p>
            <a:pPr marL="0" lvl="0" indent="0" algn="ctr" rtl="0">
              <a:lnSpc>
                <a:spcPct val="100000"/>
              </a:lnSpc>
              <a:spcBef>
                <a:spcPts val="0"/>
              </a:spcBef>
              <a:spcAft>
                <a:spcPts val="0"/>
              </a:spcAft>
              <a:buSzPts val="2100"/>
              <a:buNone/>
            </a:pPr>
            <a:endParaRPr i="1" dirty="0"/>
          </a:p>
        </p:txBody>
      </p:sp>
      <p:sp>
        <p:nvSpPr>
          <p:cNvPr id="104" name="Google Shape;104;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1" i="0" u="none" strike="noStrike" cap="none" dirty="0">
              <a:solidFill>
                <a:srgbClr val="274E13"/>
              </a:solidFill>
              <a:latin typeface="Calibri"/>
              <a:ea typeface="Calibri"/>
              <a:cs typeface="Calibri"/>
              <a:sym typeface="Calibri"/>
            </a:endParaRPr>
          </a:p>
        </p:txBody>
      </p:sp>
      <p:pic>
        <p:nvPicPr>
          <p:cNvPr id="7" name="Picture 2" descr="Logo&#10;&#10;Description automatically generated with medium confidence">
            <a:extLst>
              <a:ext uri="{FF2B5EF4-FFF2-40B4-BE49-F238E27FC236}">
                <a16:creationId xmlns:a16="http://schemas.microsoft.com/office/drawing/2014/main" id="{5C2D2AB5-0266-7706-3642-7DAE5E7DC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Logo&#10;&#10;Description automatically generated with low confidence">
            <a:extLst>
              <a:ext uri="{FF2B5EF4-FFF2-40B4-BE49-F238E27FC236}">
                <a16:creationId xmlns:a16="http://schemas.microsoft.com/office/drawing/2014/main" id="{2BBA35BD-CD41-CDB0-8E74-9822C05B8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79;p2">
            <a:extLst>
              <a:ext uri="{FF2B5EF4-FFF2-40B4-BE49-F238E27FC236}">
                <a16:creationId xmlns:a16="http://schemas.microsoft.com/office/drawing/2014/main" id="{5702F694-3019-4C68-A1C4-A13EAB5E9DAB}"/>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pic>
        <p:nvPicPr>
          <p:cNvPr id="5" name="Picture 4">
            <a:extLst>
              <a:ext uri="{FF2B5EF4-FFF2-40B4-BE49-F238E27FC236}">
                <a16:creationId xmlns:a16="http://schemas.microsoft.com/office/drawing/2014/main" id="{49B0D26F-D9AC-7E7F-00EA-4F735FF2F915}"/>
              </a:ext>
            </a:extLst>
          </p:cNvPr>
          <p:cNvPicPr>
            <a:picLocks noChangeAspect="1"/>
          </p:cNvPicPr>
          <p:nvPr/>
        </p:nvPicPr>
        <p:blipFill>
          <a:blip r:embed="rId6"/>
          <a:stretch>
            <a:fillRect/>
          </a:stretch>
        </p:blipFill>
        <p:spPr>
          <a:xfrm>
            <a:off x="4572000" y="1563902"/>
            <a:ext cx="4572000" cy="2597771"/>
          </a:xfrm>
          <a:prstGeom prst="rect">
            <a:avLst/>
          </a:prstGeom>
        </p:spPr>
      </p:pic>
    </p:spTree>
    <p:extLst>
      <p:ext uri="{BB962C8B-B14F-4D97-AF65-F5344CB8AC3E}">
        <p14:creationId xmlns:p14="http://schemas.microsoft.com/office/powerpoint/2010/main" val="381234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08"/>
        <p:cNvGrpSpPr/>
        <p:nvPr/>
      </p:nvGrpSpPr>
      <p:grpSpPr>
        <a:xfrm>
          <a:off x="0" y="0"/>
          <a:ext cx="0" cy="0"/>
          <a:chOff x="0" y="0"/>
          <a:chExt cx="0" cy="0"/>
        </a:xfrm>
      </p:grpSpPr>
      <p:sp>
        <p:nvSpPr>
          <p:cNvPr id="109" name="Google Shape;109;p6"/>
          <p:cNvSpPr txBox="1">
            <a:spLocks noGrp="1"/>
          </p:cNvSpPr>
          <p:nvPr>
            <p:ph type="title"/>
          </p:nvPr>
        </p:nvSpPr>
        <p:spPr>
          <a:xfrm>
            <a:off x="351125" y="652525"/>
            <a:ext cx="4045200" cy="1506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800"/>
              <a:buNone/>
            </a:pPr>
            <a:r>
              <a:rPr lang="en" sz="3000" dirty="0">
                <a:solidFill>
                  <a:srgbClr val="1C4587"/>
                </a:solidFill>
              </a:rPr>
              <a:t>SOCIETAL IMPACT/ NOVELTY</a:t>
            </a:r>
            <a:endParaRPr sz="3000" dirty="0">
              <a:solidFill>
                <a:srgbClr val="1C4587"/>
              </a:solidFill>
            </a:endParaRPr>
          </a:p>
        </p:txBody>
      </p:sp>
      <p:sp>
        <p:nvSpPr>
          <p:cNvPr id="110" name="Google Shape;110;p6"/>
          <p:cNvSpPr txBox="1">
            <a:spLocks noGrp="1"/>
          </p:cNvSpPr>
          <p:nvPr>
            <p:ph type="body" idx="2"/>
          </p:nvPr>
        </p:nvSpPr>
        <p:spPr>
          <a:xfrm>
            <a:off x="4928800" y="881125"/>
            <a:ext cx="3837000" cy="1147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600"/>
              </a:spcAft>
              <a:buSzPts val="1800"/>
              <a:buNone/>
            </a:pPr>
            <a:r>
              <a:rPr lang="en" sz="3000" b="1" dirty="0">
                <a:solidFill>
                  <a:srgbClr val="CCCCCC"/>
                </a:solidFill>
                <a:latin typeface="Arial"/>
                <a:ea typeface="Arial"/>
                <a:cs typeface="Arial"/>
                <a:sym typeface="Arial"/>
              </a:rPr>
              <a:t>FUTURE SCOPE</a:t>
            </a:r>
            <a:endParaRPr sz="3000" b="1" dirty="0">
              <a:solidFill>
                <a:srgbClr val="CCCCCC"/>
              </a:solidFill>
              <a:latin typeface="Arial"/>
              <a:ea typeface="Arial"/>
              <a:cs typeface="Arial"/>
              <a:sym typeface="Arial"/>
            </a:endParaRPr>
          </a:p>
        </p:txBody>
      </p:sp>
      <p:sp>
        <p:nvSpPr>
          <p:cNvPr id="112" name="Google Shape;112;p6"/>
          <p:cNvSpPr txBox="1"/>
          <p:nvPr/>
        </p:nvSpPr>
        <p:spPr>
          <a:xfrm>
            <a:off x="282550" y="3487125"/>
            <a:ext cx="8256900" cy="1334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100"/>
              <a:buFont typeface="Arial"/>
              <a:buNone/>
            </a:pPr>
            <a:endParaRPr sz="1100" b="1" i="0" u="none" strike="noStrike" cap="none">
              <a:solidFill>
                <a:srgbClr val="000000"/>
              </a:solidFill>
              <a:latin typeface="Calibri"/>
              <a:ea typeface="Calibri"/>
              <a:cs typeface="Calibri"/>
              <a:sym typeface="Calibri"/>
            </a:endParaRPr>
          </a:p>
        </p:txBody>
      </p:sp>
      <p:sp>
        <p:nvSpPr>
          <p:cNvPr id="113" name="Google Shape;113;p6"/>
          <p:cNvSpPr txBox="1">
            <a:spLocks noGrp="1"/>
          </p:cNvSpPr>
          <p:nvPr>
            <p:ph type="subTitle" idx="1"/>
          </p:nvPr>
        </p:nvSpPr>
        <p:spPr>
          <a:xfrm>
            <a:off x="105617" y="2339813"/>
            <a:ext cx="4045200" cy="1345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2100"/>
              <a:buNone/>
            </a:pPr>
            <a:r>
              <a:rPr lang="en-US" sz="1400" i="1" dirty="0"/>
              <a:t>Similar forms of data analysis can be used to assist with medical diagnosis, by spotting clusters of symptoms or other attributes that are associated with a disease. They can also help to explore how drug treatments may be useful for classes of patients.</a:t>
            </a:r>
            <a:endParaRPr sz="1400" i="1" dirty="0"/>
          </a:p>
        </p:txBody>
      </p:sp>
      <p:sp>
        <p:nvSpPr>
          <p:cNvPr id="114" name="Google Shape;114;p6"/>
          <p:cNvSpPr txBox="1"/>
          <p:nvPr/>
        </p:nvSpPr>
        <p:spPr>
          <a:xfrm>
            <a:off x="5498868" y="1900125"/>
            <a:ext cx="3000000" cy="1587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US" sz="1800" b="0" i="1" u="none" strike="noStrike" cap="none" dirty="0">
                <a:solidFill>
                  <a:srgbClr val="CCCCCC"/>
                </a:solidFill>
                <a:latin typeface="Calibri"/>
                <a:ea typeface="Calibri"/>
                <a:cs typeface="Calibri"/>
                <a:sym typeface="Calibri"/>
              </a:rPr>
              <a:t>Market data can be analyzed to infer correlations between financial events. For example, transaction data can be classed into different categories which reflect market conditions.</a:t>
            </a:r>
            <a:endParaRPr sz="1800" b="0" i="1" u="none" strike="noStrike" cap="none" dirty="0">
              <a:solidFill>
                <a:srgbClr val="CCCCCC"/>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1800"/>
              <a:buFont typeface="Arial"/>
              <a:buNone/>
            </a:pPr>
            <a:endParaRPr sz="1800" b="0" i="1" u="none" strike="noStrike" cap="none" dirty="0">
              <a:solidFill>
                <a:srgbClr val="CCCCCC"/>
              </a:solidFill>
              <a:latin typeface="Calibri"/>
              <a:ea typeface="Calibri"/>
              <a:cs typeface="Calibri"/>
              <a:sym typeface="Calibri"/>
            </a:endParaRPr>
          </a:p>
        </p:txBody>
      </p:sp>
      <p:pic>
        <p:nvPicPr>
          <p:cNvPr id="8" name="Picture 2" descr="Logo&#10;&#10;Description automatically generated with medium confidence">
            <a:extLst>
              <a:ext uri="{FF2B5EF4-FFF2-40B4-BE49-F238E27FC236}">
                <a16:creationId xmlns:a16="http://schemas.microsoft.com/office/drawing/2014/main" id="{06025BC5-7C94-5C98-2D15-942D1688F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ogo&#10;&#10;Description automatically generated with low confidence">
            <a:extLst>
              <a:ext uri="{FF2B5EF4-FFF2-40B4-BE49-F238E27FC236}">
                <a16:creationId xmlns:a16="http://schemas.microsoft.com/office/drawing/2014/main" id="{447FC6A3-CF91-C466-A8E1-E59618E612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10" name="Google Shape;79;p2">
            <a:extLst>
              <a:ext uri="{FF2B5EF4-FFF2-40B4-BE49-F238E27FC236}">
                <a16:creationId xmlns:a16="http://schemas.microsoft.com/office/drawing/2014/main" id="{53F4EA79-7C37-3DDA-9A76-CDEDE4D20A61}"/>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18"/>
        <p:cNvGrpSpPr/>
        <p:nvPr/>
      </p:nvGrpSpPr>
      <p:grpSpPr>
        <a:xfrm>
          <a:off x="0" y="0"/>
          <a:ext cx="0" cy="0"/>
          <a:chOff x="0" y="0"/>
          <a:chExt cx="0" cy="0"/>
        </a:xfrm>
      </p:grpSpPr>
      <p:sp>
        <p:nvSpPr>
          <p:cNvPr id="119" name="Google Shape;119;p7"/>
          <p:cNvSpPr txBox="1">
            <a:spLocks noGrp="1"/>
          </p:cNvSpPr>
          <p:nvPr>
            <p:ph type="ctrTitle"/>
          </p:nvPr>
        </p:nvSpPr>
        <p:spPr>
          <a:xfrm>
            <a:off x="1727838" y="775875"/>
            <a:ext cx="5783400" cy="91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endParaRPr sz="4800" dirty="0">
              <a:solidFill>
                <a:srgbClr val="073763"/>
              </a:solidFill>
            </a:endParaRPr>
          </a:p>
          <a:p>
            <a:pPr marL="0" lvl="0" indent="0" algn="ctr" rtl="0">
              <a:lnSpc>
                <a:spcPct val="100000"/>
              </a:lnSpc>
              <a:spcBef>
                <a:spcPts val="0"/>
              </a:spcBef>
              <a:spcAft>
                <a:spcPts val="0"/>
              </a:spcAft>
              <a:buSzPts val="4000"/>
              <a:buNone/>
            </a:pPr>
            <a:r>
              <a:rPr lang="en" sz="4800" dirty="0">
                <a:solidFill>
                  <a:srgbClr val="073763"/>
                </a:solidFill>
              </a:rPr>
              <a:t>THANK YOU</a:t>
            </a:r>
            <a:endParaRPr sz="4800" dirty="0">
              <a:solidFill>
                <a:srgbClr val="073763"/>
              </a:solidFill>
            </a:endParaRPr>
          </a:p>
        </p:txBody>
      </p:sp>
      <p:sp>
        <p:nvSpPr>
          <p:cNvPr id="121" name="Google Shape;121;p7"/>
          <p:cNvSpPr txBox="1"/>
          <p:nvPr/>
        </p:nvSpPr>
        <p:spPr>
          <a:xfrm>
            <a:off x="0" y="4543750"/>
            <a:ext cx="9144000" cy="520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endParaRPr sz="1400" b="0" i="0" u="none" strike="noStrike" cap="none" dirty="0">
              <a:solidFill>
                <a:srgbClr val="3D85C6"/>
              </a:solidFill>
              <a:latin typeface="Arial"/>
              <a:ea typeface="Arial"/>
              <a:cs typeface="Arial"/>
              <a:sym typeface="Arial"/>
            </a:endParaRPr>
          </a:p>
        </p:txBody>
      </p:sp>
      <p:pic>
        <p:nvPicPr>
          <p:cNvPr id="5" name="Picture 2" descr="Logo&#10;&#10;Description automatically generated with medium confidence">
            <a:extLst>
              <a:ext uri="{FF2B5EF4-FFF2-40B4-BE49-F238E27FC236}">
                <a16:creationId xmlns:a16="http://schemas.microsoft.com/office/drawing/2014/main" id="{5E220DAB-51B2-F411-7FF0-91E6FF2163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93692"/>
            <a:ext cx="1274082" cy="7172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10;&#10;Description automatically generated with low confidence">
            <a:extLst>
              <a:ext uri="{FF2B5EF4-FFF2-40B4-BE49-F238E27FC236}">
                <a16:creationId xmlns:a16="http://schemas.microsoft.com/office/drawing/2014/main" id="{86267CE2-F099-248A-8E0F-EF348A36E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161" y="61292"/>
            <a:ext cx="1564184" cy="782093"/>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79;p2">
            <a:extLst>
              <a:ext uri="{FF2B5EF4-FFF2-40B4-BE49-F238E27FC236}">
                <a16:creationId xmlns:a16="http://schemas.microsoft.com/office/drawing/2014/main" id="{FC55D37E-C81A-DCD4-E241-926D64CAC740}"/>
              </a:ext>
            </a:extLst>
          </p:cNvPr>
          <p:cNvPicPr preferRelativeResize="0"/>
          <p:nvPr/>
        </p:nvPicPr>
        <p:blipFill rotWithShape="1">
          <a:blip r:embed="rId5">
            <a:alphaModFix/>
          </a:blip>
          <a:srcRect/>
          <a:stretch/>
        </p:blipFill>
        <p:spPr>
          <a:xfrm>
            <a:off x="105617" y="4763779"/>
            <a:ext cx="1729350" cy="30075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Hackathon -Idea_Submission_STD- Template</Template>
  <TotalTime>112</TotalTime>
  <Words>359</Words>
  <Application>Microsoft Office PowerPoint</Application>
  <PresentationFormat>On-screen Show (16:9)</PresentationFormat>
  <Paragraphs>34</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Roboto</vt:lpstr>
      <vt:lpstr>Open Sans</vt:lpstr>
      <vt:lpstr>Roboto Slab</vt:lpstr>
      <vt:lpstr>Calibri</vt:lpstr>
      <vt:lpstr>Arial</vt:lpstr>
      <vt:lpstr>proxima-nova</vt:lpstr>
      <vt:lpstr>Marina</vt:lpstr>
      <vt:lpstr>QETCI</vt:lpstr>
      <vt:lpstr>TEAM NAME and MEMBER DETAILS</vt:lpstr>
      <vt:lpstr>PROBLEM STATEMENT</vt:lpstr>
      <vt:lpstr>SOLUTION</vt:lpstr>
      <vt:lpstr>METHODOLOGY</vt:lpstr>
      <vt:lpstr>SOCIETAL IMPACT/ NOVELTY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Makeathon 2022</dc:title>
  <dc:creator>Poojitha  Shetty</dc:creator>
  <cp:lastModifiedBy>pratik aman</cp:lastModifiedBy>
  <cp:revision>7</cp:revision>
  <dcterms:created xsi:type="dcterms:W3CDTF">2022-01-24T08:43:14Z</dcterms:created>
  <dcterms:modified xsi:type="dcterms:W3CDTF">2022-09-13T21:52:01Z</dcterms:modified>
</cp:coreProperties>
</file>