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6"/>
  </p:handoutMasterIdLst>
  <p:sldIdLst>
    <p:sldId id="257" r:id="rId2"/>
    <p:sldId id="258" r:id="rId3"/>
    <p:sldId id="259" r:id="rId4"/>
    <p:sldId id="261" r:id="rId5"/>
    <p:sldId id="260" r:id="rId6"/>
    <p:sldId id="262" r:id="rId7"/>
    <p:sldId id="263" r:id="rId8"/>
    <p:sldId id="264" r:id="rId9"/>
    <p:sldId id="266" r:id="rId10"/>
    <p:sldId id="265" r:id="rId11"/>
    <p:sldId id="267" r:id="rId12"/>
    <p:sldId id="268" r:id="rId13"/>
    <p:sldId id="270"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2" d="100"/>
          <a:sy n="82" d="100"/>
        </p:scale>
        <p:origin x="734" y="72"/>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E1DC60-3D0E-69DC-BFF2-DDB8A1445F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13FC45F-35B1-8E25-67D8-8EF1AAAE99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731B78-6FE6-4180-AE3C-FFF617D8A619}" type="datetimeFigureOut">
              <a:rPr lang="en-IN" smtClean="0"/>
              <a:t>16-07-2023</a:t>
            </a:fld>
            <a:endParaRPr lang="en-IN"/>
          </a:p>
        </p:txBody>
      </p:sp>
      <p:sp>
        <p:nvSpPr>
          <p:cNvPr id="4" name="Footer Placeholder 3">
            <a:extLst>
              <a:ext uri="{FF2B5EF4-FFF2-40B4-BE49-F238E27FC236}">
                <a16:creationId xmlns:a16="http://schemas.microsoft.com/office/drawing/2014/main" id="{7459307B-0A95-0E7B-81D8-D22ADF3078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891406F-1B24-54F9-2ECD-3D44197610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A74860-3B2A-497D-8A8E-496D3BD6A5DE}" type="slidenum">
              <a:rPr lang="en-IN" smtClean="0"/>
              <a:t>‹#›</a:t>
            </a:fld>
            <a:endParaRPr lang="en-IN"/>
          </a:p>
        </p:txBody>
      </p:sp>
    </p:spTree>
    <p:extLst>
      <p:ext uri="{BB962C8B-B14F-4D97-AF65-F5344CB8AC3E}">
        <p14:creationId xmlns:p14="http://schemas.microsoft.com/office/powerpoint/2010/main" val="29147951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ED543B-0E78-4756-96F1-3F258E39846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26054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D543B-0E78-4756-96F1-3F258E39846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36483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D543B-0E78-4756-96F1-3F258E39846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7FD68-BDB6-4D76-BFEB-5AA5CB0C304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671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D543B-0E78-4756-96F1-3F258E39846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2556539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D543B-0E78-4756-96F1-3F258E39846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7FD68-BDB6-4D76-BFEB-5AA5CB0C304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5112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D543B-0E78-4756-96F1-3F258E39846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1070887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D543B-0E78-4756-96F1-3F258E39846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1451679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D543B-0E78-4756-96F1-3F258E39846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191412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D543B-0E78-4756-96F1-3F258E39846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352432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D543B-0E78-4756-96F1-3F258E39846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264496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ED543B-0E78-4756-96F1-3F258E398464}"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395747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ED543B-0E78-4756-96F1-3F258E398464}" type="datetimeFigureOut">
              <a:rPr lang="en-IN" smtClean="0"/>
              <a:t>16-07-2023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394909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ED543B-0E78-4756-96F1-3F258E398464}" type="datetimeFigureOut">
              <a:rPr lang="en-IN" smtClean="0"/>
              <a:t>16-07-2023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709314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D543B-0E78-4756-96F1-3F258E398464}" type="datetimeFigureOut">
              <a:rPr lang="en-IN" smtClean="0"/>
              <a:t>16-07-2023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225915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ED543B-0E78-4756-96F1-3F258E398464}"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125193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ED543B-0E78-4756-96F1-3F258E398464}"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7FD68-BDB6-4D76-BFEB-5AA5CB0C3043}" type="slidenum">
              <a:rPr lang="en-IN" smtClean="0"/>
              <a:t>‹#›</a:t>
            </a:fld>
            <a:endParaRPr lang="en-IN"/>
          </a:p>
        </p:txBody>
      </p:sp>
    </p:spTree>
    <p:extLst>
      <p:ext uri="{BB962C8B-B14F-4D97-AF65-F5344CB8AC3E}">
        <p14:creationId xmlns:p14="http://schemas.microsoft.com/office/powerpoint/2010/main" val="1056524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ED543B-0E78-4756-96F1-3F258E398464}" type="datetimeFigureOut">
              <a:rPr lang="en-IN" smtClean="0"/>
              <a:t>16-07-2023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E7FD68-BDB6-4D76-BFEB-5AA5CB0C3043}" type="slidenum">
              <a:rPr lang="en-IN" smtClean="0"/>
              <a:t>‹#›</a:t>
            </a:fld>
            <a:endParaRPr lang="en-IN"/>
          </a:p>
        </p:txBody>
      </p:sp>
    </p:spTree>
    <p:extLst>
      <p:ext uri="{BB962C8B-B14F-4D97-AF65-F5344CB8AC3E}">
        <p14:creationId xmlns:p14="http://schemas.microsoft.com/office/powerpoint/2010/main" val="3756693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673C-A40D-9958-64D3-7D7C3DE7CA31}"/>
              </a:ext>
            </a:extLst>
          </p:cNvPr>
          <p:cNvSpPr>
            <a:spLocks noGrp="1"/>
          </p:cNvSpPr>
          <p:nvPr>
            <p:ph type="title"/>
          </p:nvPr>
        </p:nvSpPr>
        <p:spPr/>
        <p:txBody>
          <a:bodyPr>
            <a:normAutofit/>
          </a:bodyPr>
          <a:lstStyle/>
          <a:p>
            <a:pPr algn="ctr"/>
            <a:r>
              <a:rPr lang="en-US" sz="5400" dirty="0"/>
              <a:t>Lead Scoring Case Study</a:t>
            </a:r>
            <a:endParaRPr lang="en-IN" sz="5400" dirty="0"/>
          </a:p>
        </p:txBody>
      </p:sp>
    </p:spTree>
    <p:extLst>
      <p:ext uri="{BB962C8B-B14F-4D97-AF65-F5344CB8AC3E}">
        <p14:creationId xmlns:p14="http://schemas.microsoft.com/office/powerpoint/2010/main" val="73957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4668-33FF-0D00-B254-3380DC6F5E9E}"/>
              </a:ext>
            </a:extLst>
          </p:cNvPr>
          <p:cNvSpPr>
            <a:spLocks noGrp="1"/>
          </p:cNvSpPr>
          <p:nvPr>
            <p:ph type="title"/>
          </p:nvPr>
        </p:nvSpPr>
        <p:spPr/>
        <p:txBody>
          <a:bodyPr/>
          <a:lstStyle/>
          <a:p>
            <a:r>
              <a:rPr lang="en-US" dirty="0"/>
              <a:t>Model Building	by Logistic Regression</a:t>
            </a:r>
            <a:br>
              <a:rPr lang="en-US" dirty="0"/>
            </a:br>
            <a:endParaRPr lang="en-IN" dirty="0"/>
          </a:p>
        </p:txBody>
      </p:sp>
      <p:sp>
        <p:nvSpPr>
          <p:cNvPr id="3" name="Content Placeholder 2">
            <a:extLst>
              <a:ext uri="{FF2B5EF4-FFF2-40B4-BE49-F238E27FC236}">
                <a16:creationId xmlns:a16="http://schemas.microsoft.com/office/drawing/2014/main" id="{28CA66B4-3AD1-E394-3293-552570242FAF}"/>
              </a:ext>
            </a:extLst>
          </p:cNvPr>
          <p:cNvSpPr>
            <a:spLocks noGrp="1"/>
          </p:cNvSpPr>
          <p:nvPr>
            <p:ph idx="1"/>
          </p:nvPr>
        </p:nvSpPr>
        <p:spPr/>
        <p:txBody>
          <a:bodyPr/>
          <a:lstStyle/>
          <a:p>
            <a:r>
              <a:rPr lang="en-US" dirty="0"/>
              <a:t>Feature Selection by using RFE</a:t>
            </a:r>
          </a:p>
          <a:p>
            <a:r>
              <a:rPr lang="en-US" dirty="0"/>
              <a:t>Checking VIF</a:t>
            </a:r>
          </a:p>
          <a:p>
            <a:r>
              <a:rPr lang="en-US" dirty="0"/>
              <a:t>VIF values grater than 5 &amp; P-value greater 0.05 column dropped.</a:t>
            </a:r>
          </a:p>
          <a:p>
            <a:r>
              <a:rPr lang="en-US" dirty="0"/>
              <a:t>Plotting ROC Curve.</a:t>
            </a:r>
          </a:p>
          <a:p>
            <a:r>
              <a:rPr lang="en-US" dirty="0"/>
              <a:t>Finding out optimal cutoff values.</a:t>
            </a:r>
          </a:p>
          <a:p>
            <a:endParaRPr lang="en-US" dirty="0"/>
          </a:p>
          <a:p>
            <a:endParaRPr lang="en-US" dirty="0"/>
          </a:p>
          <a:p>
            <a:pPr>
              <a:buFont typeface="+mj-lt"/>
              <a:buAutoNum type="arabicPeriod"/>
            </a:pPr>
            <a:endParaRPr lang="en-US" dirty="0"/>
          </a:p>
          <a:p>
            <a:pPr>
              <a:buFont typeface="+mj-lt"/>
              <a:buAutoNum type="arabicPeriod"/>
            </a:pPr>
            <a:endParaRPr lang="en-US" dirty="0"/>
          </a:p>
          <a:p>
            <a:endParaRPr lang="en-IN" dirty="0"/>
          </a:p>
        </p:txBody>
      </p:sp>
    </p:spTree>
    <p:extLst>
      <p:ext uri="{BB962C8B-B14F-4D97-AF65-F5344CB8AC3E}">
        <p14:creationId xmlns:p14="http://schemas.microsoft.com/office/powerpoint/2010/main" val="174450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09A3-86AF-44E1-3652-8AF594861FD3}"/>
              </a:ext>
            </a:extLst>
          </p:cNvPr>
          <p:cNvSpPr>
            <a:spLocks noGrp="1"/>
          </p:cNvSpPr>
          <p:nvPr>
            <p:ph type="title"/>
          </p:nvPr>
        </p:nvSpPr>
        <p:spPr>
          <a:xfrm>
            <a:off x="425408" y="207711"/>
            <a:ext cx="8596668" cy="608927"/>
          </a:xfrm>
        </p:spPr>
        <p:txBody>
          <a:bodyPr>
            <a:normAutofit fontScale="90000"/>
          </a:bodyPr>
          <a:lstStyle/>
          <a:p>
            <a:r>
              <a:rPr lang="en-US" dirty="0"/>
              <a:t>ROC Curve</a:t>
            </a:r>
            <a:endParaRPr lang="en-IN" dirty="0"/>
          </a:p>
        </p:txBody>
      </p:sp>
      <p:sp>
        <p:nvSpPr>
          <p:cNvPr id="4" name="Content Placeholder 3">
            <a:extLst>
              <a:ext uri="{FF2B5EF4-FFF2-40B4-BE49-F238E27FC236}">
                <a16:creationId xmlns:a16="http://schemas.microsoft.com/office/drawing/2014/main" id="{6F43DA9F-A511-DA64-9E91-A5A495636154}"/>
              </a:ext>
            </a:extLst>
          </p:cNvPr>
          <p:cNvSpPr>
            <a:spLocks noGrp="1"/>
          </p:cNvSpPr>
          <p:nvPr>
            <p:ph idx="1"/>
          </p:nvPr>
        </p:nvSpPr>
        <p:spPr>
          <a:xfrm>
            <a:off x="677334" y="816639"/>
            <a:ext cx="8596668" cy="5224724"/>
          </a:xfrm>
        </p:spPr>
        <p:txBody>
          <a:bodyPr/>
          <a:lstStyle/>
          <a:p>
            <a:pPr>
              <a:buFont typeface="Wingdings" panose="05000000000000000000" pitchFamily="2" charset="2"/>
              <a:buChar char="§"/>
            </a:pPr>
            <a:r>
              <a:rPr lang="en-US" dirty="0"/>
              <a:t>Area under ROC Curve is 0.85 which is quite good &amp; represents good model.</a:t>
            </a:r>
          </a:p>
          <a:p>
            <a:pPr>
              <a:buFont typeface="Wingdings" panose="05000000000000000000" pitchFamily="2" charset="2"/>
              <a:buChar char="§"/>
            </a:pPr>
            <a:r>
              <a:rPr lang="en-US" dirty="0"/>
              <a:t>The closer the curve follows to left hand &amp; top border of ROC space which suggest more accurate the test.</a:t>
            </a:r>
          </a:p>
          <a:p>
            <a:pPr>
              <a:buFont typeface="Wingdings" panose="05000000000000000000" pitchFamily="2" charset="2"/>
              <a:buChar char="§"/>
            </a:pPr>
            <a:r>
              <a:rPr lang="en-US" dirty="0"/>
              <a:t>The ROC Curve value should be closer to 1. We are getting good ROC value of 0.85 which represents good model.</a:t>
            </a:r>
            <a:endParaRPr lang="en-IN" dirty="0"/>
          </a:p>
        </p:txBody>
      </p:sp>
      <p:pic>
        <p:nvPicPr>
          <p:cNvPr id="5" name="Picture 2">
            <a:extLst>
              <a:ext uri="{FF2B5EF4-FFF2-40B4-BE49-F238E27FC236}">
                <a16:creationId xmlns:a16="http://schemas.microsoft.com/office/drawing/2014/main" id="{EADA772B-C6AC-FF65-F2AD-B8857151B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266" y="2617125"/>
            <a:ext cx="516280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9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D8AF-E084-F9F6-B8E0-6D276C34849D}"/>
              </a:ext>
            </a:extLst>
          </p:cNvPr>
          <p:cNvSpPr>
            <a:spLocks noGrp="1"/>
          </p:cNvSpPr>
          <p:nvPr>
            <p:ph type="title"/>
          </p:nvPr>
        </p:nvSpPr>
        <p:spPr>
          <a:xfrm>
            <a:off x="677334" y="261258"/>
            <a:ext cx="8596668" cy="671804"/>
          </a:xfrm>
        </p:spPr>
        <p:txBody>
          <a:bodyPr/>
          <a:lstStyle/>
          <a:p>
            <a:r>
              <a:rPr lang="en-US" dirty="0"/>
              <a:t>Optimal Cutoff value</a:t>
            </a:r>
            <a:endParaRPr lang="en-IN" dirty="0"/>
          </a:p>
        </p:txBody>
      </p:sp>
      <p:sp>
        <p:nvSpPr>
          <p:cNvPr id="4" name="Content Placeholder 3">
            <a:extLst>
              <a:ext uri="{FF2B5EF4-FFF2-40B4-BE49-F238E27FC236}">
                <a16:creationId xmlns:a16="http://schemas.microsoft.com/office/drawing/2014/main" id="{844378A6-DF4B-61CF-B1F8-928BCFFEE3D1}"/>
              </a:ext>
            </a:extLst>
          </p:cNvPr>
          <p:cNvSpPr>
            <a:spLocks noGrp="1"/>
          </p:cNvSpPr>
          <p:nvPr>
            <p:ph idx="1"/>
          </p:nvPr>
        </p:nvSpPr>
        <p:spPr>
          <a:xfrm>
            <a:off x="677334" y="1156997"/>
            <a:ext cx="8596668" cy="4884366"/>
          </a:xfrm>
        </p:spPr>
        <p:txBody>
          <a:bodyPr/>
          <a:lstStyle/>
          <a:p>
            <a:r>
              <a:rPr lang="en-US" dirty="0"/>
              <a:t>From the curve we can see that 0.42 is optimal point to cutoff probability.</a:t>
            </a:r>
          </a:p>
          <a:p>
            <a:endParaRPr lang="en-IN" dirty="0"/>
          </a:p>
        </p:txBody>
      </p:sp>
      <p:pic>
        <p:nvPicPr>
          <p:cNvPr id="5" name="Picture 2">
            <a:extLst>
              <a:ext uri="{FF2B5EF4-FFF2-40B4-BE49-F238E27FC236}">
                <a16:creationId xmlns:a16="http://schemas.microsoft.com/office/drawing/2014/main" id="{126A3A99-65C8-02CA-17F1-B1320F5F5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049" y="1916640"/>
            <a:ext cx="5533053" cy="336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59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C324-C491-0D50-2195-FD67BD45D725}"/>
              </a:ext>
            </a:extLst>
          </p:cNvPr>
          <p:cNvSpPr>
            <a:spLocks noGrp="1"/>
          </p:cNvSpPr>
          <p:nvPr>
            <p:ph type="title"/>
          </p:nvPr>
        </p:nvSpPr>
        <p:spPr>
          <a:xfrm>
            <a:off x="612020" y="283028"/>
            <a:ext cx="8596668" cy="687355"/>
          </a:xfrm>
        </p:spPr>
        <p:txBody>
          <a:bodyPr/>
          <a:lstStyle/>
          <a:p>
            <a:r>
              <a:rPr lang="en-US" dirty="0"/>
              <a:t>Predicted Converted Leads</a:t>
            </a:r>
            <a:endParaRPr lang="en-IN" dirty="0"/>
          </a:p>
        </p:txBody>
      </p:sp>
      <p:sp>
        <p:nvSpPr>
          <p:cNvPr id="3" name="Content Placeholder 2">
            <a:extLst>
              <a:ext uri="{FF2B5EF4-FFF2-40B4-BE49-F238E27FC236}">
                <a16:creationId xmlns:a16="http://schemas.microsoft.com/office/drawing/2014/main" id="{E96FCC2F-2DB2-FABA-B0E6-1D9ECF03A1AD}"/>
              </a:ext>
            </a:extLst>
          </p:cNvPr>
          <p:cNvSpPr>
            <a:spLocks noGrp="1"/>
          </p:cNvSpPr>
          <p:nvPr>
            <p:ph idx="1"/>
          </p:nvPr>
        </p:nvSpPr>
        <p:spPr>
          <a:xfrm>
            <a:off x="677334" y="1166327"/>
            <a:ext cx="8596668" cy="4875035"/>
          </a:xfrm>
        </p:spPr>
        <p:txBody>
          <a:bodyPr/>
          <a:lstStyle/>
          <a:p>
            <a:r>
              <a:rPr lang="en-US" dirty="0"/>
              <a:t>The average lead scores of customers we where converted is 73.</a:t>
            </a:r>
          </a:p>
          <a:p>
            <a:r>
              <a:rPr lang="en-US" dirty="0"/>
              <a:t>The average lead scores of customers we where not converted is 20.</a:t>
            </a:r>
          </a:p>
          <a:p>
            <a:endParaRPr lang="en-IN" dirty="0"/>
          </a:p>
        </p:txBody>
      </p:sp>
      <p:pic>
        <p:nvPicPr>
          <p:cNvPr id="6149" name="Picture 5">
            <a:extLst>
              <a:ext uri="{FF2B5EF4-FFF2-40B4-BE49-F238E27FC236}">
                <a16:creationId xmlns:a16="http://schemas.microsoft.com/office/drawing/2014/main" id="{DD7A9E7E-30B7-A49F-088A-824E8BFCA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984" y="2328571"/>
            <a:ext cx="5430416" cy="313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0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475C-57DB-E424-F93B-23AFA50E20DC}"/>
              </a:ext>
            </a:extLst>
          </p:cNvPr>
          <p:cNvSpPr>
            <a:spLocks noGrp="1"/>
          </p:cNvSpPr>
          <p:nvPr>
            <p:ph type="title"/>
          </p:nvPr>
        </p:nvSpPr>
        <p:spPr/>
        <p:txBody>
          <a:bodyPr/>
          <a:lstStyle/>
          <a:p>
            <a:r>
              <a:rPr lang="en-US" dirty="0"/>
              <a:t>Observation</a:t>
            </a:r>
            <a:br>
              <a:rPr lang="en-US" dirty="0"/>
            </a:br>
            <a:endParaRPr lang="en-IN" dirty="0"/>
          </a:p>
        </p:txBody>
      </p:sp>
      <p:sp>
        <p:nvSpPr>
          <p:cNvPr id="3" name="Content Placeholder 2">
            <a:extLst>
              <a:ext uri="{FF2B5EF4-FFF2-40B4-BE49-F238E27FC236}">
                <a16:creationId xmlns:a16="http://schemas.microsoft.com/office/drawing/2014/main" id="{98034BA6-2CC4-360D-055D-97A306D13E39}"/>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Accuracy , Specificity, Sensitivity values of Train data</a:t>
            </a:r>
          </a:p>
          <a:p>
            <a:pPr>
              <a:buFont typeface="+mj-lt"/>
              <a:buAutoNum type="arabicPeriod"/>
            </a:pPr>
            <a:r>
              <a:rPr lang="en-IN" dirty="0"/>
              <a:t>Accuracy</a:t>
            </a:r>
            <a:r>
              <a:rPr lang="en-US" dirty="0"/>
              <a:t> : 78% </a:t>
            </a:r>
          </a:p>
          <a:p>
            <a:pPr>
              <a:buFont typeface="+mj-lt"/>
              <a:buAutoNum type="arabicPeriod"/>
            </a:pPr>
            <a:r>
              <a:rPr lang="en-IN" dirty="0"/>
              <a:t>Sensitivity</a:t>
            </a:r>
            <a:r>
              <a:rPr lang="en-US" dirty="0"/>
              <a:t>: 83%</a:t>
            </a:r>
          </a:p>
          <a:p>
            <a:pPr>
              <a:buFont typeface="+mj-lt"/>
              <a:buAutoNum type="arabicPeriod"/>
            </a:pPr>
            <a:r>
              <a:rPr lang="en-US" dirty="0"/>
              <a:t> </a:t>
            </a:r>
            <a:r>
              <a:rPr lang="en-IN" dirty="0"/>
              <a:t>Specificity</a:t>
            </a:r>
            <a:r>
              <a:rPr lang="en-US" dirty="0"/>
              <a:t>: 74%</a:t>
            </a:r>
          </a:p>
          <a:p>
            <a:pPr>
              <a:buFont typeface="Wingdings" panose="05000000000000000000" pitchFamily="2" charset="2"/>
              <a:buChar char="Ø"/>
            </a:pPr>
            <a:r>
              <a:rPr lang="en-US" dirty="0"/>
              <a:t>Accuracy , Specificity, Sensitivity values of Tes data</a:t>
            </a:r>
          </a:p>
          <a:p>
            <a:pPr>
              <a:buFont typeface="+mj-lt"/>
              <a:buAutoNum type="arabicPeriod"/>
            </a:pPr>
            <a:r>
              <a:rPr lang="en-IN" dirty="0"/>
              <a:t>Accuracy</a:t>
            </a:r>
            <a:r>
              <a:rPr lang="en-US" dirty="0"/>
              <a:t> : % </a:t>
            </a:r>
          </a:p>
          <a:p>
            <a:pPr>
              <a:buFont typeface="+mj-lt"/>
              <a:buAutoNum type="arabicPeriod"/>
            </a:pPr>
            <a:r>
              <a:rPr lang="en-IN" dirty="0"/>
              <a:t>Sensitivity</a:t>
            </a:r>
            <a:r>
              <a:rPr lang="en-US" dirty="0"/>
              <a:t>: 83%</a:t>
            </a:r>
          </a:p>
          <a:p>
            <a:pPr>
              <a:buFont typeface="+mj-lt"/>
              <a:buAutoNum type="arabicPeriod"/>
            </a:pPr>
            <a:r>
              <a:rPr lang="en-IN" dirty="0"/>
              <a:t>Specificity: 74%</a:t>
            </a:r>
          </a:p>
          <a:p>
            <a:pPr marL="0" indent="0">
              <a:buNone/>
            </a:pPr>
            <a:endParaRPr lang="en-US" dirty="0"/>
          </a:p>
          <a:p>
            <a:pPr>
              <a:buFont typeface="Wingdings" panose="05000000000000000000" pitchFamily="2" charset="2"/>
              <a:buChar char="Ø"/>
            </a:pPr>
            <a:r>
              <a:rPr lang="en-US" dirty="0"/>
              <a:t>The model seems to be performing well. which gives us confidence in recommending this model for making good calls</a:t>
            </a:r>
          </a:p>
          <a:p>
            <a:pPr>
              <a:buFont typeface="+mj-lt"/>
              <a:buAutoNum type="arabicPeriod"/>
            </a:pP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313512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5484-88FA-683D-2248-01F5E53F162D}"/>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4147DFC-AF20-1A89-2134-E90A1A221A07}"/>
              </a:ext>
            </a:extLst>
          </p:cNvPr>
          <p:cNvSpPr>
            <a:spLocks noGrp="1"/>
          </p:cNvSpPr>
          <p:nvPr>
            <p:ph idx="1"/>
          </p:nvPr>
        </p:nvSpPr>
        <p:spPr/>
        <p:txBody>
          <a:bodyPr/>
          <a:lstStyle/>
          <a:p>
            <a:pPr>
              <a:buFont typeface="Wingdings" panose="05000000000000000000" pitchFamily="2" charset="2"/>
              <a:buChar char="§"/>
            </a:pPr>
            <a:r>
              <a:rPr lang="en-US" dirty="0"/>
              <a:t>X Education Sells online courses to Industry Professional. The Company markets it’s on their own websites and search engines like Google.</a:t>
            </a:r>
          </a:p>
          <a:p>
            <a:pPr>
              <a:buFont typeface="Wingdings" panose="05000000000000000000" pitchFamily="2" charset="2"/>
              <a:buChar char="§"/>
            </a:pPr>
            <a:r>
              <a:rPr lang="en-US" dirty="0"/>
              <a:t>All these peoples fills the form on their website by providing the email address or phone numbers, they are classified as leads. Company also gets leads from their past referrals.  </a:t>
            </a:r>
          </a:p>
          <a:p>
            <a:pPr>
              <a:buFont typeface="Wingdings" panose="05000000000000000000" pitchFamily="2" charset="2"/>
              <a:buChar char="§"/>
            </a:pPr>
            <a:r>
              <a:rPr lang="en-US" dirty="0"/>
              <a:t>Once these leads are acquired, employee from the sales team start making calls, writing emails etc. Through these process  some of leads are converted or some of not. The typical lead conversion rates is only 30%.</a:t>
            </a:r>
          </a:p>
          <a:p>
            <a:pPr>
              <a:buFont typeface="Wingdings" panose="05000000000000000000" pitchFamily="2" charset="2"/>
              <a:buChar char="§"/>
            </a:pPr>
            <a:r>
              <a:rPr lang="en-US" dirty="0"/>
              <a:t>Their Lead conversation rate is very poor.</a:t>
            </a:r>
            <a:endParaRPr lang="en-IN" dirty="0"/>
          </a:p>
        </p:txBody>
      </p:sp>
    </p:spTree>
    <p:extLst>
      <p:ext uri="{BB962C8B-B14F-4D97-AF65-F5344CB8AC3E}">
        <p14:creationId xmlns:p14="http://schemas.microsoft.com/office/powerpoint/2010/main" val="274026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396A-D1D5-1262-3D6D-7D53E37EF44C}"/>
              </a:ext>
            </a:extLst>
          </p:cNvPr>
          <p:cNvSpPr>
            <a:spLocks noGrp="1"/>
          </p:cNvSpPr>
          <p:nvPr>
            <p:ph type="title"/>
          </p:nvPr>
        </p:nvSpPr>
        <p:spPr/>
        <p:txBody>
          <a:bodyPr/>
          <a:lstStyle/>
          <a:p>
            <a:r>
              <a:rPr lang="en-US" dirty="0"/>
              <a:t>Business Objectives</a:t>
            </a:r>
            <a:endParaRPr lang="en-IN" dirty="0"/>
          </a:p>
        </p:txBody>
      </p:sp>
      <p:sp>
        <p:nvSpPr>
          <p:cNvPr id="3" name="Content Placeholder 2">
            <a:extLst>
              <a:ext uri="{FF2B5EF4-FFF2-40B4-BE49-F238E27FC236}">
                <a16:creationId xmlns:a16="http://schemas.microsoft.com/office/drawing/2014/main" id="{E7882455-57E0-177F-6ACE-B8C21ECDCBD6}"/>
              </a:ext>
            </a:extLst>
          </p:cNvPr>
          <p:cNvSpPr>
            <a:spLocks noGrp="1"/>
          </p:cNvSpPr>
          <p:nvPr>
            <p:ph idx="1"/>
          </p:nvPr>
        </p:nvSpPr>
        <p:spPr/>
        <p:txBody>
          <a:bodyPr/>
          <a:lstStyle/>
          <a:p>
            <a:pPr>
              <a:buFont typeface="Wingdings" panose="05000000000000000000" pitchFamily="2" charset="2"/>
              <a:buChar char="§"/>
            </a:pPr>
            <a:r>
              <a:rPr lang="en-US" b="0" i="0" dirty="0">
                <a:solidFill>
                  <a:srgbClr val="091E42"/>
                </a:solidFill>
                <a:effectLst/>
                <a:latin typeface="freight-text-pro"/>
              </a:rPr>
              <a:t>X Education has appointed you to help them select the most promising leads, i.e. the leads that are most likely to convert into paying customers</a:t>
            </a:r>
            <a:r>
              <a:rPr lang="en-US" dirty="0"/>
              <a:t>.</a:t>
            </a:r>
          </a:p>
          <a:p>
            <a:pPr>
              <a:buFont typeface="Wingdings" panose="05000000000000000000" pitchFamily="2" charset="2"/>
              <a:buChar char="§"/>
            </a:pPr>
            <a:r>
              <a:rPr lang="en-US" b="0" i="0" dirty="0">
                <a:solidFill>
                  <a:srgbClr val="091E42"/>
                </a:solidFill>
                <a:effectLst/>
                <a:latin typeface="freight-text-pro"/>
              </a:rPr>
              <a:t>The company requires you to build a model wherein you need to assign a lead score to each of the leads such that the customers with a higher lead score have a higher conversion chance and the customers with a lower lead score have a lower conversion chance.</a:t>
            </a:r>
          </a:p>
          <a:p>
            <a:pPr>
              <a:buFont typeface="Wingdings" panose="05000000000000000000" pitchFamily="2" charset="2"/>
              <a:buChar char="§"/>
            </a:pPr>
            <a:r>
              <a:rPr lang="en-US" b="0" i="0" dirty="0">
                <a:solidFill>
                  <a:srgbClr val="091E42"/>
                </a:solidFill>
                <a:effectLst/>
                <a:latin typeface="freight-text-pro"/>
              </a:rPr>
              <a:t>The CEO, in particular, has given a ballpark of the target lead conversion rate to be around 80%</a:t>
            </a: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30406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117A-4569-9B6E-EFA5-4B4EE2F59D72}"/>
              </a:ext>
            </a:extLst>
          </p:cNvPr>
          <p:cNvSpPr>
            <a:spLocks noGrp="1"/>
          </p:cNvSpPr>
          <p:nvPr>
            <p:ph type="title"/>
          </p:nvPr>
        </p:nvSpPr>
        <p:spPr/>
        <p:txBody>
          <a:bodyPr/>
          <a:lstStyle/>
          <a:p>
            <a:r>
              <a:rPr lang="en-US" dirty="0"/>
              <a:t>Approach </a:t>
            </a:r>
            <a:endParaRPr lang="en-IN" dirty="0"/>
          </a:p>
        </p:txBody>
      </p:sp>
      <p:sp>
        <p:nvSpPr>
          <p:cNvPr id="3" name="Content Placeholder 2">
            <a:extLst>
              <a:ext uri="{FF2B5EF4-FFF2-40B4-BE49-F238E27FC236}">
                <a16:creationId xmlns:a16="http://schemas.microsoft.com/office/drawing/2014/main" id="{9A0F6167-C1FF-9527-4C18-1A0E6C1339F0}"/>
              </a:ext>
            </a:extLst>
          </p:cNvPr>
          <p:cNvSpPr>
            <a:spLocks noGrp="1"/>
          </p:cNvSpPr>
          <p:nvPr>
            <p:ph idx="1"/>
          </p:nvPr>
        </p:nvSpPr>
        <p:spPr>
          <a:xfrm>
            <a:off x="677334" y="1815356"/>
            <a:ext cx="8596668" cy="3880773"/>
          </a:xfrm>
        </p:spPr>
        <p:txBody>
          <a:bodyPr/>
          <a:lstStyle/>
          <a:p>
            <a:pPr>
              <a:buFont typeface="Wingdings" panose="05000000000000000000" pitchFamily="2" charset="2"/>
              <a:buChar char="§"/>
            </a:pPr>
            <a:r>
              <a:rPr lang="en-US" dirty="0"/>
              <a:t>Importing the data in </a:t>
            </a:r>
            <a:r>
              <a:rPr lang="en-US" dirty="0" err="1"/>
              <a:t>Jupyter</a:t>
            </a:r>
            <a:r>
              <a:rPr lang="en-US" dirty="0"/>
              <a:t> Note book.</a:t>
            </a:r>
          </a:p>
          <a:p>
            <a:pPr>
              <a:buFont typeface="Wingdings" panose="05000000000000000000" pitchFamily="2" charset="2"/>
              <a:buChar char="§"/>
            </a:pPr>
            <a:r>
              <a:rPr lang="en-IN" dirty="0"/>
              <a:t>Data cleaning &amp; preparations.</a:t>
            </a:r>
          </a:p>
          <a:p>
            <a:pPr>
              <a:buFont typeface="Wingdings" panose="05000000000000000000" pitchFamily="2" charset="2"/>
              <a:buChar char="§"/>
            </a:pPr>
            <a:r>
              <a:rPr lang="en-IN" dirty="0"/>
              <a:t>Exploratory Data Analysis.</a:t>
            </a:r>
          </a:p>
          <a:p>
            <a:pPr>
              <a:buFont typeface="Wingdings" panose="05000000000000000000" pitchFamily="2" charset="2"/>
              <a:buChar char="§"/>
            </a:pPr>
            <a:r>
              <a:rPr lang="en-IN" dirty="0"/>
              <a:t>Feature Scaling</a:t>
            </a:r>
          </a:p>
          <a:p>
            <a:pPr>
              <a:buFont typeface="Wingdings" panose="05000000000000000000" pitchFamily="2" charset="2"/>
              <a:buChar char="§"/>
            </a:pPr>
            <a:r>
              <a:rPr lang="en-IN" dirty="0"/>
              <a:t>Splitting the data in Test &amp; train.</a:t>
            </a:r>
          </a:p>
          <a:p>
            <a:pPr>
              <a:buFont typeface="Wingdings" panose="05000000000000000000" pitchFamily="2" charset="2"/>
              <a:buChar char="§"/>
            </a:pPr>
            <a:r>
              <a:rPr lang="en-IN" dirty="0"/>
              <a:t>Building logistic Regression Model &amp; calculate lead score.</a:t>
            </a:r>
          </a:p>
          <a:p>
            <a:pPr>
              <a:buFont typeface="Wingdings" panose="05000000000000000000" pitchFamily="2" charset="2"/>
              <a:buChar char="§"/>
            </a:pPr>
            <a:r>
              <a:rPr lang="en-IN" dirty="0"/>
              <a:t>Evaluating the model </a:t>
            </a:r>
            <a:r>
              <a:rPr lang="en-US" dirty="0"/>
              <a:t>by using different metrics - Specificity and Sensitivity or Precision and Recall</a:t>
            </a:r>
          </a:p>
          <a:p>
            <a:pPr>
              <a:buFont typeface="Wingdings" panose="05000000000000000000" pitchFamily="2" charset="2"/>
              <a:buChar char="§"/>
            </a:pPr>
            <a:r>
              <a:rPr lang="en-US" dirty="0"/>
              <a:t>Applying the best model in Test data based on the Sensitivity and Specificity Metrics.</a:t>
            </a: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58087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788A-67C0-AC5D-4149-C3CDECDC0DB1}"/>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A8F057F2-B478-510D-8555-432FDFFAAF1D}"/>
              </a:ext>
            </a:extLst>
          </p:cNvPr>
          <p:cNvSpPr>
            <a:spLocks noGrp="1"/>
          </p:cNvSpPr>
          <p:nvPr>
            <p:ph idx="1"/>
          </p:nvPr>
        </p:nvSpPr>
        <p:spPr/>
        <p:txBody>
          <a:bodyPr/>
          <a:lstStyle/>
          <a:p>
            <a:pPr>
              <a:buFont typeface="Wingdings" panose="05000000000000000000" pitchFamily="2" charset="2"/>
              <a:buChar char="§"/>
            </a:pPr>
            <a:r>
              <a:rPr lang="en-US" dirty="0"/>
              <a:t>Import data in </a:t>
            </a:r>
            <a:r>
              <a:rPr lang="en-US" dirty="0" err="1"/>
              <a:t>Jyputer</a:t>
            </a:r>
            <a:r>
              <a:rPr lang="en-US" dirty="0"/>
              <a:t> notebook.</a:t>
            </a:r>
          </a:p>
          <a:p>
            <a:pPr>
              <a:buFont typeface="Wingdings" panose="05000000000000000000" pitchFamily="2" charset="2"/>
              <a:buChar char="§"/>
            </a:pPr>
            <a:r>
              <a:rPr lang="en-US" dirty="0"/>
              <a:t>Data cleaning – Handling &amp; removing null values.</a:t>
            </a:r>
          </a:p>
          <a:p>
            <a:pPr>
              <a:buFont typeface="Wingdings" panose="05000000000000000000" pitchFamily="2" charset="2"/>
              <a:buChar char="§"/>
            </a:pPr>
            <a:r>
              <a:rPr lang="en-US" dirty="0"/>
              <a:t>Removing unwanted columns from data set.</a:t>
            </a:r>
          </a:p>
          <a:p>
            <a:pPr>
              <a:buFont typeface="Wingdings" panose="05000000000000000000" pitchFamily="2" charset="2"/>
              <a:buChar char="§"/>
            </a:pPr>
            <a:r>
              <a:rPr lang="en-US" dirty="0"/>
              <a:t>Imputing null values.</a:t>
            </a:r>
          </a:p>
          <a:p>
            <a:pPr>
              <a:buFont typeface="Wingdings" panose="05000000000000000000" pitchFamily="2" charset="2"/>
              <a:buChar char="§"/>
            </a:pPr>
            <a:r>
              <a:rPr lang="en-US" dirty="0"/>
              <a:t>Outlier Treatment</a:t>
            </a:r>
            <a:endParaRPr lang="en-IN" dirty="0"/>
          </a:p>
        </p:txBody>
      </p:sp>
    </p:spTree>
    <p:extLst>
      <p:ext uri="{BB962C8B-B14F-4D97-AF65-F5344CB8AC3E}">
        <p14:creationId xmlns:p14="http://schemas.microsoft.com/office/powerpoint/2010/main" val="3087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0C4B-5E06-95ED-1132-5393D8903E9F}"/>
              </a:ext>
            </a:extLst>
          </p:cNvPr>
          <p:cNvSpPr>
            <a:spLocks noGrp="1"/>
          </p:cNvSpPr>
          <p:nvPr>
            <p:ph type="title"/>
          </p:nvPr>
        </p:nvSpPr>
        <p:spPr>
          <a:xfrm>
            <a:off x="425408" y="96416"/>
            <a:ext cx="8596668" cy="650033"/>
          </a:xfrm>
        </p:spPr>
        <p:txBody>
          <a:bodyPr/>
          <a:lstStyle/>
          <a:p>
            <a:r>
              <a:rPr lang="en-US" dirty="0"/>
              <a:t>Outlier Treatment</a:t>
            </a:r>
            <a:endParaRPr lang="en-IN" dirty="0"/>
          </a:p>
        </p:txBody>
      </p:sp>
      <p:pic>
        <p:nvPicPr>
          <p:cNvPr id="1026" name="Picture 2">
            <a:extLst>
              <a:ext uri="{FF2B5EF4-FFF2-40B4-BE49-F238E27FC236}">
                <a16:creationId xmlns:a16="http://schemas.microsoft.com/office/drawing/2014/main" id="{5009720A-7E88-5A67-F0A5-B94E061D8F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408" y="746449"/>
            <a:ext cx="6002855" cy="26825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66FB644-31BD-4BD9-B16D-3DAD2D995765}"/>
              </a:ext>
            </a:extLst>
          </p:cNvPr>
          <p:cNvSpPr/>
          <p:nvPr/>
        </p:nvSpPr>
        <p:spPr>
          <a:xfrm>
            <a:off x="6764694" y="1007706"/>
            <a:ext cx="4058816" cy="18474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Total Visits &amp; Page Views per Visit column contains outliers.</a:t>
            </a:r>
            <a:endParaRPr lang="en-IN" dirty="0"/>
          </a:p>
        </p:txBody>
      </p:sp>
      <p:pic>
        <p:nvPicPr>
          <p:cNvPr id="1035" name="Picture 11">
            <a:extLst>
              <a:ext uri="{FF2B5EF4-FFF2-40B4-BE49-F238E27FC236}">
                <a16:creationId xmlns:a16="http://schemas.microsoft.com/office/drawing/2014/main" id="{18B6ED21-077A-D4D2-1CE2-0763CBFED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08" y="3690257"/>
            <a:ext cx="6002855" cy="25241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3E8294B-A57F-E102-9884-BA4C06B00769}"/>
              </a:ext>
            </a:extLst>
          </p:cNvPr>
          <p:cNvSpPr/>
          <p:nvPr/>
        </p:nvSpPr>
        <p:spPr>
          <a:xfrm>
            <a:off x="6764694" y="3782008"/>
            <a:ext cx="4058816" cy="18474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Boxplots after removing outliers from 10</a:t>
            </a:r>
            <a:r>
              <a:rPr lang="en-US" baseline="30000" dirty="0"/>
              <a:t>th</a:t>
            </a:r>
            <a:r>
              <a:rPr lang="en-US" dirty="0"/>
              <a:t> &amp;  90</a:t>
            </a:r>
            <a:r>
              <a:rPr lang="en-US" baseline="30000" dirty="0"/>
              <a:t>th</a:t>
            </a:r>
            <a:r>
              <a:rPr lang="en-US" dirty="0"/>
              <a:t> percentile.</a:t>
            </a:r>
            <a:endParaRPr lang="en-IN" dirty="0"/>
          </a:p>
        </p:txBody>
      </p:sp>
    </p:spTree>
    <p:extLst>
      <p:ext uri="{BB962C8B-B14F-4D97-AF65-F5344CB8AC3E}">
        <p14:creationId xmlns:p14="http://schemas.microsoft.com/office/powerpoint/2010/main" val="51946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759-FCF9-B684-3EA3-637F3A63CF1E}"/>
              </a:ext>
            </a:extLst>
          </p:cNvPr>
          <p:cNvSpPr>
            <a:spLocks noGrp="1"/>
          </p:cNvSpPr>
          <p:nvPr>
            <p:ph type="title"/>
          </p:nvPr>
        </p:nvSpPr>
        <p:spPr/>
        <p:txBody>
          <a:bodyPr>
            <a:normAutofit fontScale="90000"/>
          </a:bodyPr>
          <a:lstStyle/>
          <a:p>
            <a:r>
              <a:rPr lang="en-US" dirty="0"/>
              <a:t>Heatmap</a:t>
            </a:r>
            <a:br>
              <a:rPr lang="en-US" dirty="0"/>
            </a:br>
            <a:r>
              <a:rPr lang="en-US" sz="1600" dirty="0" err="1"/>
              <a:t>Hetamap</a:t>
            </a:r>
            <a:r>
              <a:rPr lang="en-US" sz="1600" dirty="0"/>
              <a:t> of correlation between converted, Total Visits, Total Time Spent on Websites, Pages views per visit</a:t>
            </a:r>
            <a:br>
              <a:rPr lang="en-US" sz="1600" dirty="0"/>
            </a:br>
            <a:endParaRPr lang="en-IN" dirty="0"/>
          </a:p>
        </p:txBody>
      </p:sp>
      <p:pic>
        <p:nvPicPr>
          <p:cNvPr id="2050" name="Picture 2">
            <a:extLst>
              <a:ext uri="{FF2B5EF4-FFF2-40B4-BE49-F238E27FC236}">
                <a16:creationId xmlns:a16="http://schemas.microsoft.com/office/drawing/2014/main" id="{7EB48B18-3680-AB05-C0EF-1FBCDE72C0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0764" y="2179249"/>
            <a:ext cx="783193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8D71-DEE7-950B-AFF7-51AD580F7C90}"/>
              </a:ext>
            </a:extLst>
          </p:cNvPr>
          <p:cNvSpPr>
            <a:spLocks noGrp="1"/>
          </p:cNvSpPr>
          <p:nvPr>
            <p:ph type="title"/>
          </p:nvPr>
        </p:nvSpPr>
        <p:spPr/>
        <p:txBody>
          <a:bodyPr>
            <a:normAutofit fontScale="90000"/>
          </a:bodyPr>
          <a:lstStyle/>
          <a:p>
            <a:r>
              <a:rPr lang="en-US" dirty="0"/>
              <a:t>Pairplot</a:t>
            </a:r>
            <a:br>
              <a:rPr lang="en-US" dirty="0"/>
            </a:br>
            <a:r>
              <a:rPr lang="en-US" sz="1600" dirty="0"/>
              <a:t>Pairplot between converted, Total Visits, Total Time Spent on Websites, Pages views per visit</a:t>
            </a:r>
            <a:br>
              <a:rPr lang="en-US" sz="1600" dirty="0"/>
            </a:br>
            <a:r>
              <a:rPr lang="en-US" sz="1600" dirty="0"/>
              <a:t>No linear correlation found.</a:t>
            </a:r>
            <a:endParaRPr lang="en-IN" dirty="0"/>
          </a:p>
        </p:txBody>
      </p:sp>
      <p:pic>
        <p:nvPicPr>
          <p:cNvPr id="3074" name="Picture 2">
            <a:extLst>
              <a:ext uri="{FF2B5EF4-FFF2-40B4-BE49-F238E27FC236}">
                <a16:creationId xmlns:a16="http://schemas.microsoft.com/office/drawing/2014/main" id="{0EA4E145-C23B-DF70-26B8-CAA8E805F2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125" y="2067282"/>
            <a:ext cx="7614336" cy="439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11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7475-6C26-BC6A-C9B3-C5DF202E178A}"/>
              </a:ext>
            </a:extLst>
          </p:cNvPr>
          <p:cNvSpPr>
            <a:spLocks noGrp="1"/>
          </p:cNvSpPr>
          <p:nvPr>
            <p:ph type="title"/>
          </p:nvPr>
        </p:nvSpPr>
        <p:spPr/>
        <p:txBody>
          <a:bodyPr/>
          <a:lstStyle/>
          <a:p>
            <a:r>
              <a:rPr lang="en-US" dirty="0"/>
              <a:t>Data Preparation</a:t>
            </a:r>
            <a:endParaRPr lang="en-IN" dirty="0"/>
          </a:p>
        </p:txBody>
      </p:sp>
      <p:sp>
        <p:nvSpPr>
          <p:cNvPr id="3" name="Content Placeholder 2">
            <a:extLst>
              <a:ext uri="{FF2B5EF4-FFF2-40B4-BE49-F238E27FC236}">
                <a16:creationId xmlns:a16="http://schemas.microsoft.com/office/drawing/2014/main" id="{8CB79BBA-D785-1275-E586-E86836A8BAEE}"/>
              </a:ext>
            </a:extLst>
          </p:cNvPr>
          <p:cNvSpPr>
            <a:spLocks noGrp="1"/>
          </p:cNvSpPr>
          <p:nvPr>
            <p:ph idx="1"/>
          </p:nvPr>
        </p:nvSpPr>
        <p:spPr/>
        <p:txBody>
          <a:bodyPr/>
          <a:lstStyle/>
          <a:p>
            <a:pPr>
              <a:buFont typeface="Wingdings" panose="05000000000000000000" pitchFamily="2" charset="2"/>
              <a:buChar char="§"/>
            </a:pPr>
            <a:r>
              <a:rPr lang="en-US" dirty="0"/>
              <a:t>Creating Dummy variable for categorical columns.</a:t>
            </a:r>
          </a:p>
          <a:p>
            <a:pPr>
              <a:buFont typeface="Wingdings" panose="05000000000000000000" pitchFamily="2" charset="2"/>
              <a:buChar char="§"/>
            </a:pPr>
            <a:r>
              <a:rPr lang="en-IN" dirty="0"/>
              <a:t>Splitting the data into Test &amp; Train Set.</a:t>
            </a:r>
          </a:p>
          <a:p>
            <a:pPr>
              <a:buFont typeface="Wingdings" panose="05000000000000000000" pitchFamily="2" charset="2"/>
              <a:buChar char="§"/>
            </a:pPr>
            <a:r>
              <a:rPr lang="en-IN" dirty="0"/>
              <a:t>Scaling the data using </a:t>
            </a:r>
            <a:r>
              <a:rPr lang="en-IN" dirty="0" err="1"/>
              <a:t>StanadardScaler</a:t>
            </a:r>
            <a:r>
              <a:rPr lang="en-IN" dirty="0"/>
              <a:t>.</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3334091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271</TotalTime>
  <Words>612</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freight-text-pro</vt:lpstr>
      <vt:lpstr>Trebuchet MS</vt:lpstr>
      <vt:lpstr>Wingdings</vt:lpstr>
      <vt:lpstr>Wingdings 3</vt:lpstr>
      <vt:lpstr>Facet</vt:lpstr>
      <vt:lpstr>Lead Scoring Case Study</vt:lpstr>
      <vt:lpstr>Problem Statement</vt:lpstr>
      <vt:lpstr>Business Objectives</vt:lpstr>
      <vt:lpstr>Approach </vt:lpstr>
      <vt:lpstr>Exploratory Data Analysis</vt:lpstr>
      <vt:lpstr>Outlier Treatment</vt:lpstr>
      <vt:lpstr>Heatmap Hetamap of correlation between converted, Total Visits, Total Time Spent on Websites, Pages views per visit </vt:lpstr>
      <vt:lpstr>Pairplot Pairplot between converted, Total Visits, Total Time Spent on Websites, Pages views per visit No linear correlation found.</vt:lpstr>
      <vt:lpstr>Data Preparation</vt:lpstr>
      <vt:lpstr>Model Building by Logistic Regression </vt:lpstr>
      <vt:lpstr>ROC Curve</vt:lpstr>
      <vt:lpstr>Optimal Cutoff value</vt:lpstr>
      <vt:lpstr>Predicted Converted Leads</vt:lpstr>
      <vt:lpstr>Observation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Harshal Tipare</dc:creator>
  <cp:lastModifiedBy>Harshal Tipare</cp:lastModifiedBy>
  <cp:revision>2</cp:revision>
  <dcterms:created xsi:type="dcterms:W3CDTF">2023-07-16T11:39:12Z</dcterms:created>
  <dcterms:modified xsi:type="dcterms:W3CDTF">2023-07-16T16:10:30Z</dcterms:modified>
</cp:coreProperties>
</file>