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47"/>
  </p:notesMasterIdLst>
  <p:sldIdLst>
    <p:sldId id="270" r:id="rId2"/>
    <p:sldId id="292" r:id="rId3"/>
    <p:sldId id="274" r:id="rId4"/>
    <p:sldId id="272" r:id="rId5"/>
    <p:sldId id="295" r:id="rId6"/>
    <p:sldId id="271" r:id="rId7"/>
    <p:sldId id="280" r:id="rId8"/>
    <p:sldId id="296" r:id="rId9"/>
    <p:sldId id="297" r:id="rId10"/>
    <p:sldId id="281" r:id="rId11"/>
    <p:sldId id="282" r:id="rId12"/>
    <p:sldId id="276" r:id="rId13"/>
    <p:sldId id="286" r:id="rId14"/>
    <p:sldId id="289" r:id="rId15"/>
    <p:sldId id="287" r:id="rId16"/>
    <p:sldId id="317" r:id="rId17"/>
    <p:sldId id="322" r:id="rId18"/>
    <p:sldId id="323" r:id="rId19"/>
    <p:sldId id="324" r:id="rId20"/>
    <p:sldId id="310" r:id="rId21"/>
    <p:sldId id="320" r:id="rId22"/>
    <p:sldId id="321" r:id="rId23"/>
    <p:sldId id="325" r:id="rId24"/>
    <p:sldId id="326" r:id="rId25"/>
    <p:sldId id="327" r:id="rId26"/>
    <p:sldId id="328" r:id="rId27"/>
    <p:sldId id="329" r:id="rId28"/>
    <p:sldId id="319" r:id="rId29"/>
    <p:sldId id="330" r:id="rId30"/>
    <p:sldId id="331" r:id="rId31"/>
    <p:sldId id="332" r:id="rId32"/>
    <p:sldId id="333" r:id="rId33"/>
    <p:sldId id="312" r:id="rId34"/>
    <p:sldId id="313" r:id="rId35"/>
    <p:sldId id="314" r:id="rId36"/>
    <p:sldId id="315" r:id="rId37"/>
    <p:sldId id="316" r:id="rId38"/>
    <p:sldId id="334" r:id="rId39"/>
    <p:sldId id="277" r:id="rId40"/>
    <p:sldId id="278" r:id="rId41"/>
    <p:sldId id="279" r:id="rId42"/>
    <p:sldId id="291" r:id="rId43"/>
    <p:sldId id="298" r:id="rId44"/>
    <p:sldId id="299" r:id="rId45"/>
    <p:sldId id="269" r:id="rId4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B149D0-DEFF-4C2F-8821-799D9BE76489}">
  <a:tblStyle styleId="{9BB149D0-DEFF-4C2F-8821-799D9BE764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715909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3326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13991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2563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0862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6875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803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2447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6141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7935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1317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6553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716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09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xpl/mostRecentIssue.jsp?punumber=7229815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xpl/mostRecentIssue.jsp?punumber=722981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+mn-lt"/>
              </a:rPr>
              <a:t>Stock Market Prediction System</a:t>
            </a:r>
            <a:endParaRPr lang="en-US" dirty="0"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991100" y="4603466"/>
            <a:ext cx="3733800" cy="1392628"/>
          </a:xfrm>
        </p:spPr>
        <p:txBody>
          <a:bodyPr>
            <a:normAutofit fontScale="85000" lnSpcReduction="20000"/>
          </a:bodyPr>
          <a:lstStyle/>
          <a:p>
            <a:pPr marL="0" indent="0" algn="r">
              <a:buNone/>
            </a:pPr>
            <a:r>
              <a:rPr lang="en-US" b="1" dirty="0" smtClean="0"/>
              <a:t>Group Member Details</a:t>
            </a:r>
            <a:endParaRPr lang="en-US" b="1" dirty="0"/>
          </a:p>
          <a:p>
            <a:pPr marL="0" indent="0" algn="r">
              <a:buNone/>
            </a:pPr>
            <a:r>
              <a:rPr lang="en-US" dirty="0" err="1" smtClean="0"/>
              <a:t>Harshali</a:t>
            </a:r>
            <a:r>
              <a:rPr lang="en-US" dirty="0" smtClean="0"/>
              <a:t> </a:t>
            </a:r>
            <a:r>
              <a:rPr lang="en-US" dirty="0" err="1" smtClean="0"/>
              <a:t>Bedmutha</a:t>
            </a:r>
            <a:r>
              <a:rPr lang="en-US" dirty="0" smtClean="0"/>
              <a:t>(B150028507)</a:t>
            </a:r>
          </a:p>
          <a:p>
            <a:pPr marL="0" indent="0" algn="r">
              <a:buNone/>
            </a:pPr>
            <a:r>
              <a:rPr lang="en-US" dirty="0" err="1" smtClean="0"/>
              <a:t>Ria</a:t>
            </a:r>
            <a:r>
              <a:rPr lang="en-US" dirty="0" smtClean="0"/>
              <a:t> </a:t>
            </a:r>
            <a:r>
              <a:rPr lang="en-US" dirty="0" err="1" smtClean="0"/>
              <a:t>Garg</a:t>
            </a:r>
            <a:r>
              <a:rPr lang="en-US" dirty="0" smtClean="0"/>
              <a:t>(B150028525)</a:t>
            </a:r>
          </a:p>
          <a:p>
            <a:pPr marL="0" indent="0" algn="r">
              <a:buNone/>
            </a:pPr>
            <a:r>
              <a:rPr lang="en-US" dirty="0" err="1" smtClean="0"/>
              <a:t>Ritika</a:t>
            </a:r>
            <a:r>
              <a:rPr lang="en-US" dirty="0" smtClean="0"/>
              <a:t> Jain(B150028535)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79700" y="2590800"/>
            <a:ext cx="3822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smtClean="0"/>
              <a:t>        Under the guidance of</a:t>
            </a:r>
          </a:p>
          <a:p>
            <a:endParaRPr lang="en-IN" sz="1800" dirty="0" smtClean="0"/>
          </a:p>
          <a:p>
            <a:r>
              <a:rPr lang="en-IN" sz="2400" b="1" dirty="0" err="1" smtClean="0"/>
              <a:t>Dr.</a:t>
            </a:r>
            <a:r>
              <a:rPr lang="en-IN" sz="2400" b="1" dirty="0" smtClean="0"/>
              <a:t> </a:t>
            </a:r>
            <a:r>
              <a:rPr lang="en-IN" sz="2400" b="1" dirty="0" err="1" smtClean="0"/>
              <a:t>Mrs.</a:t>
            </a:r>
            <a:r>
              <a:rPr lang="en-IN" sz="2400" b="1" dirty="0" smtClean="0"/>
              <a:t> </a:t>
            </a:r>
            <a:r>
              <a:rPr lang="en-IN" sz="2400" b="1" dirty="0" err="1" smtClean="0"/>
              <a:t>Himangi</a:t>
            </a:r>
            <a:r>
              <a:rPr lang="en-IN" sz="2400" b="1" dirty="0" smtClean="0"/>
              <a:t> </a:t>
            </a:r>
            <a:r>
              <a:rPr lang="en-IN" sz="2400" b="1" dirty="0" err="1" smtClean="0"/>
              <a:t>Pande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7996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Existing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 smtClean="0"/>
              <a:t>  Since </a:t>
            </a:r>
            <a:r>
              <a:rPr lang="en-US" sz="1800" dirty="0" smtClean="0"/>
              <a:t>stock market is a highly dynamic environment, the predictions have not achieved a high </a:t>
            </a:r>
            <a:r>
              <a:rPr lang="en-US" sz="1800" dirty="0" smtClean="0"/>
              <a:t>accuracy.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 </a:t>
            </a:r>
            <a:r>
              <a:rPr lang="en-US" sz="1800" dirty="0" smtClean="0"/>
              <a:t> </a:t>
            </a:r>
            <a:r>
              <a:rPr lang="en-US" sz="1800" dirty="0" smtClean="0"/>
              <a:t>Many </a:t>
            </a:r>
            <a:r>
              <a:rPr lang="en-US" sz="1800" dirty="0" smtClean="0"/>
              <a:t>systems use only SVM. But these systems achieve accuracy nearly 70% which is still </a:t>
            </a:r>
            <a:r>
              <a:rPr lang="en-US" sz="1800" dirty="0" smtClean="0"/>
              <a:t>low.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 </a:t>
            </a:r>
            <a:r>
              <a:rPr lang="en-US" sz="1800" dirty="0" smtClean="0"/>
              <a:t> </a:t>
            </a:r>
            <a:r>
              <a:rPr lang="en-US" sz="1800" dirty="0" smtClean="0"/>
              <a:t>So</a:t>
            </a:r>
            <a:r>
              <a:rPr lang="en-US" sz="1800" dirty="0" smtClean="0"/>
              <a:t>, SVM with CNN produce a higher accuracy (greater than 95% in most </a:t>
            </a:r>
            <a:r>
              <a:rPr lang="en-US" sz="1800" dirty="0" smtClean="0"/>
              <a:t>cases)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 </a:t>
            </a:r>
            <a:r>
              <a:rPr lang="en-US" sz="1800" dirty="0" smtClean="0"/>
              <a:t> </a:t>
            </a:r>
            <a:r>
              <a:rPr lang="en-US" sz="1800" dirty="0" smtClean="0"/>
              <a:t>CNN </a:t>
            </a:r>
            <a:r>
              <a:rPr lang="en-US" sz="1800" dirty="0" smtClean="0"/>
              <a:t>alone or SVM alone are less effective rather than the hybrid approach.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6095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5027" y="477671"/>
            <a:ext cx="5390866" cy="959439"/>
          </a:xfrm>
        </p:spPr>
        <p:txBody>
          <a:bodyPr/>
          <a:lstStyle/>
          <a:p>
            <a:r>
              <a:rPr lang="en-US" dirty="0" smtClean="0"/>
              <a:t>          Project Scope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49943" y="1811505"/>
            <a:ext cx="3703320" cy="34834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functionality it </a:t>
            </a:r>
            <a:r>
              <a:rPr lang="en-US" dirty="0" err="1" smtClean="0"/>
              <a:t>coverS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49943" y="2249714"/>
            <a:ext cx="4076337" cy="3619380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700" dirty="0" smtClean="0">
                <a:cs typeface="Arial" panose="020B0604020202020204" pitchFamily="34" charset="0"/>
              </a:rPr>
              <a:t>  The </a:t>
            </a:r>
            <a:r>
              <a:rPr lang="en-IN" sz="1700" dirty="0">
                <a:cs typeface="Arial" panose="020B0604020202020204" pitchFamily="34" charset="0"/>
              </a:rPr>
              <a:t>project aims to </a:t>
            </a:r>
            <a:r>
              <a:rPr lang="en-IN" sz="1700" b="1" dirty="0">
                <a:cs typeface="Arial" panose="020B0604020202020204" pitchFamily="34" charset="0"/>
              </a:rPr>
              <a:t>predict the stock </a:t>
            </a:r>
            <a:r>
              <a:rPr lang="en-IN" sz="1700" b="1" dirty="0" smtClean="0">
                <a:cs typeface="Arial" panose="020B0604020202020204" pitchFamily="34" charset="0"/>
              </a:rPr>
              <a:t> values </a:t>
            </a:r>
            <a:r>
              <a:rPr lang="en-IN" sz="1700" b="1" dirty="0">
                <a:cs typeface="Arial" panose="020B0604020202020204" pitchFamily="34" charset="0"/>
              </a:rPr>
              <a:t>for </a:t>
            </a:r>
            <a:r>
              <a:rPr lang="en-IN" sz="1700" b="1" dirty="0" smtClean="0">
                <a:cs typeface="Arial" panose="020B0604020202020204" pitchFamily="34" charset="0"/>
              </a:rPr>
              <a:t>3 </a:t>
            </a:r>
            <a:r>
              <a:rPr lang="en-IN" sz="1700" b="1" dirty="0">
                <a:cs typeface="Arial" panose="020B0604020202020204" pitchFamily="34" charset="0"/>
              </a:rPr>
              <a:t>NSE listed companies.</a:t>
            </a:r>
            <a:r>
              <a:rPr lang="en-IN" sz="1700" dirty="0">
                <a:cs typeface="Arial" panose="020B0604020202020204" pitchFamily="34" charset="0"/>
              </a:rPr>
              <a:t> </a:t>
            </a:r>
            <a:endParaRPr lang="en-IN" sz="1700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700" dirty="0" smtClean="0">
                <a:cs typeface="Arial" panose="020B0604020202020204" pitchFamily="34" charset="0"/>
              </a:rPr>
              <a:t>  The </a:t>
            </a:r>
            <a:r>
              <a:rPr lang="en-IN" sz="1700" dirty="0">
                <a:cs typeface="Arial" panose="020B0604020202020204" pitchFamily="34" charset="0"/>
              </a:rPr>
              <a:t>prediction can be based </a:t>
            </a:r>
            <a:r>
              <a:rPr lang="en-IN" sz="1700" dirty="0" smtClean="0">
                <a:cs typeface="Arial" panose="020B0604020202020204" pitchFamily="34" charset="0"/>
              </a:rPr>
              <a:t>on </a:t>
            </a:r>
            <a:r>
              <a:rPr lang="en-IN" sz="1700" dirty="0">
                <a:cs typeface="Arial" panose="020B0604020202020204" pitchFamily="34" charset="0"/>
              </a:rPr>
              <a:t>day-wise dataset</a:t>
            </a:r>
            <a:r>
              <a:rPr lang="en-IN" sz="1700" b="1" dirty="0">
                <a:cs typeface="Arial" panose="020B0604020202020204" pitchFamily="34" charset="0"/>
              </a:rPr>
              <a:t>. We use day-wise stock market data</a:t>
            </a:r>
            <a:r>
              <a:rPr lang="en-IN" sz="1700" dirty="0">
                <a:cs typeface="Arial" panose="020B0604020202020204" pitchFamily="34" charset="0"/>
              </a:rPr>
              <a:t> and predict </a:t>
            </a:r>
            <a:r>
              <a:rPr lang="en-IN" sz="1700" dirty="0" smtClean="0">
                <a:cs typeface="Arial" panose="020B0604020202020204" pitchFamily="34" charset="0"/>
              </a:rPr>
              <a:t>for </a:t>
            </a:r>
            <a:r>
              <a:rPr lang="en-IN" sz="1700" dirty="0">
                <a:cs typeface="Arial" panose="020B0604020202020204" pitchFamily="34" charset="0"/>
              </a:rPr>
              <a:t>next days rather than minutes</a:t>
            </a:r>
            <a:r>
              <a:rPr lang="en-IN" sz="1700" dirty="0" smtClean="0">
                <a:cs typeface="Arial" panose="020B0604020202020204" pitchFamily="34" charset="0"/>
              </a:rPr>
              <a:t>. </a:t>
            </a:r>
            <a:endParaRPr lang="en-IN" sz="1700" dirty="0" smtClean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700" dirty="0">
                <a:cs typeface="Arial" panose="020B0604020202020204" pitchFamily="34" charset="0"/>
              </a:rPr>
              <a:t> </a:t>
            </a:r>
            <a:r>
              <a:rPr lang="en-IN" sz="1700" dirty="0" smtClean="0">
                <a:cs typeface="Arial" panose="020B0604020202020204" pitchFamily="34" charset="0"/>
              </a:rPr>
              <a:t> </a:t>
            </a:r>
            <a:r>
              <a:rPr lang="en-IN" sz="1700" dirty="0" smtClean="0">
                <a:cs typeface="Arial" panose="020B0604020202020204" pitchFamily="34" charset="0"/>
              </a:rPr>
              <a:t>Graphs </a:t>
            </a:r>
            <a:r>
              <a:rPr lang="en-IN" sz="1700" dirty="0" smtClean="0">
                <a:cs typeface="Arial" panose="020B0604020202020204" pitchFamily="34" charset="0"/>
              </a:rPr>
              <a:t>based on the stock prices are </a:t>
            </a:r>
            <a:r>
              <a:rPr lang="en-IN" sz="1700" dirty="0" smtClean="0">
                <a:cs typeface="Arial" panose="020B0604020202020204" pitchFamily="34" charset="0"/>
              </a:rPr>
              <a:t>generated.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700" b="1" dirty="0">
                <a:cs typeface="Arial" panose="020B0604020202020204" pitchFamily="34" charset="0"/>
              </a:rPr>
              <a:t> </a:t>
            </a:r>
            <a:r>
              <a:rPr lang="en-IN" sz="1700" b="1" dirty="0" smtClean="0">
                <a:cs typeface="Arial" panose="020B0604020202020204" pitchFamily="34" charset="0"/>
              </a:rPr>
              <a:t> </a:t>
            </a:r>
            <a:r>
              <a:rPr lang="en-IN" sz="1700" b="1" dirty="0" smtClean="0">
                <a:cs typeface="Arial" panose="020B0604020202020204" pitchFamily="34" charset="0"/>
              </a:rPr>
              <a:t>Real </a:t>
            </a:r>
            <a:r>
              <a:rPr lang="en-IN" sz="1700" b="1" dirty="0" smtClean="0">
                <a:cs typeface="Arial" panose="020B0604020202020204" pitchFamily="34" charset="0"/>
              </a:rPr>
              <a:t>time data </a:t>
            </a:r>
            <a:r>
              <a:rPr lang="en-IN" sz="1700" dirty="0" smtClean="0">
                <a:cs typeface="Arial" panose="020B0604020202020204" pitchFamily="34" charset="0"/>
              </a:rPr>
              <a:t>used for purpose of comparison.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1800" dirty="0" smtClean="0"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sz="1800" dirty="0" smtClean="0">
              <a:cs typeface="Arial" panose="020B0604020202020204" pitchFamily="34" charset="0"/>
            </a:endParaRPr>
          </a:p>
          <a:p>
            <a:endParaRPr lang="en-IN" sz="1800" dirty="0">
              <a:cs typeface="Arial" panose="020B0604020202020204" pitchFamily="34" charset="0"/>
            </a:endParaRPr>
          </a:p>
          <a:p>
            <a:endParaRPr lang="en-IN" sz="1800" dirty="0"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28799"/>
            <a:ext cx="3703320" cy="420915"/>
          </a:xfrm>
        </p:spPr>
        <p:txBody>
          <a:bodyPr/>
          <a:lstStyle/>
          <a:p>
            <a:r>
              <a:rPr lang="en-US" dirty="0"/>
              <a:t>What is not </a:t>
            </a:r>
            <a:r>
              <a:rPr lang="en-US" dirty="0" smtClean="0"/>
              <a:t>covered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249714"/>
            <a:ext cx="3703320" cy="361938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/>
              <a:t>  Not </a:t>
            </a:r>
            <a:r>
              <a:rPr lang="en-US" sz="1600" b="1" dirty="0" smtClean="0"/>
              <a:t>all NSE listed companies </a:t>
            </a:r>
            <a:r>
              <a:rPr lang="en-US" sz="1600" dirty="0" smtClean="0"/>
              <a:t>are </a:t>
            </a:r>
            <a:r>
              <a:rPr lang="en-US" sz="1600" dirty="0" smtClean="0"/>
              <a:t>included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b="1" dirty="0"/>
              <a:t> </a:t>
            </a:r>
            <a:r>
              <a:rPr lang="en-US" sz="1600" b="1" dirty="0" smtClean="0"/>
              <a:t> </a:t>
            </a:r>
            <a:r>
              <a:rPr lang="en-US" sz="1600" b="1" dirty="0" smtClean="0"/>
              <a:t>No </a:t>
            </a:r>
            <a:r>
              <a:rPr lang="en-US" sz="1600" b="1" dirty="0" smtClean="0"/>
              <a:t>minute-wise predictions </a:t>
            </a:r>
            <a:r>
              <a:rPr lang="en-US" sz="1600" dirty="0" smtClean="0"/>
              <a:t>included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8939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756" y="477672"/>
            <a:ext cx="4977340" cy="6864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26" y="1446664"/>
            <a:ext cx="8452005" cy="4354062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226431" y="5800726"/>
            <a:ext cx="2928709" cy="3885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/>
              <a:t>Figure :   System  Architecture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70232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014" y="0"/>
            <a:ext cx="7543800" cy="971786"/>
          </a:xfrm>
        </p:spPr>
        <p:txBody>
          <a:bodyPr/>
          <a:lstStyle/>
          <a:p>
            <a:r>
              <a:rPr lang="en-US" dirty="0" smtClean="0"/>
              <a:t>UML Diagrams </a:t>
            </a:r>
            <a:r>
              <a:rPr lang="en-US" dirty="0" smtClean="0"/>
              <a:t>: </a:t>
            </a:r>
            <a:r>
              <a:rPr lang="en-US" dirty="0" smtClean="0"/>
              <a:t>Use </a:t>
            </a:r>
            <a:r>
              <a:rPr lang="en-US" dirty="0" smtClean="0"/>
              <a:t>case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52" t="3583" r="17907" b="8259"/>
          <a:stretch/>
        </p:blipFill>
        <p:spPr>
          <a:xfrm>
            <a:off x="1828800" y="947015"/>
            <a:ext cx="5540991" cy="604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77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800919" y="1741714"/>
            <a:ext cx="74910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260" y="410601"/>
            <a:ext cx="6225796" cy="808447"/>
          </a:xfrm>
        </p:spPr>
        <p:txBody>
          <a:bodyPr/>
          <a:lstStyle/>
          <a:p>
            <a:r>
              <a:rPr lang="en-US" dirty="0" smtClean="0"/>
              <a:t>UML Diagrams </a:t>
            </a:r>
            <a:r>
              <a:rPr lang="en-US" dirty="0" smtClean="0"/>
              <a:t>: </a:t>
            </a:r>
            <a:r>
              <a:rPr lang="en-US" dirty="0" smtClean="0"/>
              <a:t>Activity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516" y="1504828"/>
            <a:ext cx="5189491" cy="501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12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994" y="450376"/>
            <a:ext cx="7543800" cy="782018"/>
          </a:xfrm>
        </p:spPr>
        <p:txBody>
          <a:bodyPr/>
          <a:lstStyle/>
          <a:p>
            <a:r>
              <a:rPr lang="en-US" dirty="0" smtClean="0"/>
              <a:t>UML Diagrams </a:t>
            </a:r>
            <a:r>
              <a:rPr lang="en-US" dirty="0" smtClean="0"/>
              <a:t>: </a:t>
            </a:r>
            <a:r>
              <a:rPr lang="en-US" dirty="0" smtClean="0"/>
              <a:t>Sequence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79"/>
          <a:stretch/>
        </p:blipFill>
        <p:spPr>
          <a:xfrm>
            <a:off x="286603" y="1846263"/>
            <a:ext cx="8284191" cy="426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61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437" y="336871"/>
            <a:ext cx="7543800" cy="791570"/>
          </a:xfrm>
        </p:spPr>
        <p:txBody>
          <a:bodyPr>
            <a:normAutofit/>
          </a:bodyPr>
          <a:lstStyle/>
          <a:p>
            <a:r>
              <a:rPr lang="en-US" dirty="0" smtClean="0"/>
              <a:t>Data Flow Diagram(Level 0):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67" y="2060812"/>
            <a:ext cx="7861158" cy="2934269"/>
          </a:xfrm>
        </p:spPr>
      </p:pic>
    </p:spTree>
    <p:extLst>
      <p:ext uri="{BB962C8B-B14F-4D97-AF65-F5344CB8AC3E}">
        <p14:creationId xmlns:p14="http://schemas.microsoft.com/office/powerpoint/2010/main" val="371985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846" y="0"/>
            <a:ext cx="7543800" cy="791570"/>
          </a:xfrm>
        </p:spPr>
        <p:txBody>
          <a:bodyPr>
            <a:normAutofit/>
          </a:bodyPr>
          <a:lstStyle/>
          <a:p>
            <a:r>
              <a:rPr lang="en-US" dirty="0" smtClean="0"/>
              <a:t>Data Flow Diagram(Level 1):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6" y="951891"/>
            <a:ext cx="7249786" cy="574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41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5723" y="432406"/>
            <a:ext cx="5209351" cy="791570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 : SVM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2" r="55025" b="38176"/>
          <a:stretch/>
        </p:blipFill>
        <p:spPr>
          <a:xfrm>
            <a:off x="668742" y="1446663"/>
            <a:ext cx="8024882" cy="483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54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5723" y="350518"/>
            <a:ext cx="5168408" cy="791570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 :  CNN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65" r="45704" b="44957"/>
          <a:stretch/>
        </p:blipFill>
        <p:spPr>
          <a:xfrm>
            <a:off x="0" y="1941341"/>
            <a:ext cx="8721969" cy="410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94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960" y="495300"/>
            <a:ext cx="2667076" cy="886461"/>
          </a:xfrm>
        </p:spPr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16100"/>
            <a:ext cx="7543801" cy="47625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  Introduction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  Problem Statement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/>
              <a:t>Motivation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dirty="0" smtClean="0"/>
              <a:t>  Objectives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dirty="0" smtClean="0"/>
              <a:t>  Introduction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dirty="0" smtClean="0"/>
              <a:t>  Literature Survey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/>
              <a:t>Limitations </a:t>
            </a:r>
            <a:r>
              <a:rPr lang="en-US" dirty="0" smtClean="0"/>
              <a:t>of existing </a:t>
            </a:r>
            <a:r>
              <a:rPr lang="en-US" dirty="0" smtClean="0"/>
              <a:t>system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/>
              <a:t>Scope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dirty="0" smtClean="0"/>
              <a:t>  System Architecture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/>
              <a:t>UML Diagrams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  Hardware </a:t>
            </a:r>
            <a:r>
              <a:rPr lang="en-US" dirty="0" smtClean="0"/>
              <a:t>and Software </a:t>
            </a:r>
            <a:r>
              <a:rPr lang="en-US" dirty="0" smtClean="0"/>
              <a:t>Requirements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  Outcomes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dirty="0" smtClean="0"/>
              <a:t>  References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19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663" y="464024"/>
            <a:ext cx="7720539" cy="78201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Implementation Details : Dataset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837944"/>
            <a:ext cx="74523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IN" sz="1800" dirty="0" smtClean="0">
                <a:latin typeface="+mn-lt"/>
              </a:rPr>
              <a:t>The </a:t>
            </a:r>
            <a:r>
              <a:rPr lang="en-IN" sz="1800" dirty="0">
                <a:latin typeface="+mn-lt"/>
              </a:rPr>
              <a:t>dataset consists of data of 3 companies TCS, </a:t>
            </a:r>
            <a:r>
              <a:rPr lang="en-IN" sz="1800" dirty="0" err="1">
                <a:latin typeface="+mn-lt"/>
              </a:rPr>
              <a:t>Cipla</a:t>
            </a:r>
            <a:r>
              <a:rPr lang="en-IN" sz="1800" dirty="0">
                <a:latin typeface="+mn-lt"/>
              </a:rPr>
              <a:t> and Infosys for </a:t>
            </a:r>
            <a:r>
              <a:rPr lang="en-IN" sz="1800" dirty="0" smtClean="0">
                <a:latin typeface="+mn-lt"/>
              </a:rPr>
              <a:t>the      period </a:t>
            </a:r>
            <a:r>
              <a:rPr lang="en-IN" sz="1800" dirty="0">
                <a:latin typeface="+mn-lt"/>
              </a:rPr>
              <a:t>1st September 2013 to today</a:t>
            </a:r>
            <a:r>
              <a:rPr lang="en-IN" sz="1800" dirty="0" smtClean="0">
                <a:latin typeface="+mn-lt"/>
              </a:rPr>
              <a:t>.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IN" sz="1800" dirty="0">
              <a:latin typeface="+mn-lt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IN" sz="1800" dirty="0" smtClean="0">
                <a:latin typeface="+mn-lt"/>
              </a:rPr>
              <a:t>The </a:t>
            </a:r>
            <a:r>
              <a:rPr lang="en-IN" sz="1800" dirty="0">
                <a:latin typeface="+mn-lt"/>
              </a:rPr>
              <a:t>data is obtained from Yahoo Finance using </a:t>
            </a:r>
            <a:r>
              <a:rPr lang="en-IN" sz="1800" dirty="0" err="1">
                <a:latin typeface="+mn-lt"/>
              </a:rPr>
              <a:t>pandas_datareader</a:t>
            </a:r>
            <a:r>
              <a:rPr lang="en-IN" sz="1800" dirty="0" smtClean="0">
                <a:latin typeface="+mn-lt"/>
              </a:rPr>
              <a:t>.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IN" sz="1800" dirty="0">
              <a:latin typeface="+mn-lt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IN" sz="1800" dirty="0" smtClean="0">
                <a:latin typeface="+mn-lt"/>
              </a:rPr>
              <a:t>The </a:t>
            </a:r>
            <a:r>
              <a:rPr lang="en-IN" sz="1800" dirty="0">
                <a:latin typeface="+mn-lt"/>
              </a:rPr>
              <a:t>features used are Open, High, Low, Close, Adjacent </a:t>
            </a:r>
            <a:r>
              <a:rPr lang="en-IN" sz="1800" dirty="0" smtClean="0">
                <a:latin typeface="+mn-lt"/>
              </a:rPr>
              <a:t>Close.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IN" sz="1800" dirty="0">
              <a:latin typeface="+mn-lt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IN" sz="1800" dirty="0" smtClean="0">
                <a:latin typeface="+mn-lt"/>
              </a:rPr>
              <a:t>The </a:t>
            </a:r>
            <a:r>
              <a:rPr lang="en-IN" sz="1800" dirty="0">
                <a:latin typeface="+mn-lt"/>
              </a:rPr>
              <a:t>data is fetched </a:t>
            </a:r>
            <a:r>
              <a:rPr lang="en-IN" sz="1800" dirty="0" err="1">
                <a:latin typeface="+mn-lt"/>
              </a:rPr>
              <a:t>everytime</a:t>
            </a:r>
            <a:r>
              <a:rPr lang="en-IN" sz="1800" dirty="0">
                <a:latin typeface="+mn-lt"/>
              </a:rPr>
              <a:t> the python script for prediction is run and is saved to a .</a:t>
            </a:r>
            <a:r>
              <a:rPr lang="en-IN" sz="1800" dirty="0" err="1">
                <a:latin typeface="+mn-lt"/>
              </a:rPr>
              <a:t>csv</a:t>
            </a:r>
            <a:r>
              <a:rPr lang="en-IN" sz="1800" dirty="0">
                <a:latin typeface="+mn-lt"/>
              </a:rPr>
              <a:t> file. 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IN" sz="1800" dirty="0" smtClean="0">
              <a:latin typeface="+mn-lt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IN" sz="1800" dirty="0" smtClean="0">
                <a:latin typeface="+mn-lt"/>
              </a:rPr>
              <a:t>The </a:t>
            </a:r>
            <a:r>
              <a:rPr lang="en-IN" sz="1800" dirty="0">
                <a:latin typeface="+mn-lt"/>
              </a:rPr>
              <a:t>dataset obtained from Yahoo Finance is split into training and testing set. 70% of data is used in training and 30% for testing</a:t>
            </a:r>
            <a:r>
              <a:rPr lang="en-IN" sz="1800" dirty="0" smtClean="0">
                <a:latin typeface="+mn-lt"/>
              </a:rPr>
              <a:t>.</a:t>
            </a:r>
          </a:p>
          <a:p>
            <a:r>
              <a:rPr lang="en-IN" sz="1800" dirty="0" smtClean="0">
                <a:latin typeface="+mn-lt"/>
              </a:rPr>
              <a:t> </a:t>
            </a:r>
            <a:endParaRPr lang="en-IN" sz="18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4371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70" y="1555845"/>
            <a:ext cx="7738280" cy="486659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91570" y="313899"/>
            <a:ext cx="7720539" cy="78201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Implementation Details : Dataset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608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296537"/>
            <a:ext cx="7543801" cy="5036581"/>
          </a:xfrm>
        </p:spPr>
        <p:txBody>
          <a:bodyPr>
            <a:normAutofit/>
          </a:bodyPr>
          <a:lstStyle/>
          <a:p>
            <a:endParaRPr lang="en-IN" sz="2400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 smtClean="0"/>
              <a:t> The </a:t>
            </a:r>
            <a:r>
              <a:rPr lang="en-IN" sz="1800" dirty="0"/>
              <a:t>system uses Python 3.7 with idle integrated development environment for python.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 smtClean="0"/>
              <a:t> The system </a:t>
            </a:r>
            <a:r>
              <a:rPr lang="en-IN" sz="1800" dirty="0"/>
              <a:t>uses XAMPP webserver for Apache server to host all the UI files and  </a:t>
            </a:r>
            <a:r>
              <a:rPr lang="en-IN" sz="1800" dirty="0" smtClean="0"/>
              <a:t>MYSQL </a:t>
            </a:r>
            <a:r>
              <a:rPr lang="en-IN" sz="1800" dirty="0"/>
              <a:t>database to store data.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 smtClean="0"/>
              <a:t> The </a:t>
            </a:r>
            <a:r>
              <a:rPr lang="en-IN" sz="1800" dirty="0"/>
              <a:t>database (Name of Database: stock) consists of tables as </a:t>
            </a:r>
            <a:r>
              <a:rPr lang="en-IN" sz="1800" dirty="0" smtClean="0"/>
              <a:t>follows: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/>
              <a:t> </a:t>
            </a:r>
            <a:r>
              <a:rPr lang="en-IN" sz="1800" dirty="0" smtClean="0"/>
              <a:t>1</a:t>
            </a:r>
            <a:r>
              <a:rPr lang="en-IN" sz="1800" dirty="0"/>
              <a:t>) Users: It stores the username, id, password, e-mail and contact </a:t>
            </a:r>
            <a:r>
              <a:rPr lang="en-IN" sz="1800" dirty="0" smtClean="0"/>
              <a:t>number.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/>
              <a:t> </a:t>
            </a:r>
            <a:r>
              <a:rPr lang="en-IN" sz="1800" dirty="0" smtClean="0"/>
              <a:t>2</a:t>
            </a:r>
            <a:r>
              <a:rPr lang="en-IN" sz="1800" dirty="0"/>
              <a:t>) Prediction: It stores the predicted close value for a company by CNN and SVM.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 smtClean="0"/>
              <a:t> The </a:t>
            </a:r>
            <a:r>
              <a:rPr lang="en-IN" sz="1800" dirty="0"/>
              <a:t>python script evaluates the predicted close price by CNN and SVM  and it is inserted into the </a:t>
            </a:r>
            <a:r>
              <a:rPr lang="en-IN" sz="1800" dirty="0" smtClean="0"/>
              <a:t>prediction </a:t>
            </a:r>
            <a:r>
              <a:rPr lang="en-IN" sz="1800" dirty="0"/>
              <a:t>table of MYSQL database for further </a:t>
            </a:r>
            <a:r>
              <a:rPr lang="en-IN" sz="1800" dirty="0" smtClean="0"/>
              <a:t>use.</a:t>
            </a:r>
            <a:endParaRPr lang="en-IN" sz="1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09311" y="464024"/>
            <a:ext cx="7720539" cy="78201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Implementation Details : Backend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492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804" y="2197289"/>
            <a:ext cx="7543801" cy="339829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IN" sz="18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 smtClean="0"/>
              <a:t>  The </a:t>
            </a:r>
            <a:r>
              <a:rPr lang="en-IN" sz="1800" dirty="0"/>
              <a:t>code for prediction of stock closing price are written in python.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 smtClean="0"/>
              <a:t>  The </a:t>
            </a:r>
            <a:r>
              <a:rPr lang="en-IN" sz="1800" dirty="0"/>
              <a:t>code must run once a day after the market closes. Everyday the values are updated into the </a:t>
            </a:r>
            <a:r>
              <a:rPr lang="en-IN" sz="1800" dirty="0" smtClean="0"/>
              <a:t>.</a:t>
            </a:r>
            <a:r>
              <a:rPr lang="en-IN" sz="1800" dirty="0" err="1" smtClean="0"/>
              <a:t>csv</a:t>
            </a:r>
            <a:r>
              <a:rPr lang="en-IN" sz="1800" dirty="0" smtClean="0"/>
              <a:t> </a:t>
            </a:r>
            <a:r>
              <a:rPr lang="en-IN" sz="1800" dirty="0"/>
              <a:t>file used </a:t>
            </a:r>
            <a:r>
              <a:rPr lang="en-IN" sz="1800" dirty="0" smtClean="0"/>
              <a:t>for </a:t>
            </a:r>
            <a:r>
              <a:rPr lang="en-IN" sz="1800" dirty="0"/>
              <a:t>storing data.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 smtClean="0"/>
              <a:t>  The </a:t>
            </a:r>
            <a:r>
              <a:rPr lang="en-IN" sz="1800" dirty="0"/>
              <a:t>prediction module applies two algorithms SVM and CNN for prediction of close price of next day.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 smtClean="0"/>
              <a:t>  The results from both the algorithm are averaged to get final predicted close value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59558" y="423081"/>
            <a:ext cx="7970292" cy="1396167"/>
          </a:xfrm>
        </p:spPr>
        <p:txBody>
          <a:bodyPr>
            <a:normAutofit/>
          </a:bodyPr>
          <a:lstStyle/>
          <a:p>
            <a:r>
              <a:rPr lang="en-IN" sz="3600" dirty="0" smtClean="0"/>
              <a:t>Implementation Details : Prediction module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96465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8" y="1123212"/>
            <a:ext cx="7543801" cy="5278144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1800" i="1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sz="1800" i="1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1800" i="1" dirty="0" err="1" smtClean="0"/>
              <a:t>def</a:t>
            </a:r>
            <a:r>
              <a:rPr lang="en-IN" sz="1800" i="1" dirty="0" smtClean="0"/>
              <a:t> </a:t>
            </a:r>
            <a:r>
              <a:rPr lang="en-IN" sz="1800" i="1" dirty="0"/>
              <a:t>conv1D(</a:t>
            </a:r>
            <a:r>
              <a:rPr lang="en-IN" sz="1800" i="1" dirty="0" err="1"/>
              <a:t>x_train,y_train,x_test</a:t>
            </a:r>
            <a:r>
              <a:rPr lang="en-IN" sz="1800" i="1" dirty="0" smtClean="0"/>
              <a:t>):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1800" i="1" dirty="0" err="1" smtClean="0"/>
              <a:t>def</a:t>
            </a:r>
            <a:r>
              <a:rPr lang="en-IN" sz="1800" i="1" dirty="0" smtClean="0"/>
              <a:t> </a:t>
            </a:r>
            <a:r>
              <a:rPr lang="en-IN" sz="1800" i="1" dirty="0" err="1"/>
              <a:t>build_regressor</a:t>
            </a:r>
            <a:r>
              <a:rPr lang="en-IN" sz="1800" i="1" dirty="0"/>
              <a:t>(): </a:t>
            </a:r>
            <a:endParaRPr lang="en-IN" sz="1800" i="1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1800" i="1" dirty="0" smtClean="0"/>
              <a:t>verbose</a:t>
            </a:r>
            <a:r>
              <a:rPr lang="en-IN" sz="1800" i="1" dirty="0"/>
              <a:t>, epochs, </a:t>
            </a:r>
            <a:r>
              <a:rPr lang="en-IN" sz="1800" i="1" dirty="0" err="1"/>
              <a:t>batch_size</a:t>
            </a:r>
            <a:r>
              <a:rPr lang="en-IN" sz="1800" i="1" dirty="0"/>
              <a:t> = 0, 150, 16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1800" i="1" dirty="0" err="1" smtClean="0"/>
              <a:t>n_timesteps</a:t>
            </a:r>
            <a:r>
              <a:rPr lang="en-IN" sz="1800" i="1" dirty="0"/>
              <a:t>, </a:t>
            </a:r>
            <a:r>
              <a:rPr lang="en-IN" sz="1800" i="1" dirty="0" err="1"/>
              <a:t>n_features</a:t>
            </a:r>
            <a:r>
              <a:rPr lang="en-IN" sz="1800" i="1" dirty="0"/>
              <a:t>, </a:t>
            </a:r>
            <a:r>
              <a:rPr lang="en-IN" sz="1800" i="1" dirty="0" err="1"/>
              <a:t>n_outputs</a:t>
            </a:r>
            <a:r>
              <a:rPr lang="en-IN" sz="1800" i="1" dirty="0"/>
              <a:t> = </a:t>
            </a:r>
            <a:r>
              <a:rPr lang="en-IN" sz="1800" i="1" dirty="0" err="1"/>
              <a:t>x_train.shape</a:t>
            </a:r>
            <a:r>
              <a:rPr lang="en-IN" sz="1800" i="1" dirty="0"/>
              <a:t>[1], </a:t>
            </a:r>
            <a:r>
              <a:rPr lang="en-IN" sz="1800" i="1" dirty="0" err="1"/>
              <a:t>x_train.shape</a:t>
            </a:r>
            <a:r>
              <a:rPr lang="en-IN" sz="1800" i="1" dirty="0"/>
              <a:t>[2],             </a:t>
            </a:r>
            <a:r>
              <a:rPr lang="en-IN" sz="1800" i="1" dirty="0" err="1"/>
              <a:t>y_train.shape</a:t>
            </a:r>
            <a:r>
              <a:rPr lang="en-IN" sz="1800" i="1" dirty="0"/>
              <a:t>[1] </a:t>
            </a:r>
            <a:endParaRPr lang="en-IN" sz="1800" i="1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1800" i="1" dirty="0" smtClean="0"/>
              <a:t>model </a:t>
            </a:r>
            <a:r>
              <a:rPr lang="en-IN" sz="1800" i="1" dirty="0"/>
              <a:t>= Sequential() </a:t>
            </a:r>
            <a:endParaRPr lang="en-IN" sz="1800" i="1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1800" i="1" dirty="0" err="1" smtClean="0"/>
              <a:t>model.add</a:t>
            </a:r>
            <a:r>
              <a:rPr lang="en-IN" sz="1800" i="1" dirty="0" smtClean="0"/>
              <a:t>(Conv1D(filters=64</a:t>
            </a:r>
            <a:r>
              <a:rPr lang="en-IN" sz="1800" i="1" dirty="0"/>
              <a:t>, </a:t>
            </a:r>
            <a:r>
              <a:rPr lang="en-IN" sz="1800" i="1" dirty="0" err="1"/>
              <a:t>kernel_size</a:t>
            </a:r>
            <a:r>
              <a:rPr lang="en-IN" sz="1800" i="1" dirty="0"/>
              <a:t>=3, activation='</a:t>
            </a:r>
            <a:r>
              <a:rPr lang="en-IN" sz="1800" i="1" dirty="0" err="1"/>
              <a:t>relu</a:t>
            </a:r>
            <a:r>
              <a:rPr lang="en-IN" sz="1800" i="1" dirty="0"/>
              <a:t>', </a:t>
            </a:r>
            <a:r>
              <a:rPr lang="en-IN" sz="1800" i="1" dirty="0" err="1"/>
              <a:t>input_shape</a:t>
            </a:r>
            <a:r>
              <a:rPr lang="en-IN" sz="1800" i="1" dirty="0"/>
              <a:t>=(</a:t>
            </a:r>
            <a:r>
              <a:rPr lang="en-IN" sz="1800" i="1" dirty="0" err="1"/>
              <a:t>n_timesteps,n_features</a:t>
            </a:r>
            <a:r>
              <a:rPr lang="en-IN" sz="1800" i="1" dirty="0"/>
              <a:t>))) </a:t>
            </a:r>
            <a:endParaRPr lang="en-IN" sz="1800" i="1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1800" i="1" dirty="0" err="1" smtClean="0"/>
              <a:t>model.add</a:t>
            </a:r>
            <a:r>
              <a:rPr lang="en-IN" sz="1800" i="1" dirty="0" smtClean="0"/>
              <a:t>(Conv1D(filters=64</a:t>
            </a:r>
            <a:r>
              <a:rPr lang="en-IN" sz="1800" i="1" dirty="0"/>
              <a:t>, </a:t>
            </a:r>
            <a:r>
              <a:rPr lang="en-IN" sz="1800" i="1" dirty="0" err="1"/>
              <a:t>kernel_size</a:t>
            </a:r>
            <a:r>
              <a:rPr lang="en-IN" sz="1800" i="1" dirty="0"/>
              <a:t>=3, activation='</a:t>
            </a:r>
            <a:r>
              <a:rPr lang="en-IN" sz="1800" i="1" dirty="0" err="1"/>
              <a:t>relu</a:t>
            </a:r>
            <a:r>
              <a:rPr lang="en-IN" sz="1800" i="1" dirty="0"/>
              <a:t>')) </a:t>
            </a:r>
            <a:r>
              <a:rPr lang="en-IN" sz="1800" i="1" dirty="0" err="1"/>
              <a:t>model.add</a:t>
            </a:r>
            <a:r>
              <a:rPr lang="en-IN" sz="1800" i="1" dirty="0"/>
              <a:t>(Dropout(0.5))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1800" i="1" dirty="0" err="1" smtClean="0"/>
              <a:t>model.add</a:t>
            </a:r>
            <a:r>
              <a:rPr lang="en-IN" sz="1800" i="1" dirty="0" smtClean="0"/>
              <a:t>(MaxPooling1D(</a:t>
            </a:r>
            <a:r>
              <a:rPr lang="en-IN" sz="1800" i="1" dirty="0" err="1" smtClean="0"/>
              <a:t>pool_size</a:t>
            </a:r>
            <a:r>
              <a:rPr lang="en-IN" sz="1800" i="1" dirty="0" smtClean="0"/>
              <a:t>=2</a:t>
            </a:r>
            <a:r>
              <a:rPr lang="en-IN" sz="1800" i="1" dirty="0"/>
              <a:t>)) </a:t>
            </a:r>
            <a:endParaRPr lang="en-IN" sz="1800" i="1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1800" i="1" dirty="0" err="1" smtClean="0"/>
              <a:t>model.add</a:t>
            </a:r>
            <a:r>
              <a:rPr lang="en-IN" sz="1800" i="1" dirty="0" smtClean="0"/>
              <a:t>(Flatten())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1800" i="1" dirty="0" err="1" smtClean="0"/>
              <a:t>model.add</a:t>
            </a:r>
            <a:r>
              <a:rPr lang="en-IN" sz="1800" i="1" dirty="0" smtClean="0"/>
              <a:t>(Dense(100</a:t>
            </a:r>
            <a:r>
              <a:rPr lang="en-IN" sz="1800" i="1" dirty="0"/>
              <a:t>, activation='</a:t>
            </a:r>
            <a:r>
              <a:rPr lang="en-IN" sz="1800" i="1" dirty="0" err="1"/>
              <a:t>relu</a:t>
            </a:r>
            <a:r>
              <a:rPr lang="en-IN" sz="1800" i="1" dirty="0" smtClean="0"/>
              <a:t>'))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1800" i="1" dirty="0" err="1" smtClean="0"/>
              <a:t>model.add</a:t>
            </a:r>
            <a:r>
              <a:rPr lang="en-IN" sz="1800" i="1" dirty="0" smtClean="0"/>
              <a:t>(Dense(</a:t>
            </a:r>
            <a:r>
              <a:rPr lang="en-IN" sz="1800" i="1" dirty="0" err="1" smtClean="0"/>
              <a:t>n_outputs</a:t>
            </a:r>
            <a:r>
              <a:rPr lang="en-IN" sz="1800" i="1" dirty="0"/>
              <a:t>, activation='</a:t>
            </a:r>
            <a:r>
              <a:rPr lang="en-IN" sz="1800" i="1" dirty="0" err="1"/>
              <a:t>softmax</a:t>
            </a:r>
            <a:r>
              <a:rPr lang="en-IN" sz="1800" i="1" dirty="0"/>
              <a:t>')) </a:t>
            </a:r>
            <a:endParaRPr lang="en-IN" sz="1800" i="1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1800" i="1" dirty="0" err="1" smtClean="0"/>
              <a:t>model.summary</a:t>
            </a:r>
            <a:r>
              <a:rPr lang="en-IN" sz="1800" i="1" dirty="0" smtClean="0"/>
              <a:t>()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1800" i="1" dirty="0" err="1" smtClean="0"/>
              <a:t>model.compile</a:t>
            </a:r>
            <a:r>
              <a:rPr lang="en-IN" sz="1800" i="1" dirty="0" smtClean="0"/>
              <a:t>(loss</a:t>
            </a:r>
            <a:r>
              <a:rPr lang="en-IN" sz="1800" i="1" dirty="0"/>
              <a:t>='</a:t>
            </a:r>
            <a:r>
              <a:rPr lang="en-IN" sz="1800" i="1" dirty="0" err="1"/>
              <a:t>mean_squared_error</a:t>
            </a:r>
            <a:r>
              <a:rPr lang="en-IN" sz="1800" i="1" dirty="0"/>
              <a:t>', </a:t>
            </a:r>
            <a:r>
              <a:rPr lang="en-IN" sz="1800" i="1" dirty="0" err="1"/>
              <a:t>batch_size</a:t>
            </a:r>
            <a:r>
              <a:rPr lang="en-IN" sz="1800" i="1" dirty="0"/>
              <a:t>=</a:t>
            </a:r>
            <a:r>
              <a:rPr lang="en-IN" sz="1800" i="1" dirty="0" err="1"/>
              <a:t>batch_size</a:t>
            </a:r>
            <a:r>
              <a:rPr lang="en-IN" sz="1800" i="1" dirty="0"/>
              <a:t>, optimizer='</a:t>
            </a:r>
            <a:r>
              <a:rPr lang="en-IN" sz="1800" i="1" dirty="0" err="1"/>
              <a:t>adam</a:t>
            </a:r>
            <a:r>
              <a:rPr lang="en-IN" sz="1800" i="1" dirty="0"/>
              <a:t>', metrics=['accuracy']) </a:t>
            </a:r>
          </a:p>
          <a:p>
            <a:pPr>
              <a:spcBef>
                <a:spcPts val="600"/>
              </a:spcBef>
            </a:pPr>
            <a:r>
              <a:rPr lang="en-IN" sz="1800" dirty="0"/>
              <a:t>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55122" y="341194"/>
            <a:ext cx="8079474" cy="782018"/>
          </a:xfrm>
        </p:spPr>
        <p:txBody>
          <a:bodyPr>
            <a:normAutofit fontScale="90000"/>
          </a:bodyPr>
          <a:lstStyle/>
          <a:p>
            <a:r>
              <a:rPr lang="en-IN" sz="4000" dirty="0" smtClean="0"/>
              <a:t>Implementation Details : Code Snippet(CNN)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80568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550" y="1637731"/>
            <a:ext cx="7543801" cy="48722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1800" dirty="0" smtClean="0"/>
              <a:t>  SVM </a:t>
            </a:r>
            <a:r>
              <a:rPr lang="en-IN" sz="1800" dirty="0"/>
              <a:t>prediction model uses linear Support Vector Regression for predicting the stock value for the next </a:t>
            </a:r>
            <a:r>
              <a:rPr lang="en-IN" sz="1800" dirty="0" smtClean="0"/>
              <a:t>day.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/>
              <a:t> </a:t>
            </a:r>
            <a:r>
              <a:rPr lang="en-IN" sz="1800" dirty="0" smtClean="0"/>
              <a:t> The </a:t>
            </a:r>
            <a:r>
              <a:rPr lang="en-IN" sz="1800" dirty="0"/>
              <a:t>cost value which is used for our prediction system is of 1, because it gives better results with this value and it gives the lowest value to our testing data. </a:t>
            </a:r>
          </a:p>
          <a:p>
            <a:pPr marL="0" indent="0">
              <a:spcBef>
                <a:spcPts val="600"/>
              </a:spcBef>
              <a:buNone/>
            </a:pPr>
            <a:endParaRPr lang="en-IN" sz="18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IN" sz="1600" i="1" dirty="0" err="1" smtClean="0">
                <a:solidFill>
                  <a:schemeClr val="tx1"/>
                </a:solidFill>
              </a:rPr>
              <a:t>def</a:t>
            </a:r>
            <a:r>
              <a:rPr lang="en-IN" sz="1600" i="1" dirty="0" smtClean="0">
                <a:solidFill>
                  <a:schemeClr val="tx1"/>
                </a:solidFill>
              </a:rPr>
              <a:t> </a:t>
            </a:r>
            <a:r>
              <a:rPr lang="en-IN" sz="1600" i="1" dirty="0">
                <a:solidFill>
                  <a:schemeClr val="tx1"/>
                </a:solidFill>
              </a:rPr>
              <a:t>SVM_POS(</a:t>
            </a:r>
            <a:r>
              <a:rPr lang="en-IN" sz="1600" i="1" dirty="0" err="1">
                <a:solidFill>
                  <a:schemeClr val="tx1"/>
                </a:solidFill>
              </a:rPr>
              <a:t>x_train,y_train,x_test</a:t>
            </a:r>
            <a:r>
              <a:rPr lang="en-IN" sz="1600" i="1" dirty="0">
                <a:solidFill>
                  <a:schemeClr val="tx1"/>
                </a:solidFill>
              </a:rPr>
              <a:t>):    </a:t>
            </a:r>
            <a:endParaRPr lang="en-IN" sz="1600" i="1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1600" i="1" dirty="0" smtClean="0">
                <a:solidFill>
                  <a:schemeClr val="tx1"/>
                </a:solidFill>
              </a:rPr>
              <a:t> </a:t>
            </a:r>
            <a:r>
              <a:rPr lang="en-IN" sz="1600" i="1" dirty="0">
                <a:solidFill>
                  <a:schemeClr val="tx1"/>
                </a:solidFill>
              </a:rPr>
              <a:t>#Training the train data    </a:t>
            </a:r>
            <a:endParaRPr lang="en-IN" sz="1600" i="1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1600" i="1" dirty="0" smtClean="0">
                <a:solidFill>
                  <a:schemeClr val="tx1"/>
                </a:solidFill>
              </a:rPr>
              <a:t> </a:t>
            </a:r>
            <a:r>
              <a:rPr lang="en-IN" sz="1600" i="1" dirty="0">
                <a:solidFill>
                  <a:schemeClr val="tx1"/>
                </a:solidFill>
              </a:rPr>
              <a:t>from </a:t>
            </a:r>
            <a:r>
              <a:rPr lang="en-IN" sz="1600" i="1" dirty="0" err="1">
                <a:solidFill>
                  <a:schemeClr val="tx1"/>
                </a:solidFill>
              </a:rPr>
              <a:t>sklearn</a:t>
            </a:r>
            <a:r>
              <a:rPr lang="en-IN" sz="1600" i="1" dirty="0">
                <a:solidFill>
                  <a:schemeClr val="tx1"/>
                </a:solidFill>
              </a:rPr>
              <a:t> import </a:t>
            </a:r>
            <a:r>
              <a:rPr lang="en-IN" sz="1600" i="1" dirty="0" err="1">
                <a:solidFill>
                  <a:schemeClr val="tx1"/>
                </a:solidFill>
              </a:rPr>
              <a:t>svm</a:t>
            </a:r>
            <a:r>
              <a:rPr lang="en-IN" sz="1600" i="1" dirty="0">
                <a:solidFill>
                  <a:schemeClr val="tx1"/>
                </a:solidFill>
              </a:rPr>
              <a:t>   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1600" i="1" dirty="0" smtClean="0">
                <a:solidFill>
                  <a:schemeClr val="tx1"/>
                </a:solidFill>
              </a:rPr>
              <a:t>print </a:t>
            </a:r>
            <a:r>
              <a:rPr lang="en-IN" sz="1600" i="1" dirty="0">
                <a:solidFill>
                  <a:schemeClr val="tx1"/>
                </a:solidFill>
              </a:rPr>
              <a:t>('Training the SVM Model...')                                </a:t>
            </a:r>
            <a:endParaRPr lang="en-IN" sz="1600" i="1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1600" i="1" dirty="0" smtClean="0">
                <a:solidFill>
                  <a:schemeClr val="tx1"/>
                </a:solidFill>
              </a:rPr>
              <a:t> </a:t>
            </a:r>
            <a:r>
              <a:rPr lang="en-IN" sz="1600" i="1" dirty="0" err="1" smtClean="0">
                <a:solidFill>
                  <a:schemeClr val="tx1"/>
                </a:solidFill>
              </a:rPr>
              <a:t>clr</a:t>
            </a:r>
            <a:r>
              <a:rPr lang="en-IN" sz="1600" i="1" dirty="0" smtClean="0">
                <a:solidFill>
                  <a:schemeClr val="tx1"/>
                </a:solidFill>
              </a:rPr>
              <a:t> </a:t>
            </a:r>
            <a:r>
              <a:rPr lang="en-IN" sz="1600" i="1" dirty="0">
                <a:solidFill>
                  <a:schemeClr val="tx1"/>
                </a:solidFill>
              </a:rPr>
              <a:t>= </a:t>
            </a:r>
            <a:r>
              <a:rPr lang="en-IN" sz="1600" i="1" dirty="0" err="1">
                <a:solidFill>
                  <a:schemeClr val="tx1"/>
                </a:solidFill>
              </a:rPr>
              <a:t>svm.SVR</a:t>
            </a:r>
            <a:r>
              <a:rPr lang="en-IN" sz="1600" i="1" dirty="0">
                <a:solidFill>
                  <a:schemeClr val="tx1"/>
                </a:solidFill>
              </a:rPr>
              <a:t>(C=1,kernel='linear')     </a:t>
            </a:r>
            <a:endParaRPr lang="en-IN" sz="1600" i="1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1600" i="1" dirty="0" err="1" smtClean="0">
                <a:solidFill>
                  <a:schemeClr val="tx1"/>
                </a:solidFill>
              </a:rPr>
              <a:t>clr.fit</a:t>
            </a:r>
            <a:r>
              <a:rPr lang="en-IN" sz="1600" i="1" dirty="0" smtClean="0">
                <a:solidFill>
                  <a:schemeClr val="tx1"/>
                </a:solidFill>
              </a:rPr>
              <a:t>(</a:t>
            </a:r>
            <a:r>
              <a:rPr lang="en-IN" sz="1600" i="1" dirty="0" err="1" smtClean="0">
                <a:solidFill>
                  <a:schemeClr val="tx1"/>
                </a:solidFill>
              </a:rPr>
              <a:t>x_train</a:t>
            </a:r>
            <a:r>
              <a:rPr lang="en-IN" sz="1600" i="1" dirty="0">
                <a:solidFill>
                  <a:schemeClr val="tx1"/>
                </a:solidFill>
              </a:rPr>
              <a:t>, </a:t>
            </a:r>
            <a:r>
              <a:rPr lang="en-IN" sz="1600" i="1" dirty="0" err="1">
                <a:solidFill>
                  <a:schemeClr val="tx1"/>
                </a:solidFill>
              </a:rPr>
              <a:t>y_train</a:t>
            </a:r>
            <a:r>
              <a:rPr lang="en-IN" sz="1600" i="1" dirty="0">
                <a:solidFill>
                  <a:schemeClr val="tx1"/>
                </a:solidFill>
              </a:rPr>
              <a:t>)     </a:t>
            </a:r>
            <a:endParaRPr lang="en-IN" sz="1600" i="1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1600" i="1" dirty="0" smtClean="0">
                <a:solidFill>
                  <a:schemeClr val="tx1"/>
                </a:solidFill>
              </a:rPr>
              <a:t>print </a:t>
            </a:r>
            <a:r>
              <a:rPr lang="en-IN" sz="1600" i="1" dirty="0">
                <a:solidFill>
                  <a:schemeClr val="tx1"/>
                </a:solidFill>
              </a:rPr>
              <a:t>('Training Completed.')     </a:t>
            </a:r>
            <a:endParaRPr lang="en-IN" sz="1600" i="1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1600" i="1" dirty="0">
                <a:solidFill>
                  <a:schemeClr val="tx1"/>
                </a:solidFill>
              </a:rPr>
              <a:t>#</a:t>
            </a:r>
            <a:r>
              <a:rPr lang="en-IN" sz="1600" i="1" dirty="0" smtClean="0">
                <a:solidFill>
                  <a:schemeClr val="tx1"/>
                </a:solidFill>
              </a:rPr>
              <a:t>Making </a:t>
            </a:r>
            <a:r>
              <a:rPr lang="en-IN" sz="1600" i="1" dirty="0">
                <a:solidFill>
                  <a:schemeClr val="tx1"/>
                </a:solidFill>
              </a:rPr>
              <a:t>predictions     </a:t>
            </a:r>
            <a:endParaRPr lang="en-IN" sz="1600" i="1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1600" i="1" dirty="0" err="1" smtClean="0">
                <a:solidFill>
                  <a:schemeClr val="tx1"/>
                </a:solidFill>
              </a:rPr>
              <a:t>y_predict</a:t>
            </a:r>
            <a:r>
              <a:rPr lang="en-IN" sz="1600" i="1" dirty="0" smtClean="0">
                <a:solidFill>
                  <a:schemeClr val="tx1"/>
                </a:solidFill>
              </a:rPr>
              <a:t>=</a:t>
            </a:r>
            <a:r>
              <a:rPr lang="en-IN" sz="1600" i="1" dirty="0" err="1" smtClean="0">
                <a:solidFill>
                  <a:schemeClr val="tx1"/>
                </a:solidFill>
              </a:rPr>
              <a:t>clr.predict</a:t>
            </a:r>
            <a:r>
              <a:rPr lang="en-IN" sz="1600" i="1" dirty="0" smtClean="0">
                <a:solidFill>
                  <a:schemeClr val="tx1"/>
                </a:solidFill>
              </a:rPr>
              <a:t>(</a:t>
            </a:r>
            <a:r>
              <a:rPr lang="en-IN" sz="1600" i="1" dirty="0" err="1" smtClean="0">
                <a:solidFill>
                  <a:schemeClr val="tx1"/>
                </a:solidFill>
              </a:rPr>
              <a:t>x_test</a:t>
            </a:r>
            <a:r>
              <a:rPr lang="en-IN" sz="1600" i="1" dirty="0">
                <a:solidFill>
                  <a:schemeClr val="tx1"/>
                </a:solidFill>
              </a:rPr>
              <a:t>)   </a:t>
            </a:r>
            <a:endParaRPr lang="en-IN" sz="1600" i="1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1600" i="1" dirty="0" smtClean="0">
                <a:solidFill>
                  <a:schemeClr val="tx1"/>
                </a:solidFill>
              </a:rPr>
              <a:t>return </a:t>
            </a:r>
            <a:r>
              <a:rPr lang="en-IN" sz="1600" i="1" dirty="0" err="1">
                <a:solidFill>
                  <a:schemeClr val="tx1"/>
                </a:solidFill>
              </a:rPr>
              <a:t>y_predict</a:t>
            </a:r>
            <a:endParaRPr lang="en-IN" sz="1600" i="1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3206" y="614149"/>
            <a:ext cx="8361641" cy="782018"/>
          </a:xfrm>
        </p:spPr>
        <p:txBody>
          <a:bodyPr>
            <a:normAutofit fontScale="90000"/>
          </a:bodyPr>
          <a:lstStyle/>
          <a:p>
            <a:r>
              <a:rPr lang="en-IN" sz="4000" dirty="0" smtClean="0"/>
              <a:t>Implementation Details : Code Snippet(SVM)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39632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8" y="1746914"/>
            <a:ext cx="7543801" cy="3589362"/>
          </a:xfrm>
        </p:spPr>
        <p:txBody>
          <a:bodyPr>
            <a:normAutofit/>
          </a:bodyPr>
          <a:lstStyle/>
          <a:p>
            <a:r>
              <a:rPr lang="en-IN" sz="2800" b="1" dirty="0" smtClean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 smtClean="0"/>
              <a:t>  HTML </a:t>
            </a:r>
            <a:r>
              <a:rPr lang="en-IN" sz="1800" dirty="0"/>
              <a:t>and CSS are used in creating GUI layouts.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 smtClean="0"/>
              <a:t>  PHP </a:t>
            </a:r>
            <a:r>
              <a:rPr lang="en-IN" sz="1800" dirty="0"/>
              <a:t>is used for database connectivity to update or fetch data from </a:t>
            </a:r>
            <a:r>
              <a:rPr lang="en-IN" sz="1800" dirty="0" smtClean="0"/>
              <a:t>database.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/>
              <a:t> </a:t>
            </a:r>
            <a:r>
              <a:rPr lang="en-IN" sz="1800" dirty="0" smtClean="0"/>
              <a:t> The </a:t>
            </a:r>
            <a:r>
              <a:rPr lang="en-IN" sz="1800" dirty="0"/>
              <a:t>User Interface consists of Login/Register page.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 smtClean="0"/>
              <a:t>  A </a:t>
            </a:r>
            <a:r>
              <a:rPr lang="en-IN" sz="1800" dirty="0"/>
              <a:t>new user must register to interact with the system.  </a:t>
            </a:r>
            <a:endParaRPr lang="en-IN" sz="18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/>
              <a:t> </a:t>
            </a:r>
            <a:r>
              <a:rPr lang="en-IN" sz="1800" dirty="0" smtClean="0"/>
              <a:t> The </a:t>
            </a:r>
            <a:r>
              <a:rPr lang="en-IN" sz="1800" dirty="0"/>
              <a:t>homepage provides real-time feed of stock market related news</a:t>
            </a:r>
            <a:r>
              <a:rPr lang="en-IN" sz="1800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/>
              <a:t> </a:t>
            </a:r>
            <a:r>
              <a:rPr lang="en-IN" sz="1800" dirty="0" smtClean="0"/>
              <a:t> </a:t>
            </a:r>
            <a:r>
              <a:rPr lang="en-IN" sz="1800" dirty="0"/>
              <a:t>User can then navigate to fetching current stock quotes, getting predicted values or visualizing trends in stock value via graphs plotted</a:t>
            </a:r>
            <a:r>
              <a:rPr lang="en-IN" sz="1800" dirty="0" smtClean="0"/>
              <a:t>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64304" y="964896"/>
            <a:ext cx="8079474" cy="782018"/>
          </a:xfrm>
        </p:spPr>
        <p:txBody>
          <a:bodyPr>
            <a:normAutofit/>
          </a:bodyPr>
          <a:lstStyle/>
          <a:p>
            <a:r>
              <a:rPr lang="en-IN" sz="4000" dirty="0" smtClean="0"/>
              <a:t>Implementation Details : User Interface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9284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0190" y="682388"/>
            <a:ext cx="5141112" cy="822961"/>
          </a:xfrm>
        </p:spPr>
        <p:txBody>
          <a:bodyPr/>
          <a:lstStyle/>
          <a:p>
            <a:r>
              <a:rPr lang="en-IN" dirty="0"/>
              <a:t>Results and </a:t>
            </a:r>
            <a:r>
              <a:rPr lang="en-IN" dirty="0" smtClean="0"/>
              <a:t>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1800" dirty="0" smtClean="0"/>
              <a:t>  The </a:t>
            </a:r>
            <a:r>
              <a:rPr lang="en-IN" sz="1800" dirty="0"/>
              <a:t>approach is implemented on the stock prices for </a:t>
            </a:r>
            <a:r>
              <a:rPr lang="en-IN" sz="1800" dirty="0" smtClean="0"/>
              <a:t>3 companies : </a:t>
            </a:r>
            <a:r>
              <a:rPr lang="en-IN" sz="1800" dirty="0"/>
              <a:t>Infosys, </a:t>
            </a:r>
            <a:r>
              <a:rPr lang="en-IN" sz="1800" dirty="0" err="1"/>
              <a:t>Cipla</a:t>
            </a:r>
            <a:r>
              <a:rPr lang="en-IN" sz="1800" dirty="0"/>
              <a:t> and </a:t>
            </a:r>
            <a:r>
              <a:rPr lang="en-IN" sz="1800" dirty="0" smtClean="0"/>
              <a:t>TCS.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/>
              <a:t> </a:t>
            </a:r>
            <a:r>
              <a:rPr lang="en-IN" sz="1800" dirty="0" smtClean="0"/>
              <a:t> The </a:t>
            </a:r>
            <a:r>
              <a:rPr lang="en-IN" sz="1800" dirty="0"/>
              <a:t>used data is fetched from Yahoo Finance that starts from the year 2013 to date. </a:t>
            </a:r>
            <a:endParaRPr lang="en-IN" sz="18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/>
              <a:t> </a:t>
            </a:r>
            <a:r>
              <a:rPr lang="en-IN" sz="1800" dirty="0" smtClean="0"/>
              <a:t> The </a:t>
            </a:r>
            <a:r>
              <a:rPr lang="en-IN" sz="1800" dirty="0"/>
              <a:t>calculated results are obtained from both the algorithms, i.e. CNN and </a:t>
            </a:r>
            <a:r>
              <a:rPr lang="en-IN" sz="1800" dirty="0" smtClean="0"/>
              <a:t>SVM.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/>
              <a:t> </a:t>
            </a:r>
            <a:r>
              <a:rPr lang="en-IN" sz="1800" dirty="0" smtClean="0"/>
              <a:t> A </a:t>
            </a:r>
            <a:r>
              <a:rPr lang="en-IN" sz="1800" dirty="0"/>
              <a:t>hybrid model approach is used where the final predicted value is the average value of both the </a:t>
            </a:r>
            <a:r>
              <a:rPr lang="en-IN" sz="1800" dirty="0" smtClean="0"/>
              <a:t>models.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/>
              <a:t> </a:t>
            </a:r>
            <a:r>
              <a:rPr lang="en-IN" sz="1800" dirty="0" smtClean="0"/>
              <a:t> The </a:t>
            </a:r>
            <a:r>
              <a:rPr lang="en-IN" sz="1800" dirty="0"/>
              <a:t>average result obtained is observed to be more accurate(with an accuracy of above 95%) as compared to individual calculated </a:t>
            </a:r>
            <a:r>
              <a:rPr lang="en-IN" sz="1800" dirty="0" smtClean="0"/>
              <a:t>values.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/>
              <a:t> </a:t>
            </a:r>
            <a:r>
              <a:rPr lang="en-IN" sz="1800" dirty="0" smtClean="0"/>
              <a:t> The </a:t>
            </a:r>
            <a:r>
              <a:rPr lang="en-IN" sz="1800" dirty="0"/>
              <a:t>result also includes a graphical representation of the predicted value.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42622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76" y="1232394"/>
            <a:ext cx="7492620" cy="5350373"/>
          </a:xfr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637731" y="245659"/>
            <a:ext cx="6018663" cy="82296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Results: Predicted values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33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49" y="750627"/>
            <a:ext cx="8457518" cy="74107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Evaluation metrics for the algorithms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77048" y="1996668"/>
                <a:ext cx="8866952" cy="402336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IN" sz="1800" dirty="0" smtClean="0"/>
                  <a:t>  We </a:t>
                </a:r>
                <a:r>
                  <a:rPr lang="en-IN" sz="1800" dirty="0"/>
                  <a:t>have used the </a:t>
                </a:r>
                <a:r>
                  <a:rPr lang="en-IN" sz="1800" dirty="0" err="1"/>
                  <a:t>sklearn</a:t>
                </a:r>
                <a:r>
                  <a:rPr lang="en-IN" sz="1800" dirty="0"/>
                  <a:t> library for calculating accuracy for both the algorithms of </a:t>
                </a:r>
                <a:r>
                  <a:rPr lang="en-IN" sz="1800" dirty="0" smtClean="0"/>
                  <a:t>prediction</a:t>
                </a:r>
                <a:r>
                  <a:rPr lang="en-IN" sz="1800" dirty="0"/>
                  <a:t>. </a:t>
                </a:r>
                <a:endParaRPr lang="en-IN" sz="1800" dirty="0" smtClean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IN" sz="1800" dirty="0"/>
                  <a:t> </a:t>
                </a:r>
                <a:r>
                  <a:rPr lang="en-IN" sz="1800" dirty="0" smtClean="0"/>
                  <a:t> R2_score function </a:t>
                </a:r>
                <a:r>
                  <a:rPr lang="en-IN" sz="1800" dirty="0"/>
                  <a:t>is used which is the R-squared formula for accuracy calculation. 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IN" sz="1800" dirty="0" smtClean="0"/>
                  <a:t>  The parameters passed to the R-squared library is the test data and the predicted data. The formula for calculating the R-squared is: 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IN" sz="1800" dirty="0" smtClean="0"/>
              </a:p>
              <a:p>
                <a:pPr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𝑠𝑐𝑜𝑟𝑒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=1− </m:t>
                    </m:r>
                    <m:f>
                      <m:fPr>
                        <m:ctrlPr>
                          <a:rPr lang="en-I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IN" sz="18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IN" sz="1800" dirty="0" smtClean="0"/>
                          <m:t>𝑠𝑢𝑚</m:t>
                        </m:r>
                        <m:r>
                          <m:rPr>
                            <m:nor/>
                          </m:rPr>
                          <a:rPr lang="en-IN" sz="1800" dirty="0" smtClean="0"/>
                          <m:t> </m:t>
                        </m:r>
                        <m:r>
                          <m:rPr>
                            <m:nor/>
                          </m:rPr>
                          <a:rPr lang="en-IN" sz="1800" dirty="0" smtClean="0"/>
                          <m:t>𝑜𝑓</m:t>
                        </m:r>
                        <m:r>
                          <m:rPr>
                            <m:nor/>
                          </m:rPr>
                          <a:rPr lang="en-IN" sz="1800" dirty="0" smtClean="0"/>
                          <m:t> </m:t>
                        </m:r>
                        <m:r>
                          <m:rPr>
                            <m:nor/>
                          </m:rPr>
                          <a:rPr lang="en-IN" sz="1800" dirty="0" smtClean="0"/>
                          <m:t>𝑡𝑟𝑢𝑒</m:t>
                        </m:r>
                        <m:r>
                          <m:rPr>
                            <m:nor/>
                          </m:rPr>
                          <a:rPr lang="en-IN" sz="1800" dirty="0" smtClean="0"/>
                          <m:t> </m:t>
                        </m:r>
                        <m:r>
                          <m:rPr>
                            <m:nor/>
                          </m:rPr>
                          <a:rPr lang="en-IN" sz="1800" dirty="0" smtClean="0"/>
                          <m:t>𝑣𝑎𝑙𝑢𝑒𝑠</m:t>
                        </m:r>
                        <m:r>
                          <m:rPr>
                            <m:nor/>
                          </m:rPr>
                          <a:rPr lang="en-IN" sz="1800" dirty="0" smtClean="0"/>
                          <m:t> </m:t>
                        </m:r>
                        <m:r>
                          <m:rPr>
                            <m:nor/>
                          </m:rPr>
                          <a:rPr lang="en-IN" sz="1800" dirty="0" smtClean="0"/>
                          <m:t>𝑓𝑜𝑟</m:t>
                        </m:r>
                        <m:r>
                          <m:rPr>
                            <m:nor/>
                          </m:rPr>
                          <a:rPr lang="en-IN" sz="1800" dirty="0" smtClean="0"/>
                          <m:t> </m:t>
                        </m:r>
                        <m:r>
                          <m:rPr>
                            <m:nor/>
                          </m:rPr>
                          <a:rPr lang="en-IN" sz="1800" dirty="0" smtClean="0"/>
                          <m:t>𝑒𝑎𝑐</m:t>
                        </m:r>
                        <m:r>
                          <m:rPr>
                            <m:nor/>
                          </m:rPr>
                          <a:rPr lang="en-IN" sz="1800" dirty="0" smtClean="0"/>
                          <m:t>h</m:t>
                        </m:r>
                        <m:r>
                          <m:rPr>
                            <m:nor/>
                          </m:rPr>
                          <a:rPr lang="en-IN" sz="1800" dirty="0" smtClean="0"/>
                          <m:t> </m:t>
                        </m:r>
                        <m:r>
                          <m:rPr>
                            <m:nor/>
                          </m:rPr>
                          <a:rPr lang="en-IN" sz="1800" dirty="0" smtClean="0"/>
                          <m:t>𝑟𝑜𝑤</m:t>
                        </m:r>
                        <m:r>
                          <m:rPr>
                            <m:nor/>
                          </m:rPr>
                          <a:rPr lang="en-IN" sz="1800" b="0" i="0" dirty="0" smtClean="0"/>
                          <m:t> - </m:t>
                        </m:r>
                        <m:r>
                          <m:rPr>
                            <m:nor/>
                          </m:rPr>
                          <a:rPr lang="en-IN" sz="1800" dirty="0" smtClean="0"/>
                          <m:t>𝑝𝑟𝑒𝑑𝑖𝑐𝑡𝑒𝑑</m:t>
                        </m:r>
                        <m:r>
                          <m:rPr>
                            <m:nor/>
                          </m:rPr>
                          <a:rPr lang="en-IN" sz="1800" dirty="0" smtClean="0"/>
                          <m:t> </m:t>
                        </m:r>
                        <m:r>
                          <m:rPr>
                            <m:nor/>
                          </m:rPr>
                          <a:rPr lang="en-IN" sz="1800" dirty="0" smtClean="0"/>
                          <m:t>𝑣𝑎𝑙𝑢𝑒</m:t>
                        </m:r>
                        <m:r>
                          <m:rPr>
                            <m:nor/>
                          </m:rPr>
                          <a:rPr lang="en-IN" sz="1800" b="0" i="0" dirty="0" smtClean="0"/>
                          <m:t>)</m:t>
                        </m:r>
                        <m:r>
                          <m:rPr>
                            <m:nor/>
                          </m:rPr>
                          <a:rPr lang="en-IN" sz="1800" dirty="0" smtClean="0"/>
                          <m:t>^2</m:t>
                        </m:r>
                      </m:num>
                      <m:den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𝑠𝑢𝑚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𝑣𝑎𝑙𝑢𝑒𝑠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𝑒𝑎𝑐h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𝑟𝑜𝑤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𝑚𝑒𝑎𝑛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)^2</m:t>
                        </m:r>
                      </m:den>
                    </m:f>
                  </m:oMath>
                </a14:m>
                <a:r>
                  <a:rPr lang="en-IN" sz="1800" dirty="0" smtClean="0"/>
                  <a:t>   *100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7048" y="1996668"/>
                <a:ext cx="8866952" cy="4023360"/>
              </a:xfrm>
              <a:blipFill rotWithShape="0">
                <a:blip r:embed="rId2"/>
                <a:stretch>
                  <a:fillRect l="-1443" t="-1515" r="-11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710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2578" y="568656"/>
            <a:ext cx="3366903" cy="1127761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59600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800" dirty="0" smtClean="0"/>
              <a:t>  Stock </a:t>
            </a:r>
            <a:r>
              <a:rPr lang="en-IN" sz="1800" dirty="0"/>
              <a:t>market prediction is the act of trying to determine the future value of a company stock or other financial instrument traded on a financial exchange</a:t>
            </a:r>
            <a:r>
              <a:rPr lang="en-IN" sz="1800" dirty="0" smtClean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800" dirty="0" smtClean="0"/>
              <a:t>  The </a:t>
            </a:r>
            <a:r>
              <a:rPr lang="en-IN" sz="1800" dirty="0"/>
              <a:t>successful prediction of a stock's future price could yield significant </a:t>
            </a:r>
            <a:r>
              <a:rPr lang="en-IN" sz="1800" dirty="0" smtClean="0"/>
              <a:t>profit.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800" dirty="0"/>
              <a:t> </a:t>
            </a:r>
            <a:r>
              <a:rPr lang="en-IN" sz="1800" dirty="0" smtClean="0"/>
              <a:t> </a:t>
            </a:r>
            <a:r>
              <a:rPr lang="en-IN" sz="1800" dirty="0" smtClean="0"/>
              <a:t>In </a:t>
            </a:r>
            <a:r>
              <a:rPr lang="en-IN" sz="1800" dirty="0" smtClean="0"/>
              <a:t>recent years many machine </a:t>
            </a:r>
            <a:r>
              <a:rPr lang="en-IN" sz="1800" dirty="0" smtClean="0"/>
              <a:t>learning </a:t>
            </a:r>
            <a:r>
              <a:rPr lang="en-IN" sz="1800" dirty="0" smtClean="0"/>
              <a:t>algorithms are being explored for accurate predictions of </a:t>
            </a:r>
            <a:r>
              <a:rPr lang="en-IN" sz="1800" dirty="0" smtClean="0"/>
              <a:t>stock.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800" dirty="0"/>
              <a:t> </a:t>
            </a:r>
            <a:r>
              <a:rPr lang="en-IN" sz="1800" dirty="0" smtClean="0"/>
              <a:t> </a:t>
            </a:r>
            <a:r>
              <a:rPr lang="en-IN" sz="1800" dirty="0" smtClean="0"/>
              <a:t>Some </a:t>
            </a:r>
            <a:r>
              <a:rPr lang="en-IN" sz="1800" dirty="0" smtClean="0"/>
              <a:t>of these include CNN, ANN, LSTM, SVM </a:t>
            </a:r>
            <a:r>
              <a:rPr lang="en-IN" sz="1800" dirty="0" smtClean="0"/>
              <a:t>etc.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800" dirty="0"/>
              <a:t> </a:t>
            </a:r>
            <a:r>
              <a:rPr lang="en-IN" sz="1800" dirty="0" smtClean="0"/>
              <a:t> </a:t>
            </a:r>
            <a:r>
              <a:rPr lang="en-IN" sz="1800" dirty="0" smtClean="0"/>
              <a:t>This </a:t>
            </a:r>
            <a:r>
              <a:rPr lang="en-IN" sz="1800" dirty="0" smtClean="0"/>
              <a:t>project aims at developing one such system to predict stock values based on historical data.</a:t>
            </a:r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4077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3543" y="5445457"/>
            <a:ext cx="4706427" cy="358937"/>
          </a:xfrm>
        </p:spPr>
        <p:txBody>
          <a:bodyPr>
            <a:normAutofit/>
          </a:bodyPr>
          <a:lstStyle/>
          <a:p>
            <a:r>
              <a:rPr lang="en-IN" sz="2000" b="1" dirty="0" smtClean="0"/>
              <a:t>Fig: TCS : Actual and Predicted value using SVM </a:t>
            </a:r>
            <a:endParaRPr lang="en-IN" sz="20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38" y="1792758"/>
            <a:ext cx="7298639" cy="3407040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63371" y="341193"/>
            <a:ext cx="8106770" cy="8229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Graphs: Predicted values and Actual values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949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23" y="2265529"/>
            <a:ext cx="7114775" cy="3237371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01382" y="5667108"/>
            <a:ext cx="4799920" cy="447090"/>
          </a:xfrm>
        </p:spPr>
        <p:txBody>
          <a:bodyPr/>
          <a:lstStyle/>
          <a:p>
            <a:r>
              <a:rPr lang="en-IN" b="1" dirty="0" smtClean="0"/>
              <a:t>TCS: Actual and predicted value using CNN</a:t>
            </a:r>
            <a:endParaRPr lang="en-IN" b="1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63371" y="423079"/>
            <a:ext cx="8106770" cy="8229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Graphs: Predicted values and Actual values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994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07" y="1208988"/>
            <a:ext cx="4120555" cy="199890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123" y="1208988"/>
            <a:ext cx="4261906" cy="19989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03" y="4052995"/>
            <a:ext cx="4202160" cy="19656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123" y="3996989"/>
            <a:ext cx="4261906" cy="2077679"/>
          </a:xfrm>
          <a:prstGeom prst="rect">
            <a:avLst/>
          </a:prstGeom>
        </p:spPr>
      </p:pic>
      <p:sp>
        <p:nvSpPr>
          <p:cNvPr id="8" name="Content Placeholder 5"/>
          <p:cNvSpPr txBox="1">
            <a:spLocks/>
          </p:cNvSpPr>
          <p:nvPr/>
        </p:nvSpPr>
        <p:spPr>
          <a:xfrm>
            <a:off x="1874811" y="3582080"/>
            <a:ext cx="6259255" cy="44709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/>
              <a:t>CIPLA: Actual and predicted value using a) CNN b)SVM</a:t>
            </a:r>
            <a:endParaRPr lang="en-IN" b="1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600199" y="6448853"/>
            <a:ext cx="6533867" cy="44709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/>
              <a:t>INFOSYS: Actual and predicted value using a) CNN b)SVM</a:t>
            </a:r>
            <a:endParaRPr lang="en-IN" b="1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2180487" y="3229479"/>
            <a:ext cx="446593" cy="44709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a</a:t>
            </a:r>
            <a:r>
              <a:rPr lang="en-IN" b="1" dirty="0" smtClean="0"/>
              <a:t>)</a:t>
            </a:r>
            <a:endParaRPr lang="en-IN" b="1" dirty="0"/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6596779" y="3199972"/>
            <a:ext cx="446593" cy="44709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/>
              <a:t>b)</a:t>
            </a:r>
            <a:endParaRPr lang="en-IN" b="1" dirty="0"/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2219333" y="6001763"/>
            <a:ext cx="446593" cy="44709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a</a:t>
            </a:r>
            <a:r>
              <a:rPr lang="en-IN" b="1" dirty="0" smtClean="0"/>
              <a:t>)</a:t>
            </a:r>
            <a:endParaRPr lang="en-IN" b="1" dirty="0"/>
          </a:p>
        </p:txBody>
      </p:sp>
      <p:sp>
        <p:nvSpPr>
          <p:cNvPr id="13" name="Content Placeholder 5"/>
          <p:cNvSpPr txBox="1">
            <a:spLocks/>
          </p:cNvSpPr>
          <p:nvPr/>
        </p:nvSpPr>
        <p:spPr>
          <a:xfrm>
            <a:off x="6712320" y="5974253"/>
            <a:ext cx="446593" cy="44709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/>
              <a:t>b)</a:t>
            </a:r>
            <a:endParaRPr lang="en-IN" b="1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35738" y="10675"/>
            <a:ext cx="8106770" cy="8229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Graphs: Predicted values and Actual values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077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8193" y="2636065"/>
            <a:ext cx="80650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IN" sz="2000" dirty="0" smtClean="0">
                <a:latin typeface="+mn-lt"/>
              </a:rPr>
              <a:t> The </a:t>
            </a:r>
            <a:r>
              <a:rPr lang="en-IN" sz="2000" dirty="0">
                <a:latin typeface="+mn-lt"/>
              </a:rPr>
              <a:t>value obtained by taking average of both the values generated individually by them, is much closer to the actual value of the particular Stock. 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IN" sz="2000" b="1" dirty="0" smtClean="0">
              <a:latin typeface="+mn-lt"/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IN" sz="2000" b="1" dirty="0" smtClean="0">
                <a:latin typeface="+mn-lt"/>
              </a:rPr>
              <a:t>The </a:t>
            </a:r>
            <a:r>
              <a:rPr lang="en-IN" sz="2000" b="1" dirty="0">
                <a:latin typeface="+mn-lt"/>
              </a:rPr>
              <a:t>accuracy of the proposed system is </a:t>
            </a:r>
            <a:r>
              <a:rPr lang="en-IN" sz="2000" b="1" dirty="0" smtClean="0">
                <a:latin typeface="+mn-lt"/>
              </a:rPr>
              <a:t> 99.5%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000" dirty="0"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21718" y="1225325"/>
            <a:ext cx="4737957" cy="8229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Results: Accuracy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874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968991"/>
            <a:ext cx="7543800" cy="768370"/>
          </a:xfrm>
        </p:spPr>
        <p:txBody>
          <a:bodyPr/>
          <a:lstStyle/>
          <a:p>
            <a:r>
              <a:rPr lang="en-IN" dirty="0" smtClean="0"/>
              <a:t>GUI </a:t>
            </a:r>
            <a:r>
              <a:rPr lang="en-IN" dirty="0" smtClean="0"/>
              <a:t>snapshots : Login Page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1962004"/>
            <a:ext cx="7543800" cy="3791242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391013" y="5964411"/>
            <a:ext cx="3023434" cy="3841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b="1" dirty="0" smtClean="0"/>
              <a:t>Figure: GUI for login page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88776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" y="1182072"/>
            <a:ext cx="8486434" cy="4094016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3391013" y="5964411"/>
            <a:ext cx="3023434" cy="3841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b="1" dirty="0" smtClean="0"/>
              <a:t>Figure: GUI for registration page</a:t>
            </a:r>
            <a:endParaRPr lang="en-IN" sz="20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32142" y="413702"/>
            <a:ext cx="7543800" cy="7683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GUI snapshots : Registration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160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1" y="1444953"/>
            <a:ext cx="8616934" cy="414913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3391013" y="5964411"/>
            <a:ext cx="3023434" cy="3841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b="1" dirty="0" smtClean="0"/>
              <a:t>Figure: GUI for homepage</a:t>
            </a:r>
            <a:endParaRPr lang="en-IN" sz="20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30830" y="306255"/>
            <a:ext cx="7543800" cy="7683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GUI snapshots : </a:t>
            </a:r>
            <a:r>
              <a:rPr lang="en-IN" dirty="0" err="1" smtClean="0"/>
              <a:t>HomePage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39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" y="1452940"/>
            <a:ext cx="8620738" cy="4108123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3045540" y="5176878"/>
            <a:ext cx="3023434" cy="3841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b="1" dirty="0" smtClean="0"/>
              <a:t>Figure: GUI for Get Predictions page</a:t>
            </a:r>
            <a:endParaRPr lang="en-IN" sz="20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6122" y="684570"/>
            <a:ext cx="8082269" cy="7683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 smtClean="0"/>
              <a:t>GUI snapshots : Get Predictions Page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00910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391013" y="5964411"/>
            <a:ext cx="3023434" cy="3841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b="1" dirty="0" smtClean="0"/>
              <a:t>Figure: GUI for Get Graphs page</a:t>
            </a:r>
            <a:endParaRPr lang="en-IN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46" y="2019869"/>
            <a:ext cx="7497339" cy="361145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22960" y="968991"/>
            <a:ext cx="7543800" cy="7683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GUI snapshots : Get Graphs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307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Tools / </a:t>
            </a:r>
            <a:r>
              <a:rPr lang="en-US" dirty="0" smtClean="0"/>
              <a:t>Technologies</a:t>
            </a:r>
            <a:br>
              <a:rPr lang="en-US" dirty="0" smtClean="0"/>
            </a:b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569778"/>
              </p:ext>
            </p:extLst>
          </p:nvPr>
        </p:nvGraphicFramePr>
        <p:xfrm>
          <a:off x="673101" y="1570143"/>
          <a:ext cx="7693659" cy="4186798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564553"/>
                <a:gridCol w="2564553"/>
                <a:gridCol w="2564553"/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 smtClean="0"/>
                        <a:t>Technology/Tool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Platform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Use</a:t>
                      </a:r>
                      <a:endParaRPr lang="en-IN" dirty="0"/>
                    </a:p>
                  </a:txBody>
                  <a:tcPr/>
                </a:tc>
              </a:tr>
              <a:tr h="694204">
                <a:tc>
                  <a:txBody>
                    <a:bodyPr/>
                    <a:lstStyle/>
                    <a:p>
                      <a:r>
                        <a:rPr lang="en-IN" dirty="0" smtClean="0"/>
                        <a:t>HTML,CSS,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err="1" smtClean="0"/>
                        <a:t>Javascript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Windows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Web UI Development</a:t>
                      </a:r>
                      <a:endParaRPr lang="en-IN" dirty="0"/>
                    </a:p>
                  </a:txBody>
                  <a:tcPr/>
                </a:tc>
              </a:tr>
              <a:tr h="402198">
                <a:tc>
                  <a:txBody>
                    <a:bodyPr/>
                    <a:lstStyle/>
                    <a:p>
                      <a:r>
                        <a:rPr lang="en-IN" dirty="0" smtClean="0"/>
                        <a:t>XAMPP(MYSQL)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Windows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Backend Database </a:t>
                      </a:r>
                      <a:endParaRPr lang="en-IN" dirty="0"/>
                    </a:p>
                  </a:txBody>
                  <a:tcPr/>
                </a:tc>
              </a:tr>
              <a:tr h="402198">
                <a:tc>
                  <a:txBody>
                    <a:bodyPr/>
                    <a:lstStyle/>
                    <a:p>
                      <a:r>
                        <a:rPr lang="en-IN" dirty="0" smtClean="0"/>
                        <a:t>Python 3.0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Windows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To run</a:t>
                      </a:r>
                      <a:r>
                        <a:rPr lang="en-IN" baseline="0" dirty="0" smtClean="0"/>
                        <a:t> ML algorithms</a:t>
                      </a:r>
                      <a:endParaRPr lang="en-IN" dirty="0"/>
                    </a:p>
                  </a:txBody>
                  <a:tcPr/>
                </a:tc>
              </a:tr>
              <a:tr h="402198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Keras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Windows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For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Deep Learning</a:t>
                      </a:r>
                      <a:r>
                        <a:rPr lang="en-IN" baseline="0" dirty="0" smtClean="0"/>
                        <a:t> Algorithms</a:t>
                      </a:r>
                      <a:endParaRPr lang="en-IN" dirty="0"/>
                    </a:p>
                  </a:txBody>
                  <a:tcPr/>
                </a:tc>
              </a:tr>
              <a:tr h="402198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Matplotlib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Windows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To visualize the data properly</a:t>
                      </a:r>
                      <a:endParaRPr lang="en-IN" dirty="0"/>
                    </a:p>
                  </a:txBody>
                  <a:tcPr/>
                </a:tc>
              </a:tr>
              <a:tr h="402198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Scikit</a:t>
                      </a:r>
                      <a:r>
                        <a:rPr lang="en-IN" dirty="0" smtClean="0"/>
                        <a:t> learn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Windows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Used</a:t>
                      </a:r>
                      <a:r>
                        <a:rPr lang="en-IN" baseline="0" dirty="0" smtClean="0"/>
                        <a:t> for data mining</a:t>
                      </a:r>
                      <a:endParaRPr lang="en-IN" dirty="0"/>
                    </a:p>
                  </a:txBody>
                  <a:tcPr/>
                </a:tc>
              </a:tr>
              <a:tr h="402198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Numpy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Windows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Used for scientific computing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881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8" y="2118689"/>
            <a:ext cx="7543801" cy="402336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 The 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idea of the project is to develop a system for Stock Market Prediction  for various companies listed in National Stock Exchange (NSE</a:t>
            </a: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We 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use CNN and SVM to construct a model to effectively predict stock prices.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project takes input the historical and real-time stock data from Yahoo Finance. </a:t>
            </a:r>
            <a:endParaRPr lang="en-IN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parameter taken into consideration are Open, High, Low, Close, Adjacent Close . We use the above listed features to predict the Closing Price for next day.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We 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also develop a User Interface with functionalities to Get Quote of a company stock, Get predicted Close Value and visualize the data using graphs. </a:t>
            </a:r>
            <a:endParaRPr lang="en-IN" sz="1600" b="1" u="sng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42578" y="568656"/>
            <a:ext cx="3366903" cy="11277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80500" y="1243918"/>
            <a:ext cx="6628718" cy="5330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b="1" dirty="0" smtClean="0">
                <a:cs typeface="Arial" panose="020B0604020202020204" pitchFamily="34" charset="0"/>
              </a:rPr>
              <a:t>Title: “Stock </a:t>
            </a:r>
            <a:r>
              <a:rPr lang="en-IN" sz="2400" b="1" dirty="0">
                <a:cs typeface="Arial" panose="020B0604020202020204" pitchFamily="34" charset="0"/>
              </a:rPr>
              <a:t>market prediction system using </a:t>
            </a:r>
            <a:r>
              <a:rPr lang="en-IN" sz="2400" b="1" dirty="0" smtClean="0">
                <a:cs typeface="Arial" panose="020B0604020202020204" pitchFamily="34" charset="0"/>
              </a:rPr>
              <a:t>CNN </a:t>
            </a:r>
            <a:r>
              <a:rPr lang="en-IN" sz="2400" b="1" dirty="0">
                <a:cs typeface="Arial" panose="020B0604020202020204" pitchFamily="34" charset="0"/>
              </a:rPr>
              <a:t>and </a:t>
            </a:r>
            <a:r>
              <a:rPr lang="en-IN" sz="2400" b="1" dirty="0" smtClean="0">
                <a:cs typeface="Arial" panose="020B0604020202020204" pitchFamily="34" charset="0"/>
              </a:rPr>
              <a:t>SVM”</a:t>
            </a:r>
            <a:endParaRPr lang="en-US" sz="2400" b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94620" y="347511"/>
            <a:ext cx="4462818" cy="747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30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660400"/>
            <a:ext cx="7543800" cy="924561"/>
          </a:xfrm>
        </p:spPr>
        <p:txBody>
          <a:bodyPr/>
          <a:lstStyle/>
          <a:p>
            <a:r>
              <a:rPr lang="en-US" dirty="0"/>
              <a:t>Hardware </a:t>
            </a:r>
            <a:r>
              <a:rPr lang="en-US" dirty="0" smtClean="0"/>
              <a:t>Requirements</a:t>
            </a:r>
            <a:endParaRPr lang="en-US"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197960"/>
              </p:ext>
            </p:extLst>
          </p:nvPr>
        </p:nvGraphicFramePr>
        <p:xfrm>
          <a:off x="949960" y="2120900"/>
          <a:ext cx="74168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708400"/>
                <a:gridCol w="37084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Use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PC/Laptop/mobile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To</a:t>
                      </a:r>
                      <a:r>
                        <a:rPr lang="en-IN" baseline="0" dirty="0" smtClean="0"/>
                        <a:t> use the web based system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822960" y="3418839"/>
            <a:ext cx="7543800" cy="9245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Other Requirements</a:t>
            </a:r>
            <a:endParaRPr lang="en-US" sz="32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22960" y="4343400"/>
            <a:ext cx="7543800" cy="787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***An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active Internet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Connection***</a:t>
            </a:r>
            <a:endParaRPr lang="en-US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1490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3772" y="928048"/>
            <a:ext cx="3053004" cy="904848"/>
          </a:xfrm>
        </p:spPr>
        <p:txBody>
          <a:bodyPr/>
          <a:lstStyle/>
          <a:p>
            <a:r>
              <a:rPr lang="en-US" dirty="0" smtClean="0"/>
              <a:t>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2137834"/>
            <a:ext cx="7543801" cy="275166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 smtClean="0"/>
              <a:t>  A </a:t>
            </a:r>
            <a:r>
              <a:rPr lang="en-US" sz="1800" dirty="0" smtClean="0"/>
              <a:t>efficient system for stock market prediction is </a:t>
            </a:r>
            <a:r>
              <a:rPr lang="en-US" sz="1800" dirty="0" smtClean="0"/>
              <a:t>developed.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 </a:t>
            </a:r>
            <a:r>
              <a:rPr lang="en-US" sz="1800" dirty="0" smtClean="0"/>
              <a:t> </a:t>
            </a:r>
            <a:r>
              <a:rPr lang="en-US" sz="1800" dirty="0" smtClean="0"/>
              <a:t>A </a:t>
            </a:r>
            <a:r>
              <a:rPr lang="en-US" sz="1800" dirty="0" smtClean="0"/>
              <a:t>friendly Graphical User Interface for customers. </a:t>
            </a:r>
            <a:endParaRPr lang="en-US" sz="18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 </a:t>
            </a:r>
            <a:r>
              <a:rPr lang="en-US" sz="1800" dirty="0" smtClean="0"/>
              <a:t> </a:t>
            </a:r>
            <a:r>
              <a:rPr lang="en-US" sz="1800" dirty="0" smtClean="0"/>
              <a:t>Better </a:t>
            </a:r>
            <a:r>
              <a:rPr lang="en-US" sz="1800" dirty="0" smtClean="0"/>
              <a:t>idea of varying stock prices using graphs. </a:t>
            </a:r>
            <a:endParaRPr lang="en-US" sz="18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 </a:t>
            </a:r>
            <a:r>
              <a:rPr lang="en-US" sz="1800" dirty="0" smtClean="0"/>
              <a:t> </a:t>
            </a:r>
            <a:r>
              <a:rPr lang="en-US" sz="1800" dirty="0" smtClean="0"/>
              <a:t>Automated </a:t>
            </a:r>
            <a:r>
              <a:rPr lang="en-US" sz="1800" dirty="0" smtClean="0"/>
              <a:t>system; running scripts in timely manner to fetch real time data.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8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3340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6601" y="545910"/>
            <a:ext cx="3448789" cy="8912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45734"/>
            <a:ext cx="7680960" cy="402336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1600" dirty="0">
                <a:cs typeface="Arial" panose="020B0604020202020204" pitchFamily="34" charset="0"/>
              </a:rPr>
              <a:t>[1] </a:t>
            </a:r>
            <a:r>
              <a:rPr lang="en-IN" sz="1600" dirty="0" err="1">
                <a:cs typeface="Arial" panose="020B0604020202020204" pitchFamily="34" charset="0"/>
              </a:rPr>
              <a:t>Sreelekshmy</a:t>
            </a:r>
            <a:r>
              <a:rPr lang="en-IN" sz="1600" dirty="0">
                <a:cs typeface="Arial" panose="020B0604020202020204" pitchFamily="34" charset="0"/>
              </a:rPr>
              <a:t> </a:t>
            </a:r>
            <a:r>
              <a:rPr lang="en-IN" sz="1600" dirty="0" err="1">
                <a:cs typeface="Arial" panose="020B0604020202020204" pitchFamily="34" charset="0"/>
              </a:rPr>
              <a:t>Selvin</a:t>
            </a:r>
            <a:r>
              <a:rPr lang="en-IN" sz="1600" dirty="0">
                <a:cs typeface="Arial" panose="020B0604020202020204" pitchFamily="34" charset="0"/>
              </a:rPr>
              <a:t>, </a:t>
            </a:r>
            <a:r>
              <a:rPr lang="en-IN" sz="1600" dirty="0" err="1">
                <a:cs typeface="Arial" panose="020B0604020202020204" pitchFamily="34" charset="0"/>
              </a:rPr>
              <a:t>Vinayakumar</a:t>
            </a:r>
            <a:r>
              <a:rPr lang="en-IN" sz="1600" dirty="0">
                <a:cs typeface="Arial" panose="020B0604020202020204" pitchFamily="34" charset="0"/>
              </a:rPr>
              <a:t> R, </a:t>
            </a:r>
            <a:r>
              <a:rPr lang="en-IN" sz="1600" dirty="0" err="1">
                <a:cs typeface="Arial" panose="020B0604020202020204" pitchFamily="34" charset="0"/>
              </a:rPr>
              <a:t>Gopalakrishnan</a:t>
            </a:r>
            <a:r>
              <a:rPr lang="en-IN" sz="1600" dirty="0">
                <a:cs typeface="Arial" panose="020B0604020202020204" pitchFamily="34" charset="0"/>
              </a:rPr>
              <a:t> E.A, Vijay Krishna </a:t>
            </a:r>
            <a:r>
              <a:rPr lang="en-IN" sz="1600" dirty="0" err="1">
                <a:cs typeface="Arial" panose="020B0604020202020204" pitchFamily="34" charset="0"/>
              </a:rPr>
              <a:t>Menon</a:t>
            </a:r>
            <a:r>
              <a:rPr lang="en-IN" sz="1600" dirty="0">
                <a:cs typeface="Arial" panose="020B0604020202020204" pitchFamily="34" charset="0"/>
              </a:rPr>
              <a:t>,  ‘STOCK PRICE PREDICTION USING LSTM,RNN AND CNN-SLIDING WINDOW MODEL’, International Conference on  </a:t>
            </a:r>
            <a:r>
              <a:rPr lang="en-US" sz="1600" dirty="0">
                <a:cs typeface="Arial" panose="020B0604020202020204" pitchFamily="34" charset="0"/>
              </a:rPr>
              <a:t>Advances in Computing, Communications and Informatics (ICACCI)</a:t>
            </a:r>
            <a:r>
              <a:rPr lang="en-IN" sz="1600" dirty="0">
                <a:cs typeface="Arial" panose="020B0604020202020204" pitchFamily="34" charset="0"/>
              </a:rPr>
              <a:t>,IEEE, </a:t>
            </a:r>
            <a:r>
              <a:rPr lang="en-IN" sz="1600" dirty="0" err="1">
                <a:cs typeface="Arial" panose="020B0604020202020204" pitchFamily="34" charset="0"/>
              </a:rPr>
              <a:t>Udupi</a:t>
            </a:r>
            <a:r>
              <a:rPr lang="en-IN" sz="1600" dirty="0">
                <a:cs typeface="Arial" panose="020B0604020202020204" pitchFamily="34" charset="0"/>
              </a:rPr>
              <a:t>, India, Sept </a:t>
            </a:r>
            <a:r>
              <a:rPr lang="en-IN" sz="1600" dirty="0" smtClean="0">
                <a:cs typeface="Arial" panose="020B0604020202020204" pitchFamily="34" charset="0"/>
              </a:rPr>
              <a:t>2017</a:t>
            </a:r>
          </a:p>
          <a:p>
            <a:pPr>
              <a:lnSpc>
                <a:spcPct val="150000"/>
              </a:lnSpc>
            </a:pPr>
            <a:r>
              <a:rPr lang="en-IN" sz="1600" dirty="0" smtClean="0">
                <a:cs typeface="Arial" panose="020B0604020202020204" pitchFamily="34" charset="0"/>
              </a:rPr>
              <a:t>[2] </a:t>
            </a:r>
            <a:r>
              <a:rPr lang="pt-BR" sz="1600" dirty="0">
                <a:cs typeface="Arial" panose="020B0604020202020204" pitchFamily="34" charset="0"/>
              </a:rPr>
              <a:t>Luca Di Persio , Oleksandr Honchar ‘Artiﬁcial Neural Networks architectures for stock price prediction:  comparisons and applications , </a:t>
            </a:r>
            <a:r>
              <a:rPr lang="pt-BR" sz="1600" dirty="0" smtClean="0">
                <a:cs typeface="Arial" panose="020B0604020202020204" pitchFamily="34" charset="0"/>
              </a:rPr>
              <a:t>2016</a:t>
            </a:r>
          </a:p>
          <a:p>
            <a:pPr fontAlgn="t">
              <a:lnSpc>
                <a:spcPct val="150000"/>
              </a:lnSpc>
            </a:pPr>
            <a:r>
              <a:rPr lang="pt-BR" sz="1600" dirty="0" smtClean="0">
                <a:cs typeface="Arial" panose="020B0604020202020204" pitchFamily="34" charset="0"/>
              </a:rPr>
              <a:t>[3] </a:t>
            </a:r>
            <a:r>
              <a:rPr lang="en-IN" sz="1600" dirty="0" err="1"/>
              <a:t>Avraam</a:t>
            </a:r>
            <a:r>
              <a:rPr lang="en-IN" sz="1600" dirty="0"/>
              <a:t> </a:t>
            </a:r>
            <a:r>
              <a:rPr lang="en-IN" sz="1600" dirty="0" err="1"/>
              <a:t>Tsantekidis</a:t>
            </a:r>
            <a:r>
              <a:rPr lang="en-IN" sz="1600" dirty="0"/>
              <a:t>, </a:t>
            </a:r>
            <a:r>
              <a:rPr lang="en-IN" sz="1600" dirty="0" err="1"/>
              <a:t>Nikolaos</a:t>
            </a:r>
            <a:r>
              <a:rPr lang="en-IN" sz="1600" dirty="0"/>
              <a:t> </a:t>
            </a:r>
            <a:r>
              <a:rPr lang="en-IN" sz="1600" dirty="0" err="1"/>
              <a:t>Passalis</a:t>
            </a:r>
            <a:r>
              <a:rPr lang="en-IN" sz="1600" dirty="0"/>
              <a:t>, </a:t>
            </a:r>
            <a:r>
              <a:rPr lang="en-IN" sz="1600" dirty="0" err="1"/>
              <a:t>Anastasios</a:t>
            </a:r>
            <a:r>
              <a:rPr lang="en-IN" sz="1600" dirty="0"/>
              <a:t> </a:t>
            </a:r>
            <a:r>
              <a:rPr lang="en-IN" sz="1600" dirty="0" err="1"/>
              <a:t>Tefas</a:t>
            </a:r>
            <a:r>
              <a:rPr lang="en-IN" sz="1600" dirty="0"/>
              <a:t>, </a:t>
            </a:r>
            <a:r>
              <a:rPr lang="en-IN" sz="1600" dirty="0" err="1"/>
              <a:t>Juho</a:t>
            </a:r>
            <a:r>
              <a:rPr lang="en-IN" sz="1600" dirty="0"/>
              <a:t> </a:t>
            </a:r>
            <a:r>
              <a:rPr lang="en-IN" sz="1600" dirty="0" err="1"/>
              <a:t>Kanniainen</a:t>
            </a:r>
            <a:r>
              <a:rPr lang="en-IN" sz="1600" dirty="0"/>
              <a:t>, </a:t>
            </a:r>
            <a:r>
              <a:rPr lang="en-IN" sz="1600" dirty="0" err="1"/>
              <a:t>Moncef</a:t>
            </a:r>
            <a:r>
              <a:rPr lang="en-IN" sz="1600" dirty="0"/>
              <a:t> </a:t>
            </a:r>
            <a:r>
              <a:rPr lang="en-IN" sz="1600" dirty="0" err="1"/>
              <a:t>Gabbouj</a:t>
            </a:r>
            <a:r>
              <a:rPr lang="en-IN" sz="1600" dirty="0"/>
              <a:t> and </a:t>
            </a:r>
            <a:r>
              <a:rPr lang="en-IN" sz="1600" dirty="0" err="1"/>
              <a:t>Alexandros</a:t>
            </a:r>
            <a:r>
              <a:rPr lang="en-IN" sz="1600" dirty="0"/>
              <a:t> </a:t>
            </a:r>
            <a:r>
              <a:rPr lang="en-IN" sz="1600" dirty="0" err="1"/>
              <a:t>Iosiﬁdis</a:t>
            </a:r>
            <a:r>
              <a:rPr lang="en-IN" sz="1600" dirty="0"/>
              <a:t> ‘Forecasting Stock Prices from the Limit Order Book using Convolutional Neural </a:t>
            </a:r>
            <a:r>
              <a:rPr lang="en-IN" sz="1600" dirty="0" smtClean="0"/>
              <a:t>Networks</a:t>
            </a:r>
            <a:r>
              <a:rPr lang="en-US" sz="1600" dirty="0" smtClean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97624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1067" y="504967"/>
            <a:ext cx="3435141" cy="8912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96534"/>
            <a:ext cx="7680960" cy="4023360"/>
          </a:xfrm>
        </p:spPr>
        <p:txBody>
          <a:bodyPr>
            <a:noAutofit/>
          </a:bodyPr>
          <a:lstStyle/>
          <a:p>
            <a:pPr fontAlgn="t">
              <a:lnSpc>
                <a:spcPct val="150000"/>
              </a:lnSpc>
            </a:pPr>
            <a:r>
              <a:rPr lang="en-US" sz="1600" dirty="0"/>
              <a:t>[4]</a:t>
            </a:r>
            <a:r>
              <a:rPr lang="en-IN" sz="1600" dirty="0">
                <a:cs typeface="Arial" panose="020B0604020202020204" pitchFamily="34" charset="0"/>
              </a:rPr>
              <a:t> Anastasia </a:t>
            </a:r>
            <a:r>
              <a:rPr lang="en-IN" sz="1600" dirty="0" err="1">
                <a:cs typeface="Arial" panose="020B0604020202020204" pitchFamily="34" charset="0"/>
              </a:rPr>
              <a:t>Borovykh</a:t>
            </a:r>
            <a:r>
              <a:rPr lang="en-IN" sz="1600" dirty="0">
                <a:cs typeface="Arial" panose="020B0604020202020204" pitchFamily="34" charset="0"/>
              </a:rPr>
              <a:t> </a:t>
            </a:r>
            <a:r>
              <a:rPr lang="en-IN" sz="1600" dirty="0" err="1">
                <a:cs typeface="Arial" panose="020B0604020202020204" pitchFamily="34" charset="0"/>
              </a:rPr>
              <a:t>Sander,Bohte</a:t>
            </a:r>
            <a:r>
              <a:rPr lang="en-IN" sz="1600" dirty="0">
                <a:cs typeface="Arial" panose="020B0604020202020204" pitchFamily="34" charset="0"/>
              </a:rPr>
              <a:t>, </a:t>
            </a:r>
            <a:r>
              <a:rPr lang="en-IN" sz="1600" dirty="0" err="1">
                <a:cs typeface="Arial" panose="020B0604020202020204" pitchFamily="34" charset="0"/>
              </a:rPr>
              <a:t>Cornelis</a:t>
            </a:r>
            <a:r>
              <a:rPr lang="en-IN" sz="1600" dirty="0">
                <a:cs typeface="Arial" panose="020B0604020202020204" pitchFamily="34" charset="0"/>
              </a:rPr>
              <a:t> W. </a:t>
            </a:r>
            <a:r>
              <a:rPr lang="en-IN" sz="1600" dirty="0" err="1">
                <a:cs typeface="Arial" panose="020B0604020202020204" pitchFamily="34" charset="0"/>
              </a:rPr>
              <a:t>Oosterle</a:t>
            </a:r>
            <a:r>
              <a:rPr lang="en-IN" sz="1600" dirty="0">
                <a:cs typeface="Arial" panose="020B0604020202020204" pitchFamily="34" charset="0"/>
              </a:rPr>
              <a:t> ‘Conditional time series forecasting</a:t>
            </a:r>
          </a:p>
          <a:p>
            <a:pPr marL="0" indent="0" defTabSz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IN" sz="1600" dirty="0">
                <a:cs typeface="Arial" panose="020B0604020202020204" pitchFamily="34" charset="0"/>
              </a:rPr>
              <a:t>  with convolutional neural networks’ June 2018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[5] Trevor M. Sands, Deep </a:t>
            </a:r>
            <a:r>
              <a:rPr lang="en-IN" sz="1600" dirty="0" err="1"/>
              <a:t>Tayal</a:t>
            </a:r>
            <a:r>
              <a:rPr lang="en-IN" sz="1600" dirty="0"/>
              <a:t>, Matthew E. Morris, and </a:t>
            </a:r>
            <a:r>
              <a:rPr lang="en-IN" sz="1600" dirty="0" err="1"/>
              <a:t>Sildomar</a:t>
            </a:r>
            <a:r>
              <a:rPr lang="en-IN" sz="1600" dirty="0"/>
              <a:t> T. </a:t>
            </a:r>
            <a:r>
              <a:rPr lang="en-IN" sz="1600" dirty="0" err="1"/>
              <a:t>Monteiro</a:t>
            </a:r>
            <a:r>
              <a:rPr lang="en-IN" sz="1600" dirty="0"/>
              <a:t>,’ Robust Stock Value Prediction using Support Vector Machines with Particle Swarm Optimization’, </a:t>
            </a:r>
            <a:r>
              <a:rPr lang="en-IN" sz="1600" dirty="0">
                <a:hlinkClick r:id="rId2"/>
              </a:rPr>
              <a:t>2015 IEEE Congress on Evolutionary Computation (CEC)</a:t>
            </a:r>
            <a:r>
              <a:rPr lang="en-IN" sz="1600" b="1" dirty="0"/>
              <a:t> ,</a:t>
            </a:r>
            <a:r>
              <a:rPr lang="en-IN" sz="1600" dirty="0"/>
              <a:t> IEEE, Sendai, Japan, May 2015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600" dirty="0" smtClean="0"/>
              <a:t>[6</a:t>
            </a:r>
            <a:r>
              <a:rPr lang="en-IN" sz="1600" dirty="0"/>
              <a:t>] Osman </a:t>
            </a:r>
            <a:r>
              <a:rPr lang="en-IN" sz="1600" dirty="0" err="1"/>
              <a:t>Hegazy</a:t>
            </a:r>
            <a:r>
              <a:rPr lang="en-IN" sz="1600" dirty="0"/>
              <a:t>, Omar S. </a:t>
            </a:r>
            <a:r>
              <a:rPr lang="en-IN" sz="1600" dirty="0" err="1"/>
              <a:t>Soliman</a:t>
            </a:r>
            <a:r>
              <a:rPr lang="en-IN" sz="1600" dirty="0"/>
              <a:t> and Mustafa Abdul Salam, ‘A Machine Learning Model for Stock Market Prediction’ , International Journal of Computer Science and Telecommunications , Egypt, December </a:t>
            </a:r>
            <a:r>
              <a:rPr lang="en-IN" sz="1600" dirty="0" smtClean="0"/>
              <a:t>2013</a:t>
            </a:r>
            <a:endParaRPr lang="en-IN" sz="1600" dirty="0"/>
          </a:p>
          <a:p>
            <a:pPr fontAlgn="t">
              <a:lnSpc>
                <a:spcPct val="150000"/>
              </a:lnSpc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58097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5187" y="518614"/>
            <a:ext cx="3162186" cy="913895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96534"/>
            <a:ext cx="7680960" cy="402336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1600" dirty="0"/>
              <a:t>[7] M. </a:t>
            </a:r>
            <a:r>
              <a:rPr lang="en-IN" sz="1600" dirty="0" err="1"/>
              <a:t>Karazmodeh</a:t>
            </a:r>
            <a:r>
              <a:rPr lang="en-IN" sz="1600" dirty="0"/>
              <a:t>, S. </a:t>
            </a:r>
            <a:r>
              <a:rPr lang="en-IN" sz="1600" dirty="0" err="1"/>
              <a:t>Nasiri</a:t>
            </a:r>
            <a:r>
              <a:rPr lang="en-IN" sz="1600" dirty="0"/>
              <a:t>, and S. Majid </a:t>
            </a:r>
            <a:r>
              <a:rPr lang="en-IN" sz="1600" dirty="0" err="1"/>
              <a:t>Hashemi</a:t>
            </a:r>
            <a:r>
              <a:rPr lang="en-IN" sz="1600" dirty="0"/>
              <a:t>, ‘Stock Price Forecasting using Support Vector Machines and Improved Particle Swarm Optimization’, Journal of Automation and Control Engineering, North Cyprus, Turkey, June ,2013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600" dirty="0">
                <a:cs typeface="Arial" panose="020B0604020202020204" pitchFamily="34" charset="0"/>
              </a:rPr>
              <a:t>  </a:t>
            </a:r>
            <a:r>
              <a:rPr lang="en-US" sz="1600" dirty="0">
                <a:cs typeface="Arial" panose="020B0604020202020204" pitchFamily="34" charset="0"/>
              </a:rPr>
              <a:t>[8] http://faganasset.com/2015/04/16/if-not-the-stock-market-then-where/</a:t>
            </a:r>
            <a:endParaRPr lang="en-IN" sz="1600" dirty="0"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cs typeface="Arial" panose="020B0604020202020204" pitchFamily="34" charset="0"/>
              </a:rPr>
              <a:t>  </a:t>
            </a:r>
            <a:r>
              <a:rPr lang="en-IN" sz="1600" dirty="0">
                <a:cs typeface="Arial" panose="020B0604020202020204" pitchFamily="34" charset="0"/>
              </a:rPr>
              <a:t>[9] cs231n.github.io/convolutional-networks/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600" dirty="0">
                <a:cs typeface="Arial" panose="020B0604020202020204" pitchFamily="34" charset="0"/>
              </a:rPr>
              <a:t>  [10] deeplearning4j.org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600" dirty="0">
                <a:cs typeface="Arial" panose="020B0604020202020204" pitchFamily="34" charset="0"/>
              </a:rPr>
              <a:t>  </a:t>
            </a:r>
            <a:r>
              <a:rPr lang="en-IN" sz="1600" dirty="0"/>
              <a:t>[11]</a:t>
            </a:r>
            <a:r>
              <a:rPr lang="en-IN" sz="1600" dirty="0">
                <a:cs typeface="Arial" panose="020B0604020202020204" pitchFamily="34" charset="0"/>
              </a:rPr>
              <a:t>https://en.wikipedia.org/wiki/Stock_market</a:t>
            </a:r>
          </a:p>
          <a:p>
            <a:pPr fontAlgn="t">
              <a:lnSpc>
                <a:spcPct val="150000"/>
              </a:lnSpc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81582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Shape 166" descr="C:\Users\Aditya\Desktop\Review 2\thankyou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699" y="1689100"/>
            <a:ext cx="7323137" cy="3076574"/>
          </a:xfrm>
          <a:prstGeom prst="round2DiagRect">
            <a:avLst>
              <a:gd name="adj1" fmla="val 16667"/>
              <a:gd name="adj2" fmla="val 0"/>
            </a:avLst>
          </a:prstGeom>
          <a:noFill/>
          <a:ln w="88900" cap="sq" cmpd="sng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254000" algn="tl" rotWithShape="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800" dirty="0">
                <a:cs typeface="Arial" panose="020B0604020202020204" pitchFamily="34" charset="0"/>
              </a:rPr>
              <a:t>Prediction of </a:t>
            </a:r>
            <a:r>
              <a:rPr lang="en-IN" sz="1800" dirty="0">
                <a:cs typeface="Arial" panose="020B0604020202020204" pitchFamily="34" charset="0"/>
              </a:rPr>
              <a:t>stock market price is one of the most important issues in </a:t>
            </a:r>
            <a:r>
              <a:rPr lang="en-IN" sz="1800" dirty="0" smtClean="0">
                <a:cs typeface="Arial" panose="020B0604020202020204" pitchFamily="34" charset="0"/>
              </a:rPr>
              <a:t>finance</a:t>
            </a:r>
            <a:r>
              <a:rPr lang="en-IN" sz="1800" dirty="0" smtClean="0"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 smtClean="0">
                <a:cs typeface="Arial" panose="020B0604020202020204" pitchFamily="34" charset="0"/>
              </a:rPr>
              <a:t> </a:t>
            </a:r>
            <a:r>
              <a:rPr lang="en-US" sz="1800" dirty="0" smtClean="0">
                <a:cs typeface="Arial" panose="020B0604020202020204" pitchFamily="34" charset="0"/>
              </a:rPr>
              <a:t>With </a:t>
            </a:r>
            <a:r>
              <a:rPr lang="en-US" sz="1800" dirty="0">
                <a:cs typeface="Arial" panose="020B0604020202020204" pitchFamily="34" charset="0"/>
              </a:rPr>
              <a:t>a successful model for stock prediction, we can gain insight about market behavior over time, spotting trends that would otherwise not have been noticed. </a:t>
            </a:r>
            <a:endParaRPr lang="en-US" sz="1800" dirty="0" smtClean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 smtClean="0">
                <a:cs typeface="Arial" panose="020B0604020202020204" pitchFamily="34" charset="0"/>
              </a:rPr>
              <a:t>With </a:t>
            </a:r>
            <a:r>
              <a:rPr lang="en-US" sz="1800" dirty="0">
                <a:cs typeface="Arial" panose="020B0604020202020204" pitchFamily="34" charset="0"/>
              </a:rPr>
              <a:t>the increasingly computational power of the computer, machine learning will be an eﬃcient method to solve this </a:t>
            </a:r>
            <a:r>
              <a:rPr lang="en-US" sz="1800" dirty="0" smtClean="0">
                <a:cs typeface="Arial" panose="020B0604020202020204" pitchFamily="34" charset="0"/>
              </a:rPr>
              <a:t>problem.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 smtClean="0">
                <a:cs typeface="Arial" panose="020B0604020202020204" pitchFamily="34" charset="0"/>
              </a:rPr>
              <a:t>We </a:t>
            </a:r>
            <a:r>
              <a:rPr lang="en-US" sz="1800" dirty="0">
                <a:cs typeface="Arial" panose="020B0604020202020204" pitchFamily="34" charset="0"/>
              </a:rPr>
              <a:t>can try to improve the accuracy of prediction by modifying the existing </a:t>
            </a:r>
            <a:r>
              <a:rPr lang="en-US" sz="1800" dirty="0" smtClean="0">
                <a:cs typeface="Arial" panose="020B0604020202020204" pitchFamily="34" charset="0"/>
              </a:rPr>
              <a:t>systems.</a:t>
            </a:r>
            <a:endParaRPr lang="en-IN" sz="1800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IN" sz="1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18201" y="805218"/>
            <a:ext cx="4462818" cy="75340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77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9474" y="609600"/>
            <a:ext cx="3081383" cy="851990"/>
          </a:xfrm>
        </p:spPr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43" y="1874762"/>
            <a:ext cx="8331200" cy="43954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800" dirty="0">
                <a:cs typeface="Arial" panose="020B0604020202020204" pitchFamily="34" charset="0"/>
              </a:rPr>
              <a:t> </a:t>
            </a:r>
            <a:r>
              <a:rPr lang="en-IN" sz="1800" dirty="0" smtClean="0">
                <a:cs typeface="Arial" panose="020B0604020202020204" pitchFamily="34" charset="0"/>
              </a:rPr>
              <a:t> </a:t>
            </a:r>
            <a:r>
              <a:rPr lang="en-IN" sz="1800" dirty="0" smtClean="0">
                <a:cs typeface="Arial" panose="020B0604020202020204" pitchFamily="34" charset="0"/>
              </a:rPr>
              <a:t>To </a:t>
            </a:r>
            <a:r>
              <a:rPr lang="en-IN" sz="1800" dirty="0">
                <a:cs typeface="Arial" panose="020B0604020202020204" pitchFamily="34" charset="0"/>
              </a:rPr>
              <a:t>develop a system for accurately predicting stock price using</a:t>
            </a:r>
            <a:r>
              <a:rPr lang="en-IN" sz="1800" b="1" dirty="0">
                <a:cs typeface="Arial" panose="020B0604020202020204" pitchFamily="34" charset="0"/>
              </a:rPr>
              <a:t> Convolutional Neural Network Architecture(CNN</a:t>
            </a:r>
            <a:r>
              <a:rPr lang="en-IN" sz="1800" b="1" dirty="0" smtClean="0">
                <a:cs typeface="Arial" panose="020B0604020202020204" pitchFamily="34" charset="0"/>
              </a:rPr>
              <a:t>) and Support Vector </a:t>
            </a:r>
            <a:r>
              <a:rPr lang="en-IN" sz="1800" b="1" dirty="0" smtClean="0">
                <a:cs typeface="Arial" panose="020B0604020202020204" pitchFamily="34" charset="0"/>
              </a:rPr>
              <a:t>Machine(SVM)</a:t>
            </a:r>
            <a:endParaRPr lang="en-IN" sz="1800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800" dirty="0" smtClean="0">
                <a:cs typeface="Arial" panose="020B0604020202020204" pitchFamily="34" charset="0"/>
              </a:rPr>
              <a:t> </a:t>
            </a:r>
            <a:r>
              <a:rPr lang="en-IN" sz="1800" dirty="0" smtClean="0">
                <a:cs typeface="Arial" panose="020B0604020202020204" pitchFamily="34" charset="0"/>
              </a:rPr>
              <a:t> To </a:t>
            </a:r>
            <a:r>
              <a:rPr lang="en-IN" sz="1800" dirty="0">
                <a:cs typeface="Arial" panose="020B0604020202020204" pitchFamily="34" charset="0"/>
              </a:rPr>
              <a:t>determine the best values for pool length, no. of filters, no of hidden layer while construction of the CNN </a:t>
            </a:r>
            <a:r>
              <a:rPr lang="en-IN" sz="1800" dirty="0" smtClean="0">
                <a:cs typeface="Arial" panose="020B0604020202020204" pitchFamily="34" charset="0"/>
              </a:rPr>
              <a:t>model.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800" dirty="0">
                <a:cs typeface="Arial" panose="020B0604020202020204" pitchFamily="34" charset="0"/>
              </a:rPr>
              <a:t> </a:t>
            </a:r>
            <a:r>
              <a:rPr lang="en-IN" sz="1800" dirty="0" smtClean="0">
                <a:cs typeface="Arial" panose="020B0604020202020204" pitchFamily="34" charset="0"/>
              </a:rPr>
              <a:t> </a:t>
            </a:r>
            <a:r>
              <a:rPr lang="en-IN" sz="1800" dirty="0" smtClean="0">
                <a:cs typeface="Arial" panose="020B0604020202020204" pitchFamily="34" charset="0"/>
              </a:rPr>
              <a:t>To </a:t>
            </a:r>
            <a:r>
              <a:rPr lang="en-IN" sz="1800" dirty="0" smtClean="0">
                <a:cs typeface="Arial" panose="020B0604020202020204" pitchFamily="34" charset="0"/>
              </a:rPr>
              <a:t>determine appropriate parameters for SVM. </a:t>
            </a:r>
            <a:endParaRPr lang="en-IN" sz="1800" dirty="0" smtClean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800" dirty="0">
                <a:cs typeface="Arial" panose="020B0604020202020204" pitchFamily="34" charset="0"/>
              </a:rPr>
              <a:t> </a:t>
            </a:r>
            <a:r>
              <a:rPr lang="en-IN" sz="1800" dirty="0" smtClean="0">
                <a:cs typeface="Arial" panose="020B0604020202020204" pitchFamily="34" charset="0"/>
              </a:rPr>
              <a:t> </a:t>
            </a:r>
            <a:r>
              <a:rPr lang="en-IN" sz="1800" dirty="0" smtClean="0">
                <a:cs typeface="Arial" panose="020B0604020202020204" pitchFamily="34" charset="0"/>
              </a:rPr>
              <a:t>To </a:t>
            </a:r>
            <a:r>
              <a:rPr lang="en-IN" sz="1800" b="1" dirty="0">
                <a:cs typeface="Arial" panose="020B0604020202020204" pitchFamily="34" charset="0"/>
              </a:rPr>
              <a:t>achieve higher efficiency </a:t>
            </a:r>
            <a:r>
              <a:rPr lang="en-IN" sz="1800" dirty="0">
                <a:cs typeface="Arial" panose="020B0604020202020204" pitchFamily="34" charset="0"/>
              </a:rPr>
              <a:t>in stock prediction.</a:t>
            </a:r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740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009453"/>
              </p:ext>
            </p:extLst>
          </p:nvPr>
        </p:nvGraphicFramePr>
        <p:xfrm>
          <a:off x="302261" y="1737361"/>
          <a:ext cx="8651240" cy="432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8332"/>
                <a:gridCol w="2829495"/>
                <a:gridCol w="2753243"/>
                <a:gridCol w="2210170"/>
              </a:tblGrid>
              <a:tr h="274252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+mj-lt"/>
                          <a:cs typeface="Arial" panose="020B0604020202020204" pitchFamily="34" charset="0"/>
                        </a:rPr>
                        <a:t>Sr. no</a:t>
                      </a:r>
                      <a:endParaRPr lang="en-IN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+mj-lt"/>
                          <a:cs typeface="Arial" panose="020B0604020202020204" pitchFamily="34" charset="0"/>
                        </a:rPr>
                        <a:t>Title</a:t>
                      </a:r>
                      <a:endParaRPr lang="en-IN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+mj-lt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+mj-lt"/>
                          <a:cs typeface="Arial" panose="020B0604020202020204" pitchFamily="34" charset="0"/>
                        </a:rPr>
                        <a:t>Results</a:t>
                      </a:r>
                      <a:endParaRPr lang="en-IN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6334">
                <a:tc>
                  <a:txBody>
                    <a:bodyPr/>
                    <a:lstStyle/>
                    <a:p>
                      <a:pPr algn="just"/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algn="just"/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err="1" smtClean="0">
                          <a:latin typeface="+mj-lt"/>
                          <a:cs typeface="Arial" panose="020B0604020202020204" pitchFamily="34" charset="0"/>
                        </a:rPr>
                        <a:t>Sreelekshmy</a:t>
                      </a:r>
                      <a:r>
                        <a:rPr lang="en-IN" sz="1400" dirty="0" smtClean="0"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sz="1400" dirty="0" err="1" smtClean="0">
                          <a:latin typeface="+mj-lt"/>
                          <a:cs typeface="Arial" panose="020B0604020202020204" pitchFamily="34" charset="0"/>
                        </a:rPr>
                        <a:t>Selvin</a:t>
                      </a:r>
                      <a:r>
                        <a:rPr lang="en-IN" sz="1400" dirty="0" smtClean="0">
                          <a:latin typeface="+mj-lt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IN" sz="1400" dirty="0" err="1" smtClean="0">
                          <a:latin typeface="+mj-lt"/>
                          <a:cs typeface="Arial" panose="020B0604020202020204" pitchFamily="34" charset="0"/>
                        </a:rPr>
                        <a:t>Vinayakumar</a:t>
                      </a:r>
                      <a:r>
                        <a:rPr lang="en-IN" sz="1400" dirty="0" smtClean="0">
                          <a:latin typeface="+mj-lt"/>
                          <a:cs typeface="Arial" panose="020B0604020202020204" pitchFamily="34" charset="0"/>
                        </a:rPr>
                        <a:t> R, </a:t>
                      </a:r>
                      <a:r>
                        <a:rPr lang="en-IN" sz="1400" dirty="0" err="1" smtClean="0">
                          <a:latin typeface="+mj-lt"/>
                          <a:cs typeface="Arial" panose="020B0604020202020204" pitchFamily="34" charset="0"/>
                        </a:rPr>
                        <a:t>Gopalakrishnan</a:t>
                      </a:r>
                      <a:r>
                        <a:rPr lang="en-IN" sz="1400" dirty="0" smtClean="0">
                          <a:latin typeface="+mj-lt"/>
                          <a:cs typeface="Arial" panose="020B0604020202020204" pitchFamily="34" charset="0"/>
                        </a:rPr>
                        <a:t> E.A, Vijay Krishna </a:t>
                      </a:r>
                      <a:r>
                        <a:rPr lang="en-IN" sz="1400" dirty="0" err="1" smtClean="0">
                          <a:latin typeface="+mj-lt"/>
                          <a:cs typeface="Arial" panose="020B0604020202020204" pitchFamily="34" charset="0"/>
                        </a:rPr>
                        <a:t>Menon</a:t>
                      </a:r>
                      <a:r>
                        <a:rPr lang="en-IN" sz="1400" dirty="0" smtClean="0">
                          <a:latin typeface="+mj-lt"/>
                          <a:cs typeface="Arial" panose="020B0604020202020204" pitchFamily="34" charset="0"/>
                        </a:rPr>
                        <a:t>,  ‘STOCK PRICE PREDICTION USING LSTM,RNN AND CNN-SLIDING WINDOW MODEL’, International Conference on  </a:t>
                      </a:r>
                      <a:r>
                        <a:rPr lang="en-US" sz="1400" dirty="0" smtClean="0">
                          <a:latin typeface="+mj-lt"/>
                          <a:cs typeface="Arial" panose="020B0604020202020204" pitchFamily="34" charset="0"/>
                        </a:rPr>
                        <a:t>Advances in Computing, Communications and Informatics (ICACCI)</a:t>
                      </a:r>
                      <a:r>
                        <a:rPr lang="en-IN" sz="1400" dirty="0" smtClean="0">
                          <a:latin typeface="+mj-lt"/>
                          <a:cs typeface="Arial" panose="020B0604020202020204" pitchFamily="34" charset="0"/>
                        </a:rPr>
                        <a:t>,IEEE, </a:t>
                      </a:r>
                      <a:r>
                        <a:rPr lang="en-IN" sz="1400" dirty="0" err="1" smtClean="0">
                          <a:latin typeface="+mj-lt"/>
                          <a:cs typeface="Arial" panose="020B0604020202020204" pitchFamily="34" charset="0"/>
                        </a:rPr>
                        <a:t>Udupi</a:t>
                      </a:r>
                      <a:r>
                        <a:rPr lang="en-IN" sz="1400" dirty="0" smtClean="0">
                          <a:latin typeface="+mj-lt"/>
                          <a:cs typeface="Arial" panose="020B0604020202020204" pitchFamily="34" charset="0"/>
                        </a:rPr>
                        <a:t>, India, Sept 2017</a:t>
                      </a:r>
                      <a:endParaRPr lang="en-IN" sz="1600" dirty="0" smtClean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 smtClean="0">
                          <a:latin typeface="+mj-lt"/>
                          <a:cs typeface="Arial" panose="020B0604020202020204" pitchFamily="34" charset="0"/>
                        </a:rPr>
                        <a:t>Time series analysis of stock data using LSTM,</a:t>
                      </a:r>
                      <a:r>
                        <a:rPr lang="en-IN" sz="1400" baseline="0" dirty="0" smtClean="0">
                          <a:latin typeface="+mj-lt"/>
                          <a:cs typeface="Arial" panose="020B0604020202020204" pitchFamily="34" charset="0"/>
                        </a:rPr>
                        <a:t> RNN and CNN for two different sectors(IT and Pharma sector)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400" baseline="0" dirty="0" smtClean="0">
                          <a:latin typeface="+mj-lt"/>
                          <a:cs typeface="Arial" panose="020B0604020202020204" pitchFamily="34" charset="0"/>
                        </a:rPr>
                        <a:t>Use of a Sliding Window Approach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400" baseline="0" dirty="0" smtClean="0">
                          <a:latin typeface="+mj-lt"/>
                          <a:cs typeface="Arial" panose="020B0604020202020204" pitchFamily="34" charset="0"/>
                        </a:rPr>
                        <a:t>Prediction made for next 10 minutes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400" baseline="0" dirty="0" smtClean="0">
                          <a:latin typeface="+mj-lt"/>
                          <a:cs typeface="Arial" panose="020B0604020202020204" pitchFamily="34" charset="0"/>
                        </a:rPr>
                        <a:t>Comparison between the methods used (RNN,CNN LSTM) </a:t>
                      </a:r>
                      <a:endParaRPr lang="en-IN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 smtClean="0">
                          <a:latin typeface="+mj-lt"/>
                          <a:cs typeface="Arial" panose="020B0604020202020204" pitchFamily="34" charset="0"/>
                        </a:rPr>
                        <a:t>CNN is proved to be the best in proposed method.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 smtClean="0">
                          <a:latin typeface="+mj-lt"/>
                          <a:cs typeface="Arial" panose="020B0604020202020204" pitchFamily="34" charset="0"/>
                        </a:rPr>
                        <a:t>CNN uses</a:t>
                      </a:r>
                      <a:r>
                        <a:rPr lang="en-IN" sz="1400" baseline="0" dirty="0" smtClean="0">
                          <a:latin typeface="+mj-lt"/>
                          <a:cs typeface="Arial" panose="020B0604020202020204" pitchFamily="34" charset="0"/>
                        </a:rPr>
                        <a:t> information given at particular instance for prediction and hence it outperforms the other algorithms.</a:t>
                      </a:r>
                      <a:endParaRPr lang="en-IN" sz="1400" dirty="0" smtClean="0">
                        <a:latin typeface="+mj-lt"/>
                        <a:cs typeface="Arial" panose="020B0604020202020204" pitchFamily="34" charset="0"/>
                      </a:endParaRPr>
                    </a:p>
                    <a:p>
                      <a:pPr marL="0" indent="0" algn="just">
                        <a:buNone/>
                      </a:pPr>
                      <a:endParaRPr lang="en-IN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3279"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  <a:p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+mj-lt"/>
                          <a:cs typeface="Arial" panose="020B0604020202020204" pitchFamily="34" charset="0"/>
                        </a:rPr>
                        <a:t>Luca Di Persio ,</a:t>
                      </a:r>
                      <a:r>
                        <a:rPr lang="pt-BR" sz="1400" baseline="0" dirty="0" smtClean="0"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400" dirty="0" smtClean="0">
                          <a:latin typeface="+mj-lt"/>
                          <a:cs typeface="Arial" panose="020B0604020202020204" pitchFamily="34" charset="0"/>
                        </a:rPr>
                        <a:t>Oleksandr Honchar ‘Artiﬁcial Neural Networks architectures for stock price prediction:  comparisons and applications ,</a:t>
                      </a:r>
                      <a:r>
                        <a:rPr lang="pt-BR" sz="1400" baseline="0" dirty="0" smtClean="0"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400" dirty="0" smtClean="0">
                          <a:latin typeface="+mj-lt"/>
                          <a:cs typeface="Arial" panose="020B0604020202020204" pitchFamily="34" charset="0"/>
                        </a:rPr>
                        <a:t>2016</a:t>
                      </a:r>
                      <a:endParaRPr lang="en-IN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 smtClean="0">
                          <a:latin typeface="+mj-lt"/>
                          <a:cs typeface="Arial" panose="020B0604020202020204" pitchFamily="34" charset="0"/>
                        </a:rPr>
                        <a:t>Use of MLP,</a:t>
                      </a:r>
                      <a:r>
                        <a:rPr lang="en-IN" sz="1400" baseline="0" dirty="0" smtClean="0">
                          <a:latin typeface="+mj-lt"/>
                          <a:cs typeface="Arial" panose="020B0604020202020204" pitchFamily="34" charset="0"/>
                        </a:rPr>
                        <a:t> CNN, LSTM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 smtClean="0">
                          <a:latin typeface="+mj-lt"/>
                          <a:cs typeface="Arial" panose="020B0604020202020204" pitchFamily="34" charset="0"/>
                        </a:rPr>
                        <a:t>Normalization od data followed</a:t>
                      </a:r>
                      <a:r>
                        <a:rPr lang="en-IN" sz="1400" baseline="0" dirty="0" smtClean="0">
                          <a:latin typeface="+mj-lt"/>
                          <a:cs typeface="Arial" panose="020B0604020202020204" pitchFamily="34" charset="0"/>
                        </a:rPr>
                        <a:t> by </a:t>
                      </a:r>
                      <a:r>
                        <a:rPr lang="en-IN" sz="1400" baseline="0" dirty="0" err="1" smtClean="0">
                          <a:latin typeface="+mj-lt"/>
                          <a:cs typeface="Arial" panose="020B0604020202020204" pitchFamily="34" charset="0"/>
                        </a:rPr>
                        <a:t>hyperparameter</a:t>
                      </a:r>
                      <a:r>
                        <a:rPr lang="en-IN" sz="1400" baseline="0" dirty="0" smtClean="0">
                          <a:latin typeface="+mj-lt"/>
                          <a:cs typeface="Arial" panose="020B0604020202020204" pitchFamily="34" charset="0"/>
                        </a:rPr>
                        <a:t> optimization.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baseline="0" dirty="0" smtClean="0">
                          <a:latin typeface="+mj-lt"/>
                          <a:cs typeface="Arial" panose="020B0604020202020204" pitchFamily="34" charset="0"/>
                        </a:rPr>
                        <a:t>Use of wavelets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baseline="0" dirty="0" smtClean="0">
                          <a:latin typeface="+mj-lt"/>
                          <a:cs typeface="Arial" panose="020B0604020202020204" pitchFamily="34" charset="0"/>
                        </a:rPr>
                        <a:t>Tree Structured </a:t>
                      </a:r>
                      <a:r>
                        <a:rPr lang="en-IN" sz="1400" baseline="0" dirty="0" err="1" smtClean="0">
                          <a:latin typeface="+mj-lt"/>
                          <a:cs typeface="Arial" panose="020B0604020202020204" pitchFamily="34" charset="0"/>
                        </a:rPr>
                        <a:t>Parzen</a:t>
                      </a:r>
                      <a:r>
                        <a:rPr lang="en-IN" sz="1400" baseline="0" dirty="0" smtClean="0">
                          <a:latin typeface="+mj-lt"/>
                          <a:cs typeface="Arial" panose="020B0604020202020204" pitchFamily="34" charset="0"/>
                        </a:rPr>
                        <a:t> Estimator(TPE)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baseline="0" dirty="0" smtClean="0">
                          <a:latin typeface="+mj-lt"/>
                          <a:cs typeface="Arial" panose="020B0604020202020204" pitchFamily="34" charset="0"/>
                        </a:rPr>
                        <a:t>Principal Component Analysis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 smtClean="0">
                          <a:latin typeface="+mj-lt"/>
                          <a:cs typeface="Arial" panose="020B0604020202020204" pitchFamily="34" charset="0"/>
                        </a:rPr>
                        <a:t>PCA produce poor results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 smtClean="0">
                          <a:latin typeface="+mj-lt"/>
                          <a:cs typeface="Arial" panose="020B0604020202020204" pitchFamily="34" charset="0"/>
                        </a:rPr>
                        <a:t>Use of ensembles</a:t>
                      </a:r>
                      <a:r>
                        <a:rPr lang="en-IN" sz="1400" baseline="0" dirty="0" smtClean="0">
                          <a:latin typeface="+mj-lt"/>
                          <a:cs typeface="Arial" panose="020B0604020202020204" pitchFamily="34" charset="0"/>
                        </a:rPr>
                        <a:t> provide good result.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baseline="0" dirty="0" smtClean="0">
                          <a:latin typeface="+mj-lt"/>
                          <a:cs typeface="Arial" panose="020B0604020202020204" pitchFamily="34" charset="0"/>
                        </a:rPr>
                        <a:t>CNN outperforms the rest.</a:t>
                      </a:r>
                      <a:endParaRPr lang="en-IN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2361063" y="557824"/>
            <a:ext cx="4722125" cy="8519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Literature Survey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87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816716"/>
              </p:ext>
            </p:extLst>
          </p:nvPr>
        </p:nvGraphicFramePr>
        <p:xfrm>
          <a:off x="190499" y="230111"/>
          <a:ext cx="8686800" cy="59153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8520"/>
                <a:gridCol w="2831208"/>
                <a:gridCol w="3045563"/>
                <a:gridCol w="2211509"/>
              </a:tblGrid>
              <a:tr h="540441"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+mj-lt"/>
                          <a:cs typeface="Arial" panose="020B0604020202020204" pitchFamily="34" charset="0"/>
                        </a:rPr>
                        <a:t>Sr. no</a:t>
                      </a:r>
                      <a:endParaRPr lang="en-IN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dirty="0" smtClean="0">
                          <a:latin typeface="+mj-lt"/>
                          <a:cs typeface="Arial" panose="020B0604020202020204" pitchFamily="34" charset="0"/>
                        </a:rPr>
                        <a:t>Title</a:t>
                      </a:r>
                      <a:endParaRPr lang="en-IN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+mj-lt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+mj-lt"/>
                          <a:cs typeface="Arial" panose="020B0604020202020204" pitchFamily="34" charset="0"/>
                        </a:rPr>
                        <a:t>Results</a:t>
                      </a:r>
                      <a:endParaRPr lang="en-IN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8241">
                <a:tc>
                  <a:txBody>
                    <a:bodyPr/>
                    <a:lstStyle/>
                    <a:p>
                      <a:pPr algn="just"/>
                      <a:r>
                        <a:rPr lang="en-IN" sz="1400" dirty="0" smtClean="0">
                          <a:latin typeface="+mj-lt"/>
                          <a:cs typeface="Arial" panose="020B0604020202020204" pitchFamily="34" charset="0"/>
                        </a:rPr>
                        <a:t>3</a:t>
                      </a:r>
                      <a:endParaRPr lang="en-IN" sz="1400" b="0" dirty="0" smtClean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b="0" dirty="0" err="1" smtClean="0">
                          <a:latin typeface="+mj-lt"/>
                          <a:cs typeface="Arial" panose="020B0604020202020204" pitchFamily="34" charset="0"/>
                        </a:rPr>
                        <a:t>Avraam</a:t>
                      </a:r>
                      <a:r>
                        <a:rPr lang="en-IN" sz="1400" b="0" dirty="0" smtClean="0"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sz="1400" b="0" dirty="0" err="1" smtClean="0">
                          <a:latin typeface="+mj-lt"/>
                          <a:cs typeface="Arial" panose="020B0604020202020204" pitchFamily="34" charset="0"/>
                        </a:rPr>
                        <a:t>Tsantekidis</a:t>
                      </a:r>
                      <a:r>
                        <a:rPr lang="en-IN" sz="1400" b="0" dirty="0" smtClean="0">
                          <a:latin typeface="+mj-lt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IN" sz="1400" b="0" dirty="0" err="1" smtClean="0">
                          <a:latin typeface="+mj-lt"/>
                          <a:cs typeface="Arial" panose="020B0604020202020204" pitchFamily="34" charset="0"/>
                        </a:rPr>
                        <a:t>Nikolaos</a:t>
                      </a:r>
                      <a:r>
                        <a:rPr lang="en-IN" sz="1400" b="0" dirty="0" smtClean="0"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sz="1400" b="0" dirty="0" err="1" smtClean="0">
                          <a:latin typeface="+mj-lt"/>
                          <a:cs typeface="Arial" panose="020B0604020202020204" pitchFamily="34" charset="0"/>
                        </a:rPr>
                        <a:t>Passalis</a:t>
                      </a:r>
                      <a:r>
                        <a:rPr lang="en-IN" sz="1400" b="0" dirty="0" smtClean="0">
                          <a:latin typeface="+mj-lt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IN" sz="1400" b="0" dirty="0" err="1" smtClean="0">
                          <a:latin typeface="+mj-lt"/>
                          <a:cs typeface="Arial" panose="020B0604020202020204" pitchFamily="34" charset="0"/>
                        </a:rPr>
                        <a:t>Anastasios</a:t>
                      </a:r>
                      <a:r>
                        <a:rPr lang="en-IN" sz="1400" b="0" dirty="0" smtClean="0"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sz="1400" b="0" dirty="0" err="1" smtClean="0">
                          <a:latin typeface="+mj-lt"/>
                          <a:cs typeface="Arial" panose="020B0604020202020204" pitchFamily="34" charset="0"/>
                        </a:rPr>
                        <a:t>Tefas</a:t>
                      </a:r>
                      <a:r>
                        <a:rPr lang="en-IN" sz="1400" b="0" dirty="0" smtClean="0">
                          <a:latin typeface="+mj-lt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IN" sz="1400" b="0" dirty="0" err="1" smtClean="0">
                          <a:latin typeface="+mj-lt"/>
                          <a:cs typeface="Arial" panose="020B0604020202020204" pitchFamily="34" charset="0"/>
                        </a:rPr>
                        <a:t>Juho</a:t>
                      </a:r>
                      <a:r>
                        <a:rPr lang="en-IN" sz="1400" b="0" dirty="0" smtClean="0"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sz="1400" b="0" dirty="0" err="1" smtClean="0">
                          <a:latin typeface="+mj-lt"/>
                          <a:cs typeface="Arial" panose="020B0604020202020204" pitchFamily="34" charset="0"/>
                        </a:rPr>
                        <a:t>Kanniainen</a:t>
                      </a:r>
                      <a:r>
                        <a:rPr lang="en-IN" sz="1400" b="0" dirty="0" smtClean="0">
                          <a:latin typeface="+mj-lt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IN" sz="1400" b="0" dirty="0" err="1" smtClean="0">
                          <a:latin typeface="+mj-lt"/>
                          <a:cs typeface="Arial" panose="020B0604020202020204" pitchFamily="34" charset="0"/>
                        </a:rPr>
                        <a:t>Moncef</a:t>
                      </a:r>
                      <a:r>
                        <a:rPr lang="en-IN" sz="1400" b="0" dirty="0" smtClean="0"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sz="1400" b="0" dirty="0" err="1" smtClean="0">
                          <a:latin typeface="+mj-lt"/>
                          <a:cs typeface="Arial" panose="020B0604020202020204" pitchFamily="34" charset="0"/>
                        </a:rPr>
                        <a:t>Gabbouj</a:t>
                      </a:r>
                      <a:r>
                        <a:rPr lang="en-IN" sz="1400" b="0" dirty="0" smtClean="0">
                          <a:latin typeface="+mj-lt"/>
                          <a:cs typeface="Arial" panose="020B0604020202020204" pitchFamily="34" charset="0"/>
                        </a:rPr>
                        <a:t> and </a:t>
                      </a:r>
                      <a:r>
                        <a:rPr lang="en-IN" sz="1400" b="0" dirty="0" err="1" smtClean="0">
                          <a:latin typeface="+mj-lt"/>
                          <a:cs typeface="Arial" panose="020B0604020202020204" pitchFamily="34" charset="0"/>
                        </a:rPr>
                        <a:t>Alexandros</a:t>
                      </a:r>
                      <a:r>
                        <a:rPr lang="en-IN" sz="1400" b="0" dirty="0" smtClean="0"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sz="1400" b="0" dirty="0" err="1" smtClean="0">
                          <a:latin typeface="+mj-lt"/>
                          <a:cs typeface="Arial" panose="020B0604020202020204" pitchFamily="34" charset="0"/>
                        </a:rPr>
                        <a:t>Iosiﬁdis</a:t>
                      </a:r>
                      <a:r>
                        <a:rPr lang="en-IN" sz="1400" b="0" baseline="0" dirty="0" smtClean="0">
                          <a:latin typeface="+mj-lt"/>
                          <a:cs typeface="Arial" panose="020B0604020202020204" pitchFamily="34" charset="0"/>
                        </a:rPr>
                        <a:t> ‘Forecasting Stock Prices from the Limit Order Book using Convolutional Neural Networks’</a:t>
                      </a:r>
                      <a:endParaRPr lang="en-IN" sz="1400" b="0" dirty="0" smtClean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 smtClean="0">
                          <a:latin typeface="+mj-lt"/>
                          <a:cs typeface="Arial" panose="020B0604020202020204" pitchFamily="34" charset="0"/>
                        </a:rPr>
                        <a:t>Uses</a:t>
                      </a:r>
                      <a:r>
                        <a:rPr lang="en-IN" sz="1400" baseline="0" dirty="0" smtClean="0">
                          <a:latin typeface="+mj-lt"/>
                          <a:cs typeface="Arial" panose="020B0604020202020204" pitchFamily="34" charset="0"/>
                        </a:rPr>
                        <a:t> a intelligent normalization technique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baseline="0" dirty="0" smtClean="0">
                          <a:latin typeface="+mj-lt"/>
                          <a:cs typeface="Arial" panose="020B0604020202020204" pitchFamily="34" charset="0"/>
                        </a:rPr>
                        <a:t>Bid and ask values are used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baseline="0" dirty="0" smtClean="0">
                          <a:latin typeface="+mj-lt"/>
                          <a:cs typeface="Arial" panose="020B0604020202020204" pitchFamily="34" charset="0"/>
                        </a:rPr>
                        <a:t>Calculates recall and precision, F1 value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1400" baseline="0" dirty="0" smtClean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 smtClean="0">
                          <a:latin typeface="+mj-lt"/>
                          <a:cs typeface="Arial" panose="020B0604020202020204" pitchFamily="34" charset="0"/>
                        </a:rPr>
                        <a:t>CNN performs better than all algorithms.</a:t>
                      </a:r>
                      <a:r>
                        <a:rPr lang="en-IN" sz="1400" baseline="0" dirty="0" smtClean="0"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endParaRPr lang="en-IN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8690">
                <a:tc>
                  <a:txBody>
                    <a:bodyPr/>
                    <a:lstStyle/>
                    <a:p>
                      <a:pPr algn="just"/>
                      <a:r>
                        <a:rPr lang="en-IN" sz="1400" dirty="0" smtClean="0">
                          <a:latin typeface="+mj-lt"/>
                          <a:cs typeface="Arial" panose="020B0604020202020204" pitchFamily="34" charset="0"/>
                        </a:rPr>
                        <a:t>4</a:t>
                      </a:r>
                    </a:p>
                    <a:p>
                      <a:pPr algn="just"/>
                      <a:endParaRPr lang="en-IN" sz="1400" b="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>
                          <a:latin typeface="+mj-lt"/>
                          <a:cs typeface="Arial" panose="020B0604020202020204" pitchFamily="34" charset="0"/>
                        </a:rPr>
                        <a:t>Anastasia </a:t>
                      </a:r>
                      <a:r>
                        <a:rPr lang="en-IN" sz="1400" dirty="0" err="1" smtClean="0">
                          <a:latin typeface="+mj-lt"/>
                          <a:cs typeface="Arial" panose="020B0604020202020204" pitchFamily="34" charset="0"/>
                        </a:rPr>
                        <a:t>Borovykh</a:t>
                      </a:r>
                      <a:r>
                        <a:rPr lang="en-IN" sz="1400" dirty="0" smtClean="0"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sz="1400" dirty="0" err="1" smtClean="0">
                          <a:latin typeface="+mj-lt"/>
                          <a:cs typeface="Arial" panose="020B0604020202020204" pitchFamily="34" charset="0"/>
                        </a:rPr>
                        <a:t>Sander,Bohte</a:t>
                      </a:r>
                      <a:r>
                        <a:rPr lang="en-IN" sz="1400" dirty="0" smtClean="0">
                          <a:latin typeface="+mj-lt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IN" sz="1400" dirty="0" err="1" smtClean="0">
                          <a:latin typeface="+mj-lt"/>
                          <a:cs typeface="Arial" panose="020B0604020202020204" pitchFamily="34" charset="0"/>
                        </a:rPr>
                        <a:t>Cornelis</a:t>
                      </a:r>
                      <a:r>
                        <a:rPr lang="en-IN" sz="1400" dirty="0" smtClean="0">
                          <a:latin typeface="+mj-lt"/>
                          <a:cs typeface="Arial" panose="020B0604020202020204" pitchFamily="34" charset="0"/>
                        </a:rPr>
                        <a:t> W. </a:t>
                      </a:r>
                      <a:r>
                        <a:rPr lang="en-IN" sz="1400" dirty="0" err="1" smtClean="0">
                          <a:latin typeface="+mj-lt"/>
                          <a:cs typeface="Arial" panose="020B0604020202020204" pitchFamily="34" charset="0"/>
                        </a:rPr>
                        <a:t>Oosterle</a:t>
                      </a:r>
                      <a:endParaRPr lang="en-IN" sz="1400" dirty="0" smtClean="0">
                        <a:latin typeface="+mj-lt"/>
                        <a:cs typeface="Arial" panose="020B0604020202020204" pitchFamily="34" charset="0"/>
                      </a:endParaRPr>
                    </a:p>
                    <a:p>
                      <a:r>
                        <a:rPr lang="en-IN" sz="1400" dirty="0" smtClean="0">
                          <a:latin typeface="+mj-lt"/>
                          <a:cs typeface="Arial" panose="020B0604020202020204" pitchFamily="34" charset="0"/>
                        </a:rPr>
                        <a:t> ‘Conditional time series forecasting with convolutional neural networks’ June 2018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 smtClean="0">
                          <a:latin typeface="+mj-lt"/>
                          <a:cs typeface="Arial" panose="020B0604020202020204" pitchFamily="34" charset="0"/>
                        </a:rPr>
                        <a:t>Detailed approach of stock prediction using</a:t>
                      </a:r>
                      <a:r>
                        <a:rPr lang="en-IN" sz="1400" baseline="0" dirty="0" smtClean="0">
                          <a:latin typeface="+mj-lt"/>
                          <a:cs typeface="Arial" panose="020B0604020202020204" pitchFamily="34" charset="0"/>
                        </a:rPr>
                        <a:t> CNN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baseline="0" dirty="0" smtClean="0">
                          <a:latin typeface="+mj-lt"/>
                          <a:cs typeface="Arial" panose="020B0604020202020204" pitchFamily="34" charset="0"/>
                        </a:rPr>
                        <a:t>Uses wavelets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baseline="0" dirty="0" smtClean="0">
                          <a:latin typeface="+mj-lt"/>
                          <a:cs typeface="Arial" panose="020B0604020202020204" pitchFamily="34" charset="0"/>
                        </a:rPr>
                        <a:t>Uses concept of dilated convolution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 smtClean="0">
                          <a:latin typeface="+mj-lt"/>
                          <a:cs typeface="Arial" panose="020B0604020202020204" pitchFamily="34" charset="0"/>
                        </a:rPr>
                        <a:t>Unconditional wavelets</a:t>
                      </a:r>
                      <a:r>
                        <a:rPr lang="en-IN" sz="1400" baseline="0" dirty="0" smtClean="0">
                          <a:latin typeface="+mj-lt"/>
                          <a:cs typeface="Arial" panose="020B0604020202020204" pitchFamily="34" charset="0"/>
                        </a:rPr>
                        <a:t> performs best. </a:t>
                      </a:r>
                      <a:endParaRPr lang="en-IN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1216">
                <a:tc>
                  <a:txBody>
                    <a:bodyPr/>
                    <a:lstStyle/>
                    <a:p>
                      <a:pPr algn="just"/>
                      <a:r>
                        <a:rPr lang="en-IN" sz="1400" b="0" dirty="0" smtClean="0">
                          <a:latin typeface="+mj-lt"/>
                          <a:cs typeface="Arial" panose="020B0604020202020204" pitchFamily="34" charset="0"/>
                        </a:rPr>
                        <a:t>5</a:t>
                      </a:r>
                      <a:endParaRPr lang="en-IN" sz="1400" b="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M. </a:t>
                      </a:r>
                      <a:r>
                        <a:rPr lang="en-IN" sz="140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Karazmodeh</a:t>
                      </a:r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S. </a:t>
                      </a:r>
                      <a:r>
                        <a:rPr lang="en-IN" sz="140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Nasiri</a:t>
                      </a:r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and S. Majid </a:t>
                      </a:r>
                      <a:r>
                        <a:rPr lang="en-IN" sz="140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Hashemi</a:t>
                      </a:r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‘Stock Price Forecasting using Support Vector Machines and Improved Particle Swarm Optimization’, Journal of Automation and Control Engineering, North Cyprus, Turkey, June ,2013</a:t>
                      </a:r>
                      <a:endParaRPr lang="en-IN" sz="1400" dirty="0" smtClean="0">
                        <a:latin typeface="+mj-lt"/>
                      </a:endParaRPr>
                    </a:p>
                    <a:p>
                      <a:endParaRPr lang="en-IN" sz="1400" dirty="0" smtClean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baseline="0" dirty="0" smtClean="0">
                          <a:latin typeface="+mj-lt"/>
                          <a:cs typeface="Arial" panose="020B0604020202020204" pitchFamily="34" charset="0"/>
                        </a:rPr>
                        <a:t>employs an Particle Swarm Optimization (PSO) Improved via Genetic Algorithm (IPSO) based on Support Vector Machines (SVM)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1400" baseline="0" dirty="0" smtClean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 smtClean="0">
                          <a:latin typeface="+mj-lt"/>
                          <a:cs typeface="Arial" panose="020B0604020202020204" pitchFamily="34" charset="0"/>
                        </a:rPr>
                        <a:t>Accuracy around 60%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 smtClean="0">
                          <a:latin typeface="+mj-lt"/>
                          <a:cs typeface="Arial" panose="020B0604020202020204" pitchFamily="34" charset="0"/>
                        </a:rPr>
                        <a:t>PSO with Genetic Algorithms</a:t>
                      </a:r>
                      <a:r>
                        <a:rPr lang="en-IN" sz="1400" baseline="0" dirty="0" smtClean="0">
                          <a:latin typeface="+mj-lt"/>
                          <a:cs typeface="Arial" panose="020B0604020202020204" pitchFamily="34" charset="0"/>
                        </a:rPr>
                        <a:t> perform better</a:t>
                      </a:r>
                      <a:endParaRPr lang="en-IN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863600" y="1739900"/>
            <a:ext cx="75057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1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191421"/>
              </p:ext>
            </p:extLst>
          </p:nvPr>
        </p:nvGraphicFramePr>
        <p:xfrm>
          <a:off x="609599" y="431800"/>
          <a:ext cx="7941109" cy="52453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142"/>
                <a:gridCol w="2588172"/>
                <a:gridCol w="2784126"/>
                <a:gridCol w="2021669"/>
              </a:tblGrid>
              <a:tr h="603028"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+mj-lt"/>
                          <a:cs typeface="Arial" panose="020B0604020202020204" pitchFamily="34" charset="0"/>
                        </a:rPr>
                        <a:t>Sr. no</a:t>
                      </a:r>
                      <a:endParaRPr lang="en-IN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dirty="0" smtClean="0">
                          <a:latin typeface="+mj-lt"/>
                          <a:cs typeface="Arial" panose="020B0604020202020204" pitchFamily="34" charset="0"/>
                        </a:rPr>
                        <a:t>Title</a:t>
                      </a:r>
                      <a:endParaRPr lang="en-IN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+mj-lt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+mj-lt"/>
                          <a:cs typeface="Arial" panose="020B0604020202020204" pitchFamily="34" charset="0"/>
                        </a:rPr>
                        <a:t>Results</a:t>
                      </a:r>
                      <a:endParaRPr lang="en-IN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8272">
                <a:tc>
                  <a:txBody>
                    <a:bodyPr/>
                    <a:lstStyle/>
                    <a:p>
                      <a:pPr algn="just"/>
                      <a:r>
                        <a:rPr lang="en-IN" sz="1200" b="0" dirty="0" smtClean="0">
                          <a:latin typeface="+mj-lt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Trevor M. Sands, Deep </a:t>
                      </a:r>
                      <a:r>
                        <a:rPr lang="en-IN" sz="140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Tayal</a:t>
                      </a:r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Matthew E. Morris, and </a:t>
                      </a:r>
                      <a:r>
                        <a:rPr lang="en-IN" sz="140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Sildomar</a:t>
                      </a:r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T. </a:t>
                      </a:r>
                      <a:r>
                        <a:rPr lang="en-IN" sz="140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Monteiro</a:t>
                      </a:r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,’ Robust Stock Value Prediction using Support Vector Machines with Particle Swarm Optimization’, 2015</a:t>
                      </a:r>
                      <a:r>
                        <a:rPr lang="en-IN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IEEE</a:t>
                      </a:r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  <a:hlinkClick r:id="rId2"/>
                        </a:rPr>
                        <a:t> </a:t>
                      </a:r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Congress on Evolutionary Computation(CEC)</a:t>
                      </a:r>
                      <a:r>
                        <a:rPr lang="en-IN" sz="1400" b="1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</a:t>
                      </a:r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IEEE, Sendai, Japan, May 2015</a:t>
                      </a:r>
                    </a:p>
                    <a:p>
                      <a:endParaRPr lang="en-IN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 smtClean="0">
                          <a:latin typeface="+mj-lt"/>
                        </a:rPr>
                        <a:t>Comparison of SVM-PSO,ANN,</a:t>
                      </a:r>
                      <a:r>
                        <a:rPr lang="en-IN" sz="1400" baseline="0" dirty="0" smtClean="0">
                          <a:latin typeface="+mj-lt"/>
                        </a:rPr>
                        <a:t> Naïve Bayes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baseline="0" dirty="0" smtClean="0">
                          <a:latin typeface="+mj-lt"/>
                        </a:rPr>
                        <a:t>High accuracy (95%)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 smtClean="0">
                          <a:latin typeface="+mj-lt"/>
                        </a:rPr>
                        <a:t>SVM alone perform poor if parameters are not carefully selected.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 smtClean="0">
                          <a:latin typeface="+mj-lt"/>
                        </a:rPr>
                        <a:t>SVM-PSO</a:t>
                      </a:r>
                      <a:r>
                        <a:rPr lang="en-IN" sz="1400" baseline="0" dirty="0" smtClean="0">
                          <a:latin typeface="+mj-lt"/>
                        </a:rPr>
                        <a:t> give higher accuracy</a:t>
                      </a:r>
                      <a:endParaRPr lang="en-IN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7303">
                <a:tc>
                  <a:txBody>
                    <a:bodyPr/>
                    <a:lstStyle/>
                    <a:p>
                      <a:pPr algn="just"/>
                      <a:r>
                        <a:rPr lang="en-IN" sz="1200" dirty="0" smtClean="0">
                          <a:latin typeface="+mj-lt"/>
                          <a:cs typeface="Arial" panose="020B0604020202020204" pitchFamily="34" charset="0"/>
                        </a:rPr>
                        <a:t>7</a:t>
                      </a:r>
                      <a:endParaRPr lang="en-IN" sz="1200" b="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Osman </a:t>
                      </a:r>
                      <a:r>
                        <a:rPr lang="en-IN" sz="140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Hegazy</a:t>
                      </a:r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Omar S. </a:t>
                      </a:r>
                      <a:r>
                        <a:rPr lang="en-IN" sz="140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Soliman</a:t>
                      </a:r>
                      <a:r>
                        <a:rPr lang="en-IN" sz="14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and Mustafa Abdul Salam, ‘A Machine Learning Model for Stock Market Prediction’ , International Journal of Computer Science and Telecommunications , Egypt, December 2013</a:t>
                      </a:r>
                    </a:p>
                    <a:p>
                      <a:endParaRPr lang="en-IN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 smtClean="0">
                          <a:latin typeface="+mj-lt"/>
                        </a:rPr>
                        <a:t>Integrates</a:t>
                      </a:r>
                      <a:r>
                        <a:rPr lang="en-IN" sz="1400" baseline="0" dirty="0" smtClean="0">
                          <a:latin typeface="+mj-lt"/>
                        </a:rPr>
                        <a:t> PSO with LS-SVM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baseline="0" dirty="0" smtClean="0">
                          <a:latin typeface="+mj-lt"/>
                        </a:rPr>
                        <a:t>13 benchmark financial datasets used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 smtClean="0">
                          <a:latin typeface="+mj-lt"/>
                        </a:rPr>
                        <a:t>compared with artificial neural network with </a:t>
                      </a:r>
                      <a:r>
                        <a:rPr lang="en-IN" sz="1400" dirty="0" err="1" smtClean="0">
                          <a:latin typeface="+mj-lt"/>
                        </a:rPr>
                        <a:t>Levenberg</a:t>
                      </a:r>
                      <a:r>
                        <a:rPr lang="en-IN" sz="1400" dirty="0" smtClean="0">
                          <a:latin typeface="+mj-lt"/>
                        </a:rPr>
                        <a:t>-Marquardt (LM) algorithm</a:t>
                      </a:r>
                      <a:endParaRPr lang="en-IN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 smtClean="0">
                          <a:latin typeface="+mj-lt"/>
                        </a:rPr>
                        <a:t>ANN performs worst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 smtClean="0">
                          <a:latin typeface="+mj-lt"/>
                        </a:rPr>
                        <a:t>PSO</a:t>
                      </a:r>
                      <a:r>
                        <a:rPr lang="en-IN" sz="1400" baseline="0" dirty="0" smtClean="0">
                          <a:latin typeface="+mj-lt"/>
                        </a:rPr>
                        <a:t> solves </a:t>
                      </a:r>
                      <a:r>
                        <a:rPr lang="en-IN" sz="1400" baseline="0" dirty="0" err="1" smtClean="0">
                          <a:latin typeface="+mj-lt"/>
                        </a:rPr>
                        <a:t>probem</a:t>
                      </a:r>
                      <a:r>
                        <a:rPr lang="en-IN" sz="1400" baseline="0" dirty="0" smtClean="0">
                          <a:latin typeface="+mj-lt"/>
                        </a:rPr>
                        <a:t> of over-</a:t>
                      </a:r>
                      <a:r>
                        <a:rPr lang="en-IN" sz="1400" baseline="0" dirty="0" err="1" smtClean="0">
                          <a:latin typeface="+mj-lt"/>
                        </a:rPr>
                        <a:t>fiiting</a:t>
                      </a:r>
                      <a:endParaRPr lang="en-IN" sz="1400" baseline="0" dirty="0" smtClean="0">
                        <a:latin typeface="+mj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baseline="0" dirty="0" smtClean="0">
                          <a:latin typeface="+mj-lt"/>
                        </a:rPr>
                        <a:t>PSO helps in better </a:t>
                      </a:r>
                      <a:r>
                        <a:rPr lang="en-IN" sz="1400" baseline="0" dirty="0" err="1" smtClean="0">
                          <a:latin typeface="+mj-lt"/>
                        </a:rPr>
                        <a:t>tunig</a:t>
                      </a:r>
                      <a:r>
                        <a:rPr lang="en-IN" sz="1400" baseline="0" dirty="0" smtClean="0">
                          <a:latin typeface="+mj-lt"/>
                        </a:rPr>
                        <a:t> the parameters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N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188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3242</TotalTime>
  <Words>2369</Words>
  <Application>Microsoft Office PowerPoint</Application>
  <PresentationFormat>On-screen Show (4:3)</PresentationFormat>
  <Paragraphs>289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Wingdings</vt:lpstr>
      <vt:lpstr>Retrospect</vt:lpstr>
      <vt:lpstr>Stock Market Prediction System</vt:lpstr>
      <vt:lpstr>Contents</vt:lpstr>
      <vt:lpstr>Introduction</vt:lpstr>
      <vt:lpstr>Problem Statement</vt:lpstr>
      <vt:lpstr>PowerPoint Presentation</vt:lpstr>
      <vt:lpstr>Objectives</vt:lpstr>
      <vt:lpstr>PowerPoint Presentation</vt:lpstr>
      <vt:lpstr>PowerPoint Presentation</vt:lpstr>
      <vt:lpstr>PowerPoint Presentation</vt:lpstr>
      <vt:lpstr>Limitations of Existing Systems</vt:lpstr>
      <vt:lpstr>          Project Scope</vt:lpstr>
      <vt:lpstr>System Architecture</vt:lpstr>
      <vt:lpstr>UML Diagrams : Use case</vt:lpstr>
      <vt:lpstr>UML Diagrams : Activity</vt:lpstr>
      <vt:lpstr>UML Diagrams : Sequence</vt:lpstr>
      <vt:lpstr>Data Flow Diagram(Level 0):</vt:lpstr>
      <vt:lpstr>Data Flow Diagram(Level 1):</vt:lpstr>
      <vt:lpstr>Architecture : SVM</vt:lpstr>
      <vt:lpstr>Architecture :  CNN</vt:lpstr>
      <vt:lpstr>Implementation Details : Dataset</vt:lpstr>
      <vt:lpstr>Implementation Details : Dataset</vt:lpstr>
      <vt:lpstr>Implementation Details : Backend</vt:lpstr>
      <vt:lpstr>Implementation Details : Prediction module</vt:lpstr>
      <vt:lpstr>Implementation Details : Code Snippet(CNN)</vt:lpstr>
      <vt:lpstr>Implementation Details : Code Snippet(SVM)</vt:lpstr>
      <vt:lpstr>Implementation Details : User Interface</vt:lpstr>
      <vt:lpstr>Results and Analysis</vt:lpstr>
      <vt:lpstr>Results: Predicted values</vt:lpstr>
      <vt:lpstr>Evaluation metrics for the algorithms</vt:lpstr>
      <vt:lpstr>Fig: TCS : Actual and Predicted value using SVM </vt:lpstr>
      <vt:lpstr>PowerPoint Presentation</vt:lpstr>
      <vt:lpstr>PowerPoint Presentation</vt:lpstr>
      <vt:lpstr>PowerPoint Presentation</vt:lpstr>
      <vt:lpstr>GUI snapshots : Login Page</vt:lpstr>
      <vt:lpstr>PowerPoint Presentation</vt:lpstr>
      <vt:lpstr>PowerPoint Presentation</vt:lpstr>
      <vt:lpstr>PowerPoint Presentation</vt:lpstr>
      <vt:lpstr>PowerPoint Presentation</vt:lpstr>
      <vt:lpstr>Software Tools / Technologies </vt:lpstr>
      <vt:lpstr>Hardware Requirements</vt:lpstr>
      <vt:lpstr>Outcomes</vt:lpstr>
      <vt:lpstr>References</vt:lpstr>
      <vt:lpstr>References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 &amp; GO</dc:title>
  <dc:creator>admin</dc:creator>
  <cp:lastModifiedBy>devesh</cp:lastModifiedBy>
  <cp:revision>134</cp:revision>
  <dcterms:modified xsi:type="dcterms:W3CDTF">2019-05-31T18:06:47Z</dcterms:modified>
</cp:coreProperties>
</file>