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6"/>
  </p:notesMasterIdLst>
  <p:sldIdLst>
    <p:sldId id="270" r:id="rId2"/>
    <p:sldId id="292" r:id="rId3"/>
    <p:sldId id="272" r:id="rId4"/>
    <p:sldId id="295" r:id="rId5"/>
    <p:sldId id="271" r:id="rId6"/>
    <p:sldId id="274" r:id="rId7"/>
    <p:sldId id="280" r:id="rId8"/>
    <p:sldId id="296" r:id="rId9"/>
    <p:sldId id="297" r:id="rId10"/>
    <p:sldId id="281" r:id="rId11"/>
    <p:sldId id="282" r:id="rId12"/>
    <p:sldId id="276" r:id="rId13"/>
    <p:sldId id="300" r:id="rId14"/>
    <p:sldId id="301" r:id="rId15"/>
    <p:sldId id="302" r:id="rId16"/>
    <p:sldId id="303" r:id="rId17"/>
    <p:sldId id="304" r:id="rId18"/>
    <p:sldId id="284" r:id="rId19"/>
    <p:sldId id="285" r:id="rId20"/>
    <p:sldId id="306" r:id="rId21"/>
    <p:sldId id="305" r:id="rId22"/>
    <p:sldId id="286" r:id="rId23"/>
    <p:sldId id="289" r:id="rId24"/>
    <p:sldId id="294" r:id="rId25"/>
    <p:sldId id="287" r:id="rId26"/>
    <p:sldId id="288" r:id="rId27"/>
    <p:sldId id="277" r:id="rId28"/>
    <p:sldId id="278" r:id="rId29"/>
    <p:sldId id="293" r:id="rId30"/>
    <p:sldId id="279" r:id="rId31"/>
    <p:sldId id="291" r:id="rId32"/>
    <p:sldId id="298" r:id="rId33"/>
    <p:sldId id="299" r:id="rId34"/>
    <p:sldId id="269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B149D0-DEFF-4C2F-8821-799D9BE76489}">
  <a:tblStyle styleId="{9BB149D0-DEFF-4C2F-8821-799D9BE764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71590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32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1399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56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8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687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0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4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614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793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3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655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716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9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xpl/mostRecentIssue.jsp?punumber=7229815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xpl/mostRecentIssue.jsp?punumber=72298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Stock Market Prediction System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991100" y="4603466"/>
            <a:ext cx="3733800" cy="1392628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buNone/>
            </a:pPr>
            <a:r>
              <a:rPr lang="en-US" b="1" dirty="0" smtClean="0"/>
              <a:t>Group </a:t>
            </a:r>
            <a:r>
              <a:rPr lang="en-US" b="1" dirty="0" smtClean="0"/>
              <a:t>Member </a:t>
            </a:r>
            <a:r>
              <a:rPr lang="en-US" b="1" dirty="0" smtClean="0"/>
              <a:t>Details</a:t>
            </a:r>
            <a:endParaRPr lang="en-US" b="1" dirty="0"/>
          </a:p>
          <a:p>
            <a:pPr marL="0" indent="0" algn="r">
              <a:buNone/>
            </a:pPr>
            <a:r>
              <a:rPr lang="en-US" dirty="0" err="1" smtClean="0"/>
              <a:t>Harshali</a:t>
            </a:r>
            <a:r>
              <a:rPr lang="en-US" dirty="0" smtClean="0"/>
              <a:t> </a:t>
            </a:r>
            <a:r>
              <a:rPr lang="en-US" dirty="0" err="1" smtClean="0"/>
              <a:t>Bedmutha</a:t>
            </a:r>
            <a:r>
              <a:rPr lang="en-US" dirty="0" smtClean="0"/>
              <a:t>(B150028507)</a:t>
            </a:r>
          </a:p>
          <a:p>
            <a:pPr marL="0" indent="0" algn="r">
              <a:buNone/>
            </a:pPr>
            <a:r>
              <a:rPr lang="en-US" dirty="0" err="1" smtClean="0"/>
              <a:t>Ria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(B150028525)</a:t>
            </a:r>
          </a:p>
          <a:p>
            <a:pPr marL="0" indent="0" algn="r">
              <a:buNone/>
            </a:pPr>
            <a:r>
              <a:rPr lang="en-US" dirty="0" err="1" smtClean="0"/>
              <a:t>Ritika</a:t>
            </a:r>
            <a:r>
              <a:rPr lang="en-US" dirty="0" smtClean="0"/>
              <a:t> Jain(B150028535)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9700" y="2590800"/>
            <a:ext cx="3822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        Under the guidance of</a:t>
            </a:r>
          </a:p>
          <a:p>
            <a:endParaRPr lang="en-IN" sz="1800" dirty="0" smtClean="0"/>
          </a:p>
          <a:p>
            <a:r>
              <a:rPr lang="en-IN" sz="2400" b="1" dirty="0" err="1" smtClean="0"/>
              <a:t>Dr.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Mrs.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Himangi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Pande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99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Existing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Since stock market is a highly dynamic environment, the predictions have not achieved a high accuracy.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Many systems use only SVM. But these systems achieve accuracy nearly 70% which is still low.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So, SVM with PSO produce a higher accuracy (greater than 90% in most cases)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CNN alone or SVM alone are less effective rather than the hybrid approach.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09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9943" y="1811505"/>
            <a:ext cx="3703320" cy="3483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functionality it </a:t>
            </a:r>
            <a:r>
              <a:rPr lang="en-US" dirty="0" err="1" smtClean="0"/>
              <a:t>coverS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49943" y="2249714"/>
            <a:ext cx="4076337" cy="3619380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 smtClean="0">
                <a:cs typeface="Arial" panose="020B0604020202020204" pitchFamily="34" charset="0"/>
              </a:rPr>
              <a:t> </a:t>
            </a:r>
            <a:r>
              <a:rPr lang="en-IN" sz="1700" dirty="0" smtClean="0">
                <a:cs typeface="Arial" panose="020B0604020202020204" pitchFamily="34" charset="0"/>
              </a:rPr>
              <a:t>The </a:t>
            </a:r>
            <a:r>
              <a:rPr lang="en-IN" sz="1700" dirty="0">
                <a:cs typeface="Arial" panose="020B0604020202020204" pitchFamily="34" charset="0"/>
              </a:rPr>
              <a:t>project aims to </a:t>
            </a:r>
            <a:r>
              <a:rPr lang="en-IN" sz="1700" b="1" dirty="0">
                <a:cs typeface="Arial" panose="020B0604020202020204" pitchFamily="34" charset="0"/>
              </a:rPr>
              <a:t>predict the stock </a:t>
            </a:r>
            <a:r>
              <a:rPr lang="en-IN" sz="1700" b="1" dirty="0" smtClean="0">
                <a:cs typeface="Arial" panose="020B0604020202020204" pitchFamily="34" charset="0"/>
              </a:rPr>
              <a:t> values </a:t>
            </a:r>
            <a:r>
              <a:rPr lang="en-IN" sz="1700" b="1" dirty="0">
                <a:cs typeface="Arial" panose="020B0604020202020204" pitchFamily="34" charset="0"/>
              </a:rPr>
              <a:t>for 2-3 NSE listed companies.</a:t>
            </a:r>
            <a:r>
              <a:rPr lang="en-IN" sz="1700" dirty="0">
                <a:cs typeface="Arial" panose="020B0604020202020204" pitchFamily="34" charset="0"/>
              </a:rPr>
              <a:t> </a:t>
            </a:r>
            <a:endParaRPr lang="en-IN" sz="1700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700" dirty="0" smtClean="0">
                <a:cs typeface="Arial" panose="020B0604020202020204" pitchFamily="34" charset="0"/>
              </a:rPr>
              <a:t>The </a:t>
            </a:r>
            <a:r>
              <a:rPr lang="en-IN" sz="1700" dirty="0">
                <a:cs typeface="Arial" panose="020B0604020202020204" pitchFamily="34" charset="0"/>
              </a:rPr>
              <a:t>prediction can be based </a:t>
            </a:r>
            <a:r>
              <a:rPr lang="en-IN" sz="1700" dirty="0" smtClean="0">
                <a:cs typeface="Arial" panose="020B0604020202020204" pitchFamily="34" charset="0"/>
              </a:rPr>
              <a:t>on </a:t>
            </a:r>
            <a:r>
              <a:rPr lang="en-IN" sz="1700" dirty="0">
                <a:cs typeface="Arial" panose="020B0604020202020204" pitchFamily="34" charset="0"/>
              </a:rPr>
              <a:t>day-wise dataset</a:t>
            </a:r>
            <a:r>
              <a:rPr lang="en-IN" sz="1700" b="1" dirty="0">
                <a:cs typeface="Arial" panose="020B0604020202020204" pitchFamily="34" charset="0"/>
              </a:rPr>
              <a:t>. We use day-wise stock market data</a:t>
            </a:r>
            <a:r>
              <a:rPr lang="en-IN" sz="1700" dirty="0">
                <a:cs typeface="Arial" panose="020B0604020202020204" pitchFamily="34" charset="0"/>
              </a:rPr>
              <a:t> and predict </a:t>
            </a:r>
            <a:r>
              <a:rPr lang="en-IN" sz="1700" dirty="0" smtClean="0">
                <a:cs typeface="Arial" panose="020B0604020202020204" pitchFamily="34" charset="0"/>
              </a:rPr>
              <a:t>for </a:t>
            </a:r>
            <a:r>
              <a:rPr lang="en-IN" sz="1700" dirty="0">
                <a:cs typeface="Arial" panose="020B0604020202020204" pitchFamily="34" charset="0"/>
              </a:rPr>
              <a:t>next days rather than minutes</a:t>
            </a:r>
            <a:r>
              <a:rPr lang="en-IN" sz="1700" dirty="0" smtClean="0"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700" dirty="0" smtClean="0">
                <a:cs typeface="Arial" panose="020B0604020202020204" pitchFamily="34" charset="0"/>
              </a:rPr>
              <a:t>Graphs based on the stock prices are generated.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700" b="1" dirty="0" smtClean="0">
                <a:cs typeface="Arial" panose="020B0604020202020204" pitchFamily="34" charset="0"/>
              </a:rPr>
              <a:t>Real time data </a:t>
            </a:r>
            <a:r>
              <a:rPr lang="en-IN" sz="1700" dirty="0" smtClean="0">
                <a:cs typeface="Arial" panose="020B0604020202020204" pitchFamily="34" charset="0"/>
              </a:rPr>
              <a:t>used for purpose of comparison.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800" dirty="0" smtClean="0">
              <a:cs typeface="Arial" panose="020B0604020202020204" pitchFamily="34" charset="0"/>
            </a:endParaRPr>
          </a:p>
          <a:p>
            <a:endParaRPr lang="en-IN" sz="1800" dirty="0">
              <a:cs typeface="Arial" panose="020B0604020202020204" pitchFamily="34" charset="0"/>
            </a:endParaRPr>
          </a:p>
          <a:p>
            <a:endParaRPr lang="en-IN" sz="1800" dirty="0"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28799"/>
            <a:ext cx="3703320" cy="420915"/>
          </a:xfrm>
        </p:spPr>
        <p:txBody>
          <a:bodyPr/>
          <a:lstStyle/>
          <a:p>
            <a:r>
              <a:rPr lang="en-US" dirty="0"/>
              <a:t>What is not </a:t>
            </a:r>
            <a:r>
              <a:rPr lang="en-US" dirty="0" smtClean="0"/>
              <a:t>covered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49714"/>
            <a:ext cx="3703320" cy="361938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Not all NSE listed companies </a:t>
            </a:r>
            <a:r>
              <a:rPr lang="en-US" sz="1600" dirty="0" smtClean="0"/>
              <a:t>are included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No minute-wise predictions </a:t>
            </a:r>
            <a:r>
              <a:rPr lang="en-US" sz="1600" dirty="0" smtClean="0"/>
              <a:t>included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93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VECTOR MACHINE (SVM)</a:t>
            </a:r>
          </a:p>
          <a:p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CONVOLUTIONAL NEURAL NETWORKS (CNN)</a:t>
            </a:r>
          </a:p>
          <a:p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PARTICLE SWARM OPTIMIZATION (PSO)</a:t>
            </a:r>
          </a:p>
        </p:txBody>
      </p:sp>
    </p:spTree>
    <p:extLst>
      <p:ext uri="{BB962C8B-B14F-4D97-AF65-F5344CB8AC3E}">
        <p14:creationId xmlns:p14="http://schemas.microsoft.com/office/powerpoint/2010/main" val="7023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42900"/>
            <a:ext cx="7543800" cy="924561"/>
          </a:xfrm>
        </p:spPr>
        <p:txBody>
          <a:bodyPr/>
          <a:lstStyle/>
          <a:p>
            <a:r>
              <a:rPr lang="en-IN" dirty="0" smtClean="0"/>
              <a:t>                        CNN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CNN consists of an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input layer, several hidden layers and an output layer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Input layer is a representation of identity function, f(x)=x. Output layer which makes decisions, passes previously calculated weights through a linear function . 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Hidden layers are either convolutional, pooling, dropout or fully connected.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03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9144000" cy="3327999"/>
          </a:xfrm>
        </p:spPr>
      </p:pic>
    </p:spTree>
    <p:extLst>
      <p:ext uri="{BB962C8B-B14F-4D97-AF65-F5344CB8AC3E}">
        <p14:creationId xmlns:p14="http://schemas.microsoft.com/office/powerpoint/2010/main" val="217451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SVM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69366"/>
          </a:xfrm>
        </p:spPr>
        <p:txBody>
          <a:bodyPr/>
          <a:lstStyle/>
          <a:p>
            <a:r>
              <a:rPr lang="en-IN" dirty="0"/>
              <a:t>“Support Vector Machine” (SVM) is a supervised machine learning algorithm which can be used for both classification or regression challenges</a:t>
            </a:r>
            <a:r>
              <a:rPr lang="en-IN" dirty="0" smtClean="0"/>
              <a:t>.</a:t>
            </a:r>
          </a:p>
          <a:p>
            <a:r>
              <a:rPr lang="en-IN" dirty="0"/>
              <a:t>we perform classification by finding the hyper-plane that differentiate the two classes very </a:t>
            </a:r>
            <a:r>
              <a:rPr lang="en-IN" dirty="0" smtClean="0"/>
              <a:t>well.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519487"/>
            <a:ext cx="4467225" cy="283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14400"/>
            <a:ext cx="7543800" cy="822961"/>
          </a:xfrm>
        </p:spPr>
        <p:txBody>
          <a:bodyPr/>
          <a:lstStyle/>
          <a:p>
            <a:r>
              <a:rPr lang="en-IN" dirty="0" smtClean="0"/>
              <a:t>                        PSO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860" y="2080261"/>
            <a:ext cx="8635999" cy="38633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Particle swarm optimization (PSO) is a population based stochastic </a:t>
            </a:r>
            <a:r>
              <a:rPr lang="en-IN" sz="1600" dirty="0" smtClean="0"/>
              <a:t>optimization.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PSO is initialized with a group of random particles (solutions) and then searches for optima by updating generations. </a:t>
            </a:r>
            <a:endParaRPr lang="en-IN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/>
              <a:t>In </a:t>
            </a:r>
            <a:r>
              <a:rPr lang="en-IN" sz="1600" dirty="0"/>
              <a:t>every iteration, each particle is updated by following two "best" values. </a:t>
            </a:r>
            <a:endParaRPr lang="en-IN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/>
              <a:t>PBEST, GBEST, LBEST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/>
              <a:t>After </a:t>
            </a:r>
            <a:r>
              <a:rPr lang="en-IN" sz="1600" dirty="0"/>
              <a:t>finding </a:t>
            </a:r>
            <a:r>
              <a:rPr lang="en-IN" sz="1600" dirty="0" err="1" smtClean="0"/>
              <a:t>th</a:t>
            </a:r>
            <a:r>
              <a:rPr lang="en-IN" sz="1600" dirty="0" smtClean="0"/>
              <a:t> e </a:t>
            </a:r>
            <a:r>
              <a:rPr lang="en-IN" sz="1600" dirty="0"/>
              <a:t>two best values, the particle updates its velocity and positions with following equation (a) and (b).</a:t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v[] = v[] + c1 * rand() * (</a:t>
            </a:r>
            <a:r>
              <a:rPr lang="en-IN" sz="1600" b="1" dirty="0" err="1"/>
              <a:t>pbest</a:t>
            </a:r>
            <a:r>
              <a:rPr lang="en-IN" sz="1600" b="1" dirty="0"/>
              <a:t>[] - present[]) + c2 * rand() * (</a:t>
            </a:r>
            <a:r>
              <a:rPr lang="en-IN" sz="1600" b="1" dirty="0" err="1"/>
              <a:t>gbest</a:t>
            </a:r>
            <a:r>
              <a:rPr lang="en-IN" sz="1600" b="1" dirty="0"/>
              <a:t>[] - present[]) (a)</a:t>
            </a:r>
            <a:br>
              <a:rPr lang="en-IN" sz="1600" b="1" dirty="0"/>
            </a:br>
            <a:r>
              <a:rPr lang="en-IN" sz="1600" b="1" dirty="0"/>
              <a:t>present[] = </a:t>
            </a:r>
            <a:r>
              <a:rPr lang="en-IN" sz="1600" b="1" dirty="0" err="1"/>
              <a:t>persent</a:t>
            </a:r>
            <a:r>
              <a:rPr lang="en-IN" sz="1600" b="1" dirty="0"/>
              <a:t>[] + v[] (b)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v[] is the particle velocity, </a:t>
            </a:r>
            <a:r>
              <a:rPr lang="en-IN" sz="1600" dirty="0" err="1"/>
              <a:t>persent</a:t>
            </a:r>
            <a:r>
              <a:rPr lang="en-IN" sz="1600" dirty="0"/>
              <a:t>[] is the current particle (solution). </a:t>
            </a:r>
            <a:r>
              <a:rPr lang="en-IN" sz="1600" dirty="0" err="1"/>
              <a:t>pbest</a:t>
            </a:r>
            <a:r>
              <a:rPr lang="en-IN" sz="1600" dirty="0"/>
              <a:t>[] and </a:t>
            </a:r>
            <a:r>
              <a:rPr lang="en-IN" sz="1600" dirty="0" err="1"/>
              <a:t>gbest</a:t>
            </a:r>
            <a:r>
              <a:rPr lang="en-IN" sz="1600" dirty="0"/>
              <a:t>[] are defined as stated before. rand () is a random number between (0,1). c1, c2 are learning factors. usually c1 = c2 = 2. </a:t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7289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359" y="1363134"/>
            <a:ext cx="7543801" cy="402336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pseudo code of the procedure is as follows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For each particle </a:t>
            </a:r>
            <a:br>
              <a:rPr lang="en-IN" dirty="0"/>
            </a:br>
            <a:r>
              <a:rPr lang="en-IN" dirty="0"/>
              <a:t>    Initialize particle</a:t>
            </a:r>
            <a:br>
              <a:rPr lang="en-IN" dirty="0"/>
            </a:br>
            <a:r>
              <a:rPr lang="en-IN" dirty="0"/>
              <a:t>END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Do</a:t>
            </a:r>
            <a:br>
              <a:rPr lang="en-IN" dirty="0"/>
            </a:br>
            <a:r>
              <a:rPr lang="en-IN" dirty="0"/>
              <a:t>    For each particle </a:t>
            </a:r>
            <a:br>
              <a:rPr lang="en-IN" dirty="0"/>
            </a:br>
            <a:r>
              <a:rPr lang="en-IN" dirty="0"/>
              <a:t>        Calculate fitness value</a:t>
            </a:r>
            <a:br>
              <a:rPr lang="en-IN" dirty="0"/>
            </a:br>
            <a:r>
              <a:rPr lang="en-IN" dirty="0"/>
              <a:t>        If the fitness value is better than the best fitness value (</a:t>
            </a:r>
            <a:r>
              <a:rPr lang="en-IN" dirty="0" err="1"/>
              <a:t>pBest</a:t>
            </a:r>
            <a:r>
              <a:rPr lang="en-IN" dirty="0"/>
              <a:t>) in history</a:t>
            </a:r>
            <a:br>
              <a:rPr lang="en-IN" dirty="0"/>
            </a:br>
            <a:r>
              <a:rPr lang="en-IN" dirty="0"/>
              <a:t>            set current value as the new </a:t>
            </a:r>
            <a:r>
              <a:rPr lang="en-IN" dirty="0" err="1"/>
              <a:t>pBest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 End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 Choose the particle with the best fitness value of all the particles as the </a:t>
            </a:r>
            <a:r>
              <a:rPr lang="en-IN" dirty="0" err="1"/>
              <a:t>gBest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 For each particle </a:t>
            </a:r>
            <a:br>
              <a:rPr lang="en-IN" dirty="0"/>
            </a:br>
            <a:r>
              <a:rPr lang="en-IN" dirty="0"/>
              <a:t>        Calculate particle velocity according equation (a)</a:t>
            </a:r>
            <a:br>
              <a:rPr lang="en-IN" dirty="0"/>
            </a:br>
            <a:r>
              <a:rPr lang="en-IN" dirty="0"/>
              <a:t>        Update particle position according equation (b)</a:t>
            </a:r>
            <a:br>
              <a:rPr lang="en-IN" dirty="0"/>
            </a:br>
            <a:r>
              <a:rPr lang="en-IN" dirty="0"/>
              <a:t>    End</a:t>
            </a:r>
          </a:p>
        </p:txBody>
      </p:sp>
    </p:spTree>
    <p:extLst>
      <p:ext uri="{BB962C8B-B14F-4D97-AF65-F5344CB8AC3E}">
        <p14:creationId xmlns:p14="http://schemas.microsoft.com/office/powerpoint/2010/main" val="42670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46" y="551543"/>
            <a:ext cx="7543800" cy="997132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10" y="1864539"/>
            <a:ext cx="7523731" cy="38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Arial"/>
              </a:rPr>
              <a:t>Architecture 0f CNN </a:t>
            </a:r>
            <a:r>
              <a:rPr lang="en-US" dirty="0" smtClean="0">
                <a:sym typeface="Arial"/>
              </a:rPr>
              <a:t>– </a:t>
            </a:r>
            <a:br>
              <a:rPr lang="en-US" dirty="0" smtClean="0">
                <a:sym typeface="Arial"/>
              </a:rPr>
            </a:b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24" y="1892300"/>
            <a:ext cx="3660076" cy="40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960" y="495300"/>
            <a:ext cx="4345940" cy="886461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16100"/>
            <a:ext cx="7543801" cy="47625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Motivation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Literature Survey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Limitations of existing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Scope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Methodology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System Architecture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UML Diagrams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Hardware and Software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Outcomes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References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Arial"/>
              </a:rPr>
              <a:t>Architecture of  </a:t>
            </a:r>
            <a:r>
              <a:rPr lang="en-US" dirty="0" smtClean="0">
                <a:sym typeface="Arial"/>
              </a:rPr>
              <a:t>SVM-PSO</a:t>
            </a:r>
            <a:r>
              <a:rPr lang="en-US" dirty="0" smtClean="0">
                <a:sym typeface="Arial"/>
              </a:rPr>
              <a:t> </a:t>
            </a:r>
            <a:r>
              <a:rPr lang="en-US" dirty="0" smtClean="0">
                <a:sym typeface="Arial"/>
              </a:rPr>
              <a:t/>
            </a:r>
            <a:br>
              <a:rPr lang="en-US" dirty="0" smtClean="0">
                <a:sym typeface="Arial"/>
              </a:rPr>
            </a:b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43" y="1930400"/>
            <a:ext cx="4016033" cy="39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Arial"/>
              </a:rPr>
              <a:t>System </a:t>
            </a:r>
            <a:r>
              <a:rPr lang="en-US" dirty="0" smtClean="0">
                <a:sym typeface="Arial"/>
              </a:rPr>
              <a:t>Architecture – </a:t>
            </a:r>
            <a:br>
              <a:rPr lang="en-US" dirty="0" smtClean="0">
                <a:sym typeface="Arial"/>
              </a:rPr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" y="1846263"/>
            <a:ext cx="692116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266" y="0"/>
            <a:ext cx="7543800" cy="971786"/>
          </a:xfrm>
        </p:spPr>
        <p:txBody>
          <a:bodyPr/>
          <a:lstStyle/>
          <a:p>
            <a:r>
              <a:rPr lang="en-US" dirty="0" smtClean="0"/>
              <a:t>UML Diagrams – 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7" y="971786"/>
            <a:ext cx="7800648" cy="56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800919" y="1741714"/>
            <a:ext cx="74910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211" y="145142"/>
            <a:ext cx="7543800" cy="808447"/>
          </a:xfrm>
        </p:spPr>
        <p:txBody>
          <a:bodyPr/>
          <a:lstStyle/>
          <a:p>
            <a:r>
              <a:rPr lang="en-US" dirty="0" smtClean="0"/>
              <a:t>UML Diagrams - Activity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7579" y="5843603"/>
            <a:ext cx="124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/>
              <a:t>Register</a:t>
            </a:r>
            <a:endParaRPr lang="en-IN" sz="1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0" y="953589"/>
            <a:ext cx="3745868" cy="4773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465" y="953589"/>
            <a:ext cx="3523478" cy="47738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67087" y="5843603"/>
            <a:ext cx="17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/>
              <a:t>Login Activity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51912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800919" y="1741714"/>
            <a:ext cx="74910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211" y="145142"/>
            <a:ext cx="7543800" cy="808447"/>
          </a:xfrm>
        </p:spPr>
        <p:txBody>
          <a:bodyPr/>
          <a:lstStyle/>
          <a:p>
            <a:r>
              <a:rPr lang="en-US" dirty="0" smtClean="0"/>
              <a:t>UML Diagrams - Activity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5554" y="5766385"/>
            <a:ext cx="2496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Get Quotes</a:t>
            </a:r>
            <a:endParaRPr lang="en-IN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30" y="953590"/>
            <a:ext cx="3860800" cy="4662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20" y="953589"/>
            <a:ext cx="3219538" cy="466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80025" y="5766385"/>
            <a:ext cx="2496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Get Prediction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7115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 -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60" y="266700"/>
            <a:ext cx="7543800" cy="962661"/>
          </a:xfrm>
        </p:spPr>
        <p:txBody>
          <a:bodyPr/>
          <a:lstStyle/>
          <a:p>
            <a:r>
              <a:rPr lang="en-US" dirty="0" smtClean="0"/>
              <a:t>UML Diagrams - Sequence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229361"/>
            <a:ext cx="7988300" cy="56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Tools / </a:t>
            </a:r>
            <a:r>
              <a:rPr lang="en-US" dirty="0" smtClean="0"/>
              <a:t>Technologies</a:t>
            </a:r>
            <a:br>
              <a:rPr lang="en-US" dirty="0" smtClean="0"/>
            </a:b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02345"/>
              </p:ext>
            </p:extLst>
          </p:nvPr>
        </p:nvGraphicFramePr>
        <p:xfrm>
          <a:off x="673100" y="2088758"/>
          <a:ext cx="7693659" cy="3144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64553"/>
                <a:gridCol w="2564553"/>
                <a:gridCol w="2564553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Technology/Tool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Platform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</a:t>
                      </a:r>
                      <a:endParaRPr lang="en-IN" dirty="0"/>
                    </a:p>
                  </a:txBody>
                  <a:tcPr/>
                </a:tc>
              </a:tr>
              <a:tr h="694204">
                <a:tc>
                  <a:txBody>
                    <a:bodyPr/>
                    <a:lstStyle/>
                    <a:p>
                      <a:r>
                        <a:rPr lang="en-IN" dirty="0" smtClean="0"/>
                        <a:t>HTML,CSS,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err="1" smtClean="0"/>
                        <a:t>Javascript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Web UI Development</a:t>
                      </a:r>
                      <a:endParaRPr lang="en-IN" dirty="0"/>
                    </a:p>
                  </a:txBody>
                  <a:tcPr/>
                </a:tc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smtClean="0"/>
                        <a:t>XAMPP(MYSQL)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Backend Database </a:t>
                      </a:r>
                      <a:endParaRPr lang="en-IN" dirty="0"/>
                    </a:p>
                  </a:txBody>
                  <a:tcPr/>
                </a:tc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smtClean="0"/>
                        <a:t>Python 3.0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run</a:t>
                      </a:r>
                      <a:r>
                        <a:rPr lang="en-IN" baseline="0" dirty="0" smtClean="0"/>
                        <a:t> ML algorithms</a:t>
                      </a:r>
                      <a:endParaRPr lang="en-IN" dirty="0"/>
                    </a:p>
                  </a:txBody>
                  <a:tcPr/>
                </a:tc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Keras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Deep Learning</a:t>
                      </a:r>
                      <a:r>
                        <a:rPr lang="en-IN" baseline="0" dirty="0" smtClean="0"/>
                        <a:t> Algorithms</a:t>
                      </a:r>
                      <a:endParaRPr lang="en-IN" dirty="0"/>
                    </a:p>
                  </a:txBody>
                  <a:tcPr/>
                </a:tc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Matplotlib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visualize the data properly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8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60400"/>
            <a:ext cx="7543800" cy="924561"/>
          </a:xfrm>
        </p:spPr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Requirements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97960"/>
              </p:ext>
            </p:extLst>
          </p:nvPr>
        </p:nvGraphicFramePr>
        <p:xfrm>
          <a:off x="949960" y="2120900"/>
          <a:ext cx="74168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08400"/>
                <a:gridCol w="37084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PC/Laptop/mobile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</a:t>
                      </a:r>
                      <a:r>
                        <a:rPr lang="en-IN" baseline="0" dirty="0" smtClean="0"/>
                        <a:t> use the web based system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22960" y="3022600"/>
            <a:ext cx="7543800" cy="924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Other Requirements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16000" y="4064000"/>
            <a:ext cx="735076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822960" y="4343400"/>
            <a:ext cx="754380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An active Internet Connection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49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0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13620"/>
            <a:ext cx="7543800" cy="11321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n-lt"/>
              </a:rPr>
              <a:t>Problem Statement: </a:t>
            </a:r>
            <a:r>
              <a:rPr lang="en-IN" sz="2400" b="1" dirty="0">
                <a:latin typeface="+mn-lt"/>
                <a:cs typeface="Arial" panose="020B0604020202020204" pitchFamily="34" charset="0"/>
              </a:rPr>
              <a:t>Stock market prediction system using  CNN Sliding Window Model and SVM with </a:t>
            </a:r>
            <a:r>
              <a:rPr lang="en-IN" sz="2400" b="1" dirty="0" smtClean="0">
                <a:latin typeface="+mn-lt"/>
                <a:cs typeface="Arial" panose="020B0604020202020204" pitchFamily="34" charset="0"/>
              </a:rPr>
              <a:t>PSO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en-IN" sz="1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Prediction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of stock market price is one of the most important issues in finance. 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Many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researchers have been given their idea how to forecast the market price in order to make gain using different techniques, such as technical analysis, statistical analysis, with different methods. 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We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aim at developing a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hybrid system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stock market price prediction using </a:t>
            </a:r>
            <a:r>
              <a:rPr lang="en-IN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Convolutional Neural </a:t>
            </a:r>
            <a:r>
              <a:rPr lang="en-IN" sz="1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Network(CNN) and Support Vector Machine with Particle Swarm Optimization</a:t>
            </a:r>
          </a:p>
        </p:txBody>
      </p:sp>
    </p:spTree>
    <p:extLst>
      <p:ext uri="{BB962C8B-B14F-4D97-AF65-F5344CB8AC3E}">
        <p14:creationId xmlns:p14="http://schemas.microsoft.com/office/powerpoint/2010/main" val="22503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137834"/>
            <a:ext cx="7543801" cy="27516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A efficient system for stock market prediction is developed.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A friendly Graphical User Interface for customers.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Better idea of varying stock prices using graphs.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Automated system; running scripts in timely manner to fetch real time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34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45734"/>
            <a:ext cx="768096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cs typeface="Arial" panose="020B0604020202020204" pitchFamily="34" charset="0"/>
              </a:rPr>
              <a:t>[1] </a:t>
            </a:r>
            <a:r>
              <a:rPr lang="en-IN" sz="1600" dirty="0" err="1">
                <a:cs typeface="Arial" panose="020B0604020202020204" pitchFamily="34" charset="0"/>
              </a:rPr>
              <a:t>Sreelekshmy</a:t>
            </a:r>
            <a:r>
              <a:rPr lang="en-IN" sz="1600" dirty="0">
                <a:cs typeface="Arial" panose="020B0604020202020204" pitchFamily="34" charset="0"/>
              </a:rPr>
              <a:t> </a:t>
            </a:r>
            <a:r>
              <a:rPr lang="en-IN" sz="1600" dirty="0" err="1">
                <a:cs typeface="Arial" panose="020B0604020202020204" pitchFamily="34" charset="0"/>
              </a:rPr>
              <a:t>Selvin</a:t>
            </a:r>
            <a:r>
              <a:rPr lang="en-IN" sz="1600" dirty="0">
                <a:cs typeface="Arial" panose="020B0604020202020204" pitchFamily="34" charset="0"/>
              </a:rPr>
              <a:t>, </a:t>
            </a:r>
            <a:r>
              <a:rPr lang="en-IN" sz="1600" dirty="0" err="1">
                <a:cs typeface="Arial" panose="020B0604020202020204" pitchFamily="34" charset="0"/>
              </a:rPr>
              <a:t>Vinayakumar</a:t>
            </a:r>
            <a:r>
              <a:rPr lang="en-IN" sz="1600" dirty="0">
                <a:cs typeface="Arial" panose="020B0604020202020204" pitchFamily="34" charset="0"/>
              </a:rPr>
              <a:t> R, </a:t>
            </a:r>
            <a:r>
              <a:rPr lang="en-IN" sz="1600" dirty="0" err="1">
                <a:cs typeface="Arial" panose="020B0604020202020204" pitchFamily="34" charset="0"/>
              </a:rPr>
              <a:t>Gopalakrishnan</a:t>
            </a:r>
            <a:r>
              <a:rPr lang="en-IN" sz="1600" dirty="0">
                <a:cs typeface="Arial" panose="020B0604020202020204" pitchFamily="34" charset="0"/>
              </a:rPr>
              <a:t> E.A, Vijay Krishna </a:t>
            </a:r>
            <a:r>
              <a:rPr lang="en-IN" sz="1600" dirty="0" err="1">
                <a:cs typeface="Arial" panose="020B0604020202020204" pitchFamily="34" charset="0"/>
              </a:rPr>
              <a:t>Menon</a:t>
            </a:r>
            <a:r>
              <a:rPr lang="en-IN" sz="1600" dirty="0">
                <a:cs typeface="Arial" panose="020B0604020202020204" pitchFamily="34" charset="0"/>
              </a:rPr>
              <a:t>,  ‘STOCK PRICE PREDICTION USING LSTM,RNN AND CNN-SLIDING WINDOW MODEL’, International Conference on  </a:t>
            </a:r>
            <a:r>
              <a:rPr lang="en-US" sz="1600" dirty="0">
                <a:cs typeface="Arial" panose="020B0604020202020204" pitchFamily="34" charset="0"/>
              </a:rPr>
              <a:t>Advances in Computing, Communications and Informatics (ICACCI)</a:t>
            </a:r>
            <a:r>
              <a:rPr lang="en-IN" sz="1600" dirty="0">
                <a:cs typeface="Arial" panose="020B0604020202020204" pitchFamily="34" charset="0"/>
              </a:rPr>
              <a:t>,IEEE, </a:t>
            </a:r>
            <a:r>
              <a:rPr lang="en-IN" sz="1600" dirty="0" err="1">
                <a:cs typeface="Arial" panose="020B0604020202020204" pitchFamily="34" charset="0"/>
              </a:rPr>
              <a:t>Udupi</a:t>
            </a:r>
            <a:r>
              <a:rPr lang="en-IN" sz="1600" dirty="0">
                <a:cs typeface="Arial" panose="020B0604020202020204" pitchFamily="34" charset="0"/>
              </a:rPr>
              <a:t>, India, Sept </a:t>
            </a:r>
            <a:r>
              <a:rPr lang="en-IN" sz="1600" dirty="0" smtClean="0">
                <a:cs typeface="Arial" panose="020B0604020202020204" pitchFamily="34" charset="0"/>
              </a:rPr>
              <a:t>2017</a:t>
            </a:r>
          </a:p>
          <a:p>
            <a:pPr>
              <a:lnSpc>
                <a:spcPct val="150000"/>
              </a:lnSpc>
            </a:pPr>
            <a:r>
              <a:rPr lang="en-IN" sz="1600" dirty="0" smtClean="0">
                <a:cs typeface="Arial" panose="020B0604020202020204" pitchFamily="34" charset="0"/>
              </a:rPr>
              <a:t>[2] </a:t>
            </a:r>
            <a:r>
              <a:rPr lang="pt-BR" sz="1600" dirty="0">
                <a:cs typeface="Arial" panose="020B0604020202020204" pitchFamily="34" charset="0"/>
              </a:rPr>
              <a:t>Luca Di Persio , Oleksandr Honchar ‘Artiﬁcial Neural Networks architectures for stock price prediction:  comparisons and applications , </a:t>
            </a:r>
            <a:r>
              <a:rPr lang="pt-BR" sz="1600" dirty="0" smtClean="0">
                <a:cs typeface="Arial" panose="020B0604020202020204" pitchFamily="34" charset="0"/>
              </a:rPr>
              <a:t>2016</a:t>
            </a:r>
          </a:p>
          <a:p>
            <a:pPr fontAlgn="t">
              <a:lnSpc>
                <a:spcPct val="150000"/>
              </a:lnSpc>
            </a:pPr>
            <a:r>
              <a:rPr lang="pt-BR" sz="1600" dirty="0" smtClean="0">
                <a:cs typeface="Arial" panose="020B0604020202020204" pitchFamily="34" charset="0"/>
              </a:rPr>
              <a:t>[3] </a:t>
            </a:r>
            <a:r>
              <a:rPr lang="en-IN" sz="1600" dirty="0" err="1"/>
              <a:t>Avraam</a:t>
            </a:r>
            <a:r>
              <a:rPr lang="en-IN" sz="1600" dirty="0"/>
              <a:t> </a:t>
            </a:r>
            <a:r>
              <a:rPr lang="en-IN" sz="1600" dirty="0" err="1"/>
              <a:t>Tsantekidis</a:t>
            </a:r>
            <a:r>
              <a:rPr lang="en-IN" sz="1600" dirty="0"/>
              <a:t>, </a:t>
            </a:r>
            <a:r>
              <a:rPr lang="en-IN" sz="1600" dirty="0" err="1"/>
              <a:t>Nikolaos</a:t>
            </a:r>
            <a:r>
              <a:rPr lang="en-IN" sz="1600" dirty="0"/>
              <a:t> </a:t>
            </a:r>
            <a:r>
              <a:rPr lang="en-IN" sz="1600" dirty="0" err="1"/>
              <a:t>Passalis</a:t>
            </a:r>
            <a:r>
              <a:rPr lang="en-IN" sz="1600" dirty="0"/>
              <a:t>, </a:t>
            </a:r>
            <a:r>
              <a:rPr lang="en-IN" sz="1600" dirty="0" err="1"/>
              <a:t>Anastasios</a:t>
            </a:r>
            <a:r>
              <a:rPr lang="en-IN" sz="1600" dirty="0"/>
              <a:t> </a:t>
            </a:r>
            <a:r>
              <a:rPr lang="en-IN" sz="1600" dirty="0" err="1"/>
              <a:t>Tefas</a:t>
            </a:r>
            <a:r>
              <a:rPr lang="en-IN" sz="1600" dirty="0"/>
              <a:t>, </a:t>
            </a:r>
            <a:r>
              <a:rPr lang="en-IN" sz="1600" dirty="0" err="1"/>
              <a:t>Juho</a:t>
            </a:r>
            <a:r>
              <a:rPr lang="en-IN" sz="1600" dirty="0"/>
              <a:t> </a:t>
            </a:r>
            <a:r>
              <a:rPr lang="en-IN" sz="1600" dirty="0" err="1"/>
              <a:t>Kanniainen</a:t>
            </a:r>
            <a:r>
              <a:rPr lang="en-IN" sz="1600" dirty="0"/>
              <a:t>, </a:t>
            </a:r>
            <a:r>
              <a:rPr lang="en-IN" sz="1600" dirty="0" err="1"/>
              <a:t>Moncef</a:t>
            </a:r>
            <a:r>
              <a:rPr lang="en-IN" sz="1600" dirty="0"/>
              <a:t> </a:t>
            </a:r>
            <a:r>
              <a:rPr lang="en-IN" sz="1600" dirty="0" err="1"/>
              <a:t>Gabbouj</a:t>
            </a:r>
            <a:r>
              <a:rPr lang="en-IN" sz="1600" dirty="0"/>
              <a:t> and </a:t>
            </a:r>
            <a:r>
              <a:rPr lang="en-IN" sz="1600" dirty="0" err="1"/>
              <a:t>Alexandros</a:t>
            </a:r>
            <a:r>
              <a:rPr lang="en-IN" sz="1600" dirty="0"/>
              <a:t> </a:t>
            </a:r>
            <a:r>
              <a:rPr lang="en-IN" sz="1600" dirty="0" err="1"/>
              <a:t>Iosiﬁdis</a:t>
            </a:r>
            <a:r>
              <a:rPr lang="en-IN" sz="1600" dirty="0"/>
              <a:t> ‘Forecasting Stock Prices from the Limit Order Book using Convolutional Neural </a:t>
            </a:r>
            <a:r>
              <a:rPr lang="en-IN" sz="1600" dirty="0" smtClean="0"/>
              <a:t>Networks</a:t>
            </a:r>
            <a:r>
              <a:rPr lang="en-US" sz="1600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762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6534"/>
            <a:ext cx="7680960" cy="4023360"/>
          </a:xfrm>
        </p:spPr>
        <p:txBody>
          <a:bodyPr>
            <a:noAutofit/>
          </a:bodyPr>
          <a:lstStyle/>
          <a:p>
            <a:pPr fontAlgn="t">
              <a:lnSpc>
                <a:spcPct val="150000"/>
              </a:lnSpc>
            </a:pPr>
            <a:r>
              <a:rPr lang="en-US" sz="1600" dirty="0"/>
              <a:t>[4]</a:t>
            </a:r>
            <a:r>
              <a:rPr lang="en-IN" sz="1600" dirty="0">
                <a:cs typeface="Arial" panose="020B0604020202020204" pitchFamily="34" charset="0"/>
              </a:rPr>
              <a:t> Anastasia </a:t>
            </a:r>
            <a:r>
              <a:rPr lang="en-IN" sz="1600" dirty="0" err="1">
                <a:cs typeface="Arial" panose="020B0604020202020204" pitchFamily="34" charset="0"/>
              </a:rPr>
              <a:t>Borovykh</a:t>
            </a:r>
            <a:r>
              <a:rPr lang="en-IN" sz="1600" dirty="0">
                <a:cs typeface="Arial" panose="020B0604020202020204" pitchFamily="34" charset="0"/>
              </a:rPr>
              <a:t> </a:t>
            </a:r>
            <a:r>
              <a:rPr lang="en-IN" sz="1600" dirty="0" err="1">
                <a:cs typeface="Arial" panose="020B0604020202020204" pitchFamily="34" charset="0"/>
              </a:rPr>
              <a:t>Sander,Bohte</a:t>
            </a:r>
            <a:r>
              <a:rPr lang="en-IN" sz="1600" dirty="0">
                <a:cs typeface="Arial" panose="020B0604020202020204" pitchFamily="34" charset="0"/>
              </a:rPr>
              <a:t>, </a:t>
            </a:r>
            <a:r>
              <a:rPr lang="en-IN" sz="1600" dirty="0" err="1">
                <a:cs typeface="Arial" panose="020B0604020202020204" pitchFamily="34" charset="0"/>
              </a:rPr>
              <a:t>Cornelis</a:t>
            </a:r>
            <a:r>
              <a:rPr lang="en-IN" sz="1600" dirty="0">
                <a:cs typeface="Arial" panose="020B0604020202020204" pitchFamily="34" charset="0"/>
              </a:rPr>
              <a:t> W. </a:t>
            </a:r>
            <a:r>
              <a:rPr lang="en-IN" sz="1600" dirty="0" err="1">
                <a:cs typeface="Arial" panose="020B0604020202020204" pitchFamily="34" charset="0"/>
              </a:rPr>
              <a:t>Oosterle</a:t>
            </a:r>
            <a:r>
              <a:rPr lang="en-IN" sz="1600" dirty="0">
                <a:cs typeface="Arial" panose="020B0604020202020204" pitchFamily="34" charset="0"/>
              </a:rPr>
              <a:t> ‘Conditional time series forecasting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IN" sz="1600" dirty="0">
                <a:cs typeface="Arial" panose="020B0604020202020204" pitchFamily="34" charset="0"/>
              </a:rPr>
              <a:t>  with convolutional neural networks’ June 2018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[5] Trevor M. Sands, Deep </a:t>
            </a:r>
            <a:r>
              <a:rPr lang="en-IN" sz="1600" dirty="0" err="1"/>
              <a:t>Tayal</a:t>
            </a:r>
            <a:r>
              <a:rPr lang="en-IN" sz="1600" dirty="0"/>
              <a:t>, Matthew E. Morris, and </a:t>
            </a:r>
            <a:r>
              <a:rPr lang="en-IN" sz="1600" dirty="0" err="1"/>
              <a:t>Sildomar</a:t>
            </a:r>
            <a:r>
              <a:rPr lang="en-IN" sz="1600" dirty="0"/>
              <a:t> T. </a:t>
            </a:r>
            <a:r>
              <a:rPr lang="en-IN" sz="1600" dirty="0" err="1"/>
              <a:t>Monteiro</a:t>
            </a:r>
            <a:r>
              <a:rPr lang="en-IN" sz="1600" dirty="0"/>
              <a:t>,’ Robust Stock Value Prediction using Support Vector Machines with Particle Swarm Optimization’, </a:t>
            </a:r>
            <a:r>
              <a:rPr lang="en-IN" sz="1600" dirty="0">
                <a:hlinkClick r:id="rId2"/>
              </a:rPr>
              <a:t>2015 IEEE Congress on Evolutionary Computation (CEC)</a:t>
            </a:r>
            <a:r>
              <a:rPr lang="en-IN" sz="1600" b="1" dirty="0"/>
              <a:t> ,</a:t>
            </a:r>
            <a:r>
              <a:rPr lang="en-IN" sz="1600" dirty="0"/>
              <a:t> IEEE, Sendai, Japan, May 2015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 smtClean="0"/>
              <a:t>[6</a:t>
            </a:r>
            <a:r>
              <a:rPr lang="en-IN" sz="1600" dirty="0"/>
              <a:t>] Osman </a:t>
            </a:r>
            <a:r>
              <a:rPr lang="en-IN" sz="1600" dirty="0" err="1"/>
              <a:t>Hegazy</a:t>
            </a:r>
            <a:r>
              <a:rPr lang="en-IN" sz="1600" dirty="0"/>
              <a:t>, Omar S. </a:t>
            </a:r>
            <a:r>
              <a:rPr lang="en-IN" sz="1600" dirty="0" err="1"/>
              <a:t>Soliman</a:t>
            </a:r>
            <a:r>
              <a:rPr lang="en-IN" sz="1600" dirty="0"/>
              <a:t> and Mustafa Abdul Salam, ‘A Machine Learning Model for Stock Market Prediction’ , International Journal of Computer Science and Telecommunications , Egypt, December </a:t>
            </a:r>
            <a:r>
              <a:rPr lang="en-IN" sz="1600" dirty="0" smtClean="0"/>
              <a:t>2013</a:t>
            </a:r>
            <a:endParaRPr lang="en-IN" sz="1600" dirty="0"/>
          </a:p>
          <a:p>
            <a:pPr fontAlgn="t"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809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6534"/>
            <a:ext cx="768096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[7] M. </a:t>
            </a:r>
            <a:r>
              <a:rPr lang="en-IN" sz="1600" dirty="0" err="1"/>
              <a:t>Karazmodeh</a:t>
            </a:r>
            <a:r>
              <a:rPr lang="en-IN" sz="1600" dirty="0"/>
              <a:t>, S. </a:t>
            </a:r>
            <a:r>
              <a:rPr lang="en-IN" sz="1600" dirty="0" err="1"/>
              <a:t>Nasiri</a:t>
            </a:r>
            <a:r>
              <a:rPr lang="en-IN" sz="1600" dirty="0"/>
              <a:t>, and S. Majid </a:t>
            </a:r>
            <a:r>
              <a:rPr lang="en-IN" sz="1600" dirty="0" err="1"/>
              <a:t>Hashemi</a:t>
            </a:r>
            <a:r>
              <a:rPr lang="en-IN" sz="1600" dirty="0"/>
              <a:t>, ‘Stock Price Forecasting using Support Vector Machines and Improved Particle Swarm Optimization’, Journal of Automation and Control Engineering, North Cyprus, Turkey, June ,2013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cs typeface="Arial" panose="020B0604020202020204" pitchFamily="34" charset="0"/>
              </a:rPr>
              <a:t>  </a:t>
            </a:r>
            <a:r>
              <a:rPr lang="en-US" sz="1600" dirty="0">
                <a:cs typeface="Arial" panose="020B0604020202020204" pitchFamily="34" charset="0"/>
              </a:rPr>
              <a:t>[8] http://faganasset.com/2015/04/16/if-not-the-stock-market-then-where/</a:t>
            </a:r>
            <a:endParaRPr lang="en-IN" sz="1600" dirty="0"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cs typeface="Arial" panose="020B0604020202020204" pitchFamily="34" charset="0"/>
              </a:rPr>
              <a:t>  </a:t>
            </a:r>
            <a:r>
              <a:rPr lang="en-IN" sz="1600" dirty="0">
                <a:cs typeface="Arial" panose="020B0604020202020204" pitchFamily="34" charset="0"/>
              </a:rPr>
              <a:t>[9] cs231n.github.io/convolutional-networks/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cs typeface="Arial" panose="020B0604020202020204" pitchFamily="34" charset="0"/>
              </a:rPr>
              <a:t>  [10] deeplearning4j.org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cs typeface="Arial" panose="020B0604020202020204" pitchFamily="34" charset="0"/>
              </a:rPr>
              <a:t>  </a:t>
            </a:r>
            <a:r>
              <a:rPr lang="en-IN" sz="1600" dirty="0"/>
              <a:t>[11]</a:t>
            </a:r>
            <a:r>
              <a:rPr lang="en-IN" sz="1600" dirty="0">
                <a:cs typeface="Arial" panose="020B0604020202020204" pitchFamily="34" charset="0"/>
              </a:rPr>
              <a:t>https://en.wikipedia.org/wiki/Stock_market</a:t>
            </a:r>
          </a:p>
          <a:p>
            <a:pPr fontAlgn="t"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158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 descr="C:\Users\Aditya\Desktop\Review 2\thankyo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699" y="1689100"/>
            <a:ext cx="7323137" cy="3076574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253" y="510420"/>
            <a:ext cx="2399211" cy="11321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 smtClean="0"/>
              <a:t>Motivation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 smtClean="0">
                <a:cs typeface="Arial" panose="020B0604020202020204" pitchFamily="34" charset="0"/>
              </a:rPr>
              <a:t> Prediction </a:t>
            </a:r>
            <a:r>
              <a:rPr lang="en-IN" sz="1800" dirty="0">
                <a:cs typeface="Arial" panose="020B0604020202020204" pitchFamily="34" charset="0"/>
              </a:rPr>
              <a:t>of stock market price is one of the most important issues in </a:t>
            </a:r>
            <a:r>
              <a:rPr lang="en-IN" sz="1800" dirty="0" smtClean="0">
                <a:cs typeface="Arial" panose="020B0604020202020204" pitchFamily="34" charset="0"/>
              </a:rPr>
              <a:t>finance.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cs typeface="Arial" panose="020B0604020202020204" pitchFamily="34" charset="0"/>
              </a:rPr>
              <a:t> With </a:t>
            </a:r>
            <a:r>
              <a:rPr lang="en-US" sz="1800" dirty="0">
                <a:cs typeface="Arial" panose="020B0604020202020204" pitchFamily="34" charset="0"/>
              </a:rPr>
              <a:t>a successful model for stock prediction, we can gain insight about market behavior over time, spotting trends that would otherwise not have been noticed.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cs typeface="Arial" panose="020B0604020202020204" pitchFamily="34" charset="0"/>
              </a:rPr>
              <a:t> With </a:t>
            </a:r>
            <a:r>
              <a:rPr lang="en-US" sz="1800" dirty="0">
                <a:cs typeface="Arial" panose="020B0604020202020204" pitchFamily="34" charset="0"/>
              </a:rPr>
              <a:t>the increasingly computational power of the computer, machine learning will be an eﬃcient method to solve this </a:t>
            </a:r>
            <a:r>
              <a:rPr lang="en-US" sz="1800" dirty="0" smtClean="0">
                <a:cs typeface="Arial" panose="020B0604020202020204" pitchFamily="34" charset="0"/>
              </a:rPr>
              <a:t>problem.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cs typeface="Arial" panose="020B0604020202020204" pitchFamily="34" charset="0"/>
              </a:rPr>
              <a:t> We </a:t>
            </a:r>
            <a:r>
              <a:rPr lang="en-US" sz="1800" dirty="0">
                <a:cs typeface="Arial" panose="020B0604020202020204" pitchFamily="34" charset="0"/>
              </a:rPr>
              <a:t>can try to improve the accuracy of prediction by modifying the existing </a:t>
            </a:r>
            <a:r>
              <a:rPr lang="en-US" sz="1800" dirty="0" smtClean="0">
                <a:cs typeface="Arial" panose="020B0604020202020204" pitchFamily="34" charset="0"/>
              </a:rPr>
              <a:t>systems.</a:t>
            </a:r>
            <a:endParaRPr lang="en-IN" sz="18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707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474" y="609600"/>
            <a:ext cx="3081383" cy="85199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74762"/>
            <a:ext cx="8331200" cy="43954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 smtClean="0">
                <a:cs typeface="Arial" panose="020B0604020202020204" pitchFamily="34" charset="0"/>
              </a:rPr>
              <a:t> To </a:t>
            </a:r>
            <a:r>
              <a:rPr lang="en-IN" sz="1800" dirty="0">
                <a:cs typeface="Arial" panose="020B0604020202020204" pitchFamily="34" charset="0"/>
              </a:rPr>
              <a:t>develop a system for accurately predicting stock price using</a:t>
            </a:r>
            <a:r>
              <a:rPr lang="en-IN" sz="1800" b="1" dirty="0">
                <a:cs typeface="Arial" panose="020B0604020202020204" pitchFamily="34" charset="0"/>
              </a:rPr>
              <a:t> Convolutional Neural Network Architecture(CNN</a:t>
            </a:r>
            <a:r>
              <a:rPr lang="en-IN" sz="1800" b="1" dirty="0" smtClean="0">
                <a:cs typeface="Arial" panose="020B0604020202020204" pitchFamily="34" charset="0"/>
              </a:rPr>
              <a:t>) and Support Vector Machine(SVM)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 smtClean="0">
                <a:cs typeface="Arial" panose="020B0604020202020204" pitchFamily="34" charset="0"/>
              </a:rPr>
              <a:t>To </a:t>
            </a:r>
            <a:r>
              <a:rPr lang="en-IN" sz="1800" dirty="0">
                <a:cs typeface="Arial" panose="020B0604020202020204" pitchFamily="34" charset="0"/>
              </a:rPr>
              <a:t>develop a </a:t>
            </a:r>
            <a:r>
              <a:rPr lang="en-IN" sz="1800" b="1" dirty="0">
                <a:cs typeface="Arial" panose="020B0604020202020204" pitchFamily="34" charset="0"/>
              </a:rPr>
              <a:t>Sliding Window</a:t>
            </a:r>
            <a:r>
              <a:rPr lang="en-IN" sz="1800" dirty="0">
                <a:cs typeface="Arial" panose="020B0604020202020204" pitchFamily="34" charset="0"/>
              </a:rPr>
              <a:t> based approach for better </a:t>
            </a:r>
            <a:r>
              <a:rPr lang="en-IN" sz="1800" dirty="0" smtClean="0">
                <a:cs typeface="Arial" panose="020B0604020202020204" pitchFamily="34" charset="0"/>
              </a:rPr>
              <a:t>prediction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 smtClean="0">
                <a:cs typeface="Arial" panose="020B0604020202020204" pitchFamily="34" charset="0"/>
              </a:rPr>
              <a:t>To </a:t>
            </a:r>
            <a:r>
              <a:rPr lang="en-IN" sz="1800" dirty="0">
                <a:cs typeface="Arial" panose="020B0604020202020204" pitchFamily="34" charset="0"/>
              </a:rPr>
              <a:t>determine the best values for pool length, no. of filters, no of hidden layer while construction of the CNN </a:t>
            </a:r>
            <a:r>
              <a:rPr lang="en-IN" sz="1800" dirty="0" smtClean="0">
                <a:cs typeface="Arial" panose="020B0604020202020204" pitchFamily="34" charset="0"/>
              </a:rPr>
              <a:t>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 smtClean="0">
                <a:cs typeface="Arial" panose="020B0604020202020204" pitchFamily="34" charset="0"/>
              </a:rPr>
              <a:t>To determine appropriate parameters for SVM using </a:t>
            </a:r>
            <a:r>
              <a:rPr lang="en-IN" sz="1800" b="1" dirty="0" smtClean="0">
                <a:cs typeface="Arial" panose="020B0604020202020204" pitchFamily="34" charset="0"/>
              </a:rPr>
              <a:t>Particle Swarm Optimization(PSO)</a:t>
            </a:r>
            <a:r>
              <a:rPr lang="en-IN" sz="1800" dirty="0" smtClean="0"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 smtClean="0">
                <a:cs typeface="Arial" panose="020B0604020202020204" pitchFamily="34" charset="0"/>
              </a:rPr>
              <a:t>To </a:t>
            </a:r>
            <a:r>
              <a:rPr lang="en-IN" sz="1800" b="1" dirty="0">
                <a:cs typeface="Arial" panose="020B0604020202020204" pitchFamily="34" charset="0"/>
              </a:rPr>
              <a:t>achieve higher efficiency </a:t>
            </a:r>
            <a:r>
              <a:rPr lang="en-IN" sz="1800" dirty="0">
                <a:cs typeface="Arial" panose="020B0604020202020204" pitchFamily="34" charset="0"/>
              </a:rPr>
              <a:t>in stock prediction.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09600"/>
            <a:ext cx="7543800" cy="112776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/>
              <a:t>Stock market prediction is the act of trying to determine the future value of a company stock or other financial instrument traded on a financial exchange</a:t>
            </a:r>
            <a:r>
              <a:rPr lang="en-IN" sz="16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 smtClean="0"/>
              <a:t> </a:t>
            </a:r>
            <a:r>
              <a:rPr lang="en-IN" sz="1600" dirty="0"/>
              <a:t>The successful prediction of a stock's future price could yield significant profit.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 smtClean="0"/>
              <a:t>In recent years many machine </a:t>
            </a:r>
            <a:r>
              <a:rPr lang="en-IN" sz="1600" dirty="0" err="1" smtClean="0"/>
              <a:t>learnig</a:t>
            </a:r>
            <a:r>
              <a:rPr lang="en-IN" sz="1600" dirty="0" smtClean="0"/>
              <a:t> algorithms are being explored for accurate predictions of stock.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 smtClean="0"/>
              <a:t>Some of these include CNN, ANN, LSTM, SVM etc.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 smtClean="0"/>
              <a:t>This project aims at developing one such system to predict stock values based on historica</a:t>
            </a:r>
            <a:r>
              <a:rPr lang="en-IN" sz="1600" dirty="0" smtClean="0"/>
              <a:t>l data.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07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48306"/>
              </p:ext>
            </p:extLst>
          </p:nvPr>
        </p:nvGraphicFramePr>
        <p:xfrm>
          <a:off x="302261" y="1737361"/>
          <a:ext cx="8651240" cy="3858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8332"/>
                <a:gridCol w="2829495"/>
                <a:gridCol w="2753243"/>
                <a:gridCol w="2210170"/>
              </a:tblGrid>
              <a:tr h="27425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Sr. no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6334"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just"/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Sreelekshmy</a:t>
                      </a: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Selvin</a:t>
                      </a: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Vinayakumar</a:t>
                      </a: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R, </a:t>
                      </a:r>
                      <a:r>
                        <a:rPr lang="en-I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Gopalakrishnan</a:t>
                      </a: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E.A, Vijay Krishna </a:t>
                      </a:r>
                      <a:r>
                        <a:rPr lang="en-I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Menon</a:t>
                      </a: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‘STOCK PRICE PREDICTION USING LSTM,RNN AND CNN-SLIDING WINDOW MODEL’, International Conference on  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Advances in Computing, Communications and Informatics (ICACCI)</a:t>
                      </a: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,IEEE, </a:t>
                      </a:r>
                      <a:r>
                        <a:rPr lang="en-I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Udupi</a:t>
                      </a: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India, Sept 2017</a:t>
                      </a:r>
                      <a:endParaRPr lang="en-IN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series analysis of stock data using LSTM,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RNN and CNN for two different sectors(IT and Pharma sector)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a Sliding Window Approach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Prediction made for next 10 minutes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Comparison between the methods used (RNN,CNN LSTM) 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CNN is proved to be the best in proposed method.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CNN uses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information given at particular instance for prediction and hence it outperforms the other algorithms.</a:t>
                      </a:r>
                      <a:endParaRPr lang="en-IN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just">
                        <a:buNone/>
                      </a:pP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279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Luca Di Persio ,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Oleksandr Honchar ‘Artiﬁcial Neural Networks architectures for stock price prediction:  comparisons and applications ,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MLP,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CNN, LSTM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Normalization od data followed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by </a:t>
                      </a:r>
                      <a:r>
                        <a:rPr lang="en-IN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hyperparameter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optimization.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wavelets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 Structured </a:t>
                      </a:r>
                      <a:r>
                        <a:rPr lang="en-IN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Parzen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Estimator(TPE)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Component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 produce poor results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ensembles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provide good result.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CNN outperforms the rest.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8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20413"/>
              </p:ext>
            </p:extLst>
          </p:nvPr>
        </p:nvGraphicFramePr>
        <p:xfrm>
          <a:off x="190499" y="230111"/>
          <a:ext cx="8686800" cy="5878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520"/>
                <a:gridCol w="2831208"/>
                <a:gridCol w="3045563"/>
                <a:gridCol w="2211509"/>
              </a:tblGrid>
              <a:tr h="540441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Sr. no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8241"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2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Avraam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Tsantekidis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Nikolaos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Passalis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Anastasios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Tefas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Juho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Kanniainen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Moncef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Gabbouj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Alexandros</a:t>
                      </a:r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Iosiﬁdis</a:t>
                      </a:r>
                      <a:r>
                        <a:rPr lang="en-IN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‘Forecasting Stock Prices from the Limit Order Book using Convolutional Neural Networks’</a:t>
                      </a:r>
                      <a:endParaRPr lang="en-IN" sz="12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intelligent normalization technique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and ask values are used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Calculates recall and precision, F1 value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CNN performs better than all algorithms.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8690"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algn="just"/>
                      <a:endParaRPr lang="en-IN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Anastasia </a:t>
                      </a:r>
                      <a:r>
                        <a:rPr lang="en-I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Borovykh</a:t>
                      </a:r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Sander,Bohte</a:t>
                      </a:r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Cornelis</a:t>
                      </a:r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W. </a:t>
                      </a:r>
                      <a:r>
                        <a:rPr lang="en-I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Oosterle</a:t>
                      </a:r>
                      <a:endParaRPr lang="en-IN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‘Conditional time series forecasting with convolutional neural networks’ June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Detailed approach of stock prediction using</a:t>
                      </a:r>
                      <a:r>
                        <a:rPr lang="en-I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CNN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wavelets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concept of dilated convolution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Unconditional wavelets</a:t>
                      </a:r>
                      <a:r>
                        <a:rPr lang="en-I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performs best. 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216">
                <a:tc>
                  <a:txBody>
                    <a:bodyPr/>
                    <a:lstStyle/>
                    <a:p>
                      <a:pPr algn="just"/>
                      <a:r>
                        <a:rPr lang="en-IN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Karazmodeh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S.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Nasiri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S. Majid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Hashemi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‘Stock Price Forecasting using Support Vector Machines and Improved Particle Swarm Optimization’, Journal of Automation and Control Engineering, North Cyprus, Turkey, June ,2013</a:t>
                      </a:r>
                      <a:endParaRPr lang="en-IN" sz="1400" dirty="0" smtClean="0"/>
                    </a:p>
                    <a:p>
                      <a:endParaRPr lang="en-IN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employs an Particle Swarm Optimization (PSO) Improved via Genetic Algorithm (IPSO) based on Support Vector Machines (SVM)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around 60%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PSO with Genetic Algorithms</a:t>
                      </a:r>
                      <a:r>
                        <a:rPr lang="en-I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perform better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863600" y="1739900"/>
            <a:ext cx="7505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3011"/>
              </p:ext>
            </p:extLst>
          </p:nvPr>
        </p:nvGraphicFramePr>
        <p:xfrm>
          <a:off x="609599" y="431800"/>
          <a:ext cx="7941109" cy="5245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142"/>
                <a:gridCol w="2588172"/>
                <a:gridCol w="2784126"/>
                <a:gridCol w="2021669"/>
              </a:tblGrid>
              <a:tr h="603028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+mn-lt"/>
                          <a:cs typeface="Arial" panose="020B0604020202020204" pitchFamily="34" charset="0"/>
                        </a:rPr>
                        <a:t>Sr. no</a:t>
                      </a:r>
                      <a:endParaRPr lang="en-IN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 smtClean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IN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+mn-lt"/>
                          <a:cs typeface="Arial" panose="020B0604020202020204" pitchFamily="34" charset="0"/>
                        </a:rPr>
                        <a:t>Results</a:t>
                      </a:r>
                      <a:endParaRPr lang="en-IN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272">
                <a:tc>
                  <a:txBody>
                    <a:bodyPr/>
                    <a:lstStyle/>
                    <a:p>
                      <a:pPr algn="just"/>
                      <a:r>
                        <a:rPr lang="en-IN" sz="1200" b="0" dirty="0" smtClean="0"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IN" sz="1200" b="0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Trevor M. Sands, Deep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Tayal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Matthew E. Morris, and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Sildomar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T.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Monteiro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,’ Robust Stock Value Prediction using Support Vector Machines with Particle Swarm Optimization’, 2015</a:t>
                      </a:r>
                      <a:r>
                        <a:rPr lang="en-IN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IEEE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Congress on Evolutionary Computation(CEC)</a:t>
                      </a:r>
                      <a:r>
                        <a:rPr lang="en-I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IEEE, Sendai, Japan, May 2015</a:t>
                      </a:r>
                    </a:p>
                    <a:p>
                      <a:endParaRPr lang="en-IN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+mn-lt"/>
                        </a:rPr>
                        <a:t>Comparison of SVM-PSO,ANN,</a:t>
                      </a:r>
                      <a:r>
                        <a:rPr lang="en-IN" sz="1600" baseline="0" dirty="0" smtClean="0">
                          <a:latin typeface="+mn-lt"/>
                        </a:rPr>
                        <a:t> Naïve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 smtClean="0">
                          <a:latin typeface="+mn-lt"/>
                        </a:rPr>
                        <a:t>High accuracy (95%)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+mn-lt"/>
                        </a:rPr>
                        <a:t>SVM alone perform poor if parameters are not carefully selected.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+mn-lt"/>
                        </a:rPr>
                        <a:t>SVM-PSO</a:t>
                      </a:r>
                      <a:r>
                        <a:rPr lang="en-IN" sz="1600" baseline="0" dirty="0" smtClean="0">
                          <a:latin typeface="+mn-lt"/>
                        </a:rPr>
                        <a:t> give higher accuracy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303"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 smtClean="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  <a:endParaRPr lang="en-IN" sz="1200" dirty="0" smtClean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just"/>
                      <a:endParaRPr lang="en-IN" sz="12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Osman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Hegazy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Omar S.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Soliman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Mustafa Abdul Salam, ‘A Machine Learning Model for Stock Market Prediction’ , International Journal of Computer Science and Telecommunications , Egypt, December 2013</a:t>
                      </a:r>
                    </a:p>
                    <a:p>
                      <a:endParaRPr lang="en-IN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+mn-lt"/>
                        </a:rPr>
                        <a:t>Integrates</a:t>
                      </a:r>
                      <a:r>
                        <a:rPr lang="en-IN" sz="1600" baseline="0" dirty="0" smtClean="0">
                          <a:latin typeface="+mn-lt"/>
                        </a:rPr>
                        <a:t> PSO with LS-SVM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 smtClean="0">
                          <a:latin typeface="+mn-lt"/>
                        </a:rPr>
                        <a:t>13 benchmark financial datasets used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+mn-lt"/>
                        </a:rPr>
                        <a:t>compared with artificial neural network with </a:t>
                      </a:r>
                      <a:r>
                        <a:rPr lang="en-IN" sz="1600" dirty="0" err="1" smtClean="0">
                          <a:latin typeface="+mn-lt"/>
                        </a:rPr>
                        <a:t>Levenberg</a:t>
                      </a:r>
                      <a:r>
                        <a:rPr lang="en-IN" sz="1600" dirty="0" smtClean="0">
                          <a:latin typeface="+mn-lt"/>
                        </a:rPr>
                        <a:t>-Marquardt (LM) algorithm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+mn-lt"/>
                        </a:rPr>
                        <a:t>ANN performs worst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+mn-lt"/>
                        </a:rPr>
                        <a:t>PSO</a:t>
                      </a:r>
                      <a:r>
                        <a:rPr lang="en-IN" sz="1600" baseline="0" dirty="0" smtClean="0">
                          <a:latin typeface="+mn-lt"/>
                        </a:rPr>
                        <a:t> solves </a:t>
                      </a:r>
                      <a:r>
                        <a:rPr lang="en-IN" sz="1600" baseline="0" dirty="0" err="1" smtClean="0">
                          <a:latin typeface="+mn-lt"/>
                        </a:rPr>
                        <a:t>probem</a:t>
                      </a:r>
                      <a:r>
                        <a:rPr lang="en-IN" sz="1600" baseline="0" dirty="0" smtClean="0">
                          <a:latin typeface="+mn-lt"/>
                        </a:rPr>
                        <a:t> of over-</a:t>
                      </a:r>
                      <a:r>
                        <a:rPr lang="en-IN" sz="1600" baseline="0" dirty="0" err="1" smtClean="0">
                          <a:latin typeface="+mn-lt"/>
                        </a:rPr>
                        <a:t>fiiting</a:t>
                      </a:r>
                      <a:endParaRPr lang="en-IN" sz="1600" baseline="0" dirty="0" smtClean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 smtClean="0">
                          <a:latin typeface="+mn-lt"/>
                        </a:rPr>
                        <a:t>PSO helps in better </a:t>
                      </a:r>
                      <a:r>
                        <a:rPr lang="en-IN" sz="1600" baseline="0" dirty="0" err="1" smtClean="0">
                          <a:latin typeface="+mn-lt"/>
                        </a:rPr>
                        <a:t>tunig</a:t>
                      </a:r>
                      <a:r>
                        <a:rPr lang="en-IN" sz="1600" baseline="0" dirty="0" smtClean="0">
                          <a:latin typeface="+mn-lt"/>
                        </a:rPr>
                        <a:t> the parameters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863600" y="1727200"/>
            <a:ext cx="7531100" cy="12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376</TotalTime>
  <Words>1677</Words>
  <Application>Microsoft Office PowerPoint</Application>
  <PresentationFormat>On-screen Show (4:3)</PresentationFormat>
  <Paragraphs>203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Retrospect</vt:lpstr>
      <vt:lpstr>Stock Market Prediction System</vt:lpstr>
      <vt:lpstr>Contents</vt:lpstr>
      <vt:lpstr>Problem Statement: Stock market prediction system using  CNN Sliding Window Model and SVM with PSO</vt:lpstr>
      <vt:lpstr>Motivation</vt:lpstr>
      <vt:lpstr>Objectives</vt:lpstr>
      <vt:lpstr>Introduction</vt:lpstr>
      <vt:lpstr>Literature Survey</vt:lpstr>
      <vt:lpstr>PowerPoint Presentation</vt:lpstr>
      <vt:lpstr>PowerPoint Presentation</vt:lpstr>
      <vt:lpstr>Limitations of Existing Systems</vt:lpstr>
      <vt:lpstr>Scope of Project</vt:lpstr>
      <vt:lpstr>Methodology: Algorithms</vt:lpstr>
      <vt:lpstr>                        CNN</vt:lpstr>
      <vt:lpstr>PowerPoint Presentation</vt:lpstr>
      <vt:lpstr>                      SVM</vt:lpstr>
      <vt:lpstr>                        PSO</vt:lpstr>
      <vt:lpstr>PowerPoint Presentation</vt:lpstr>
      <vt:lpstr>System Architecture</vt:lpstr>
      <vt:lpstr>Architecture 0f CNN –  </vt:lpstr>
      <vt:lpstr>Architecture of  SVM-PSO  </vt:lpstr>
      <vt:lpstr>System Architecture –  </vt:lpstr>
      <vt:lpstr>UML Diagrams – Use case</vt:lpstr>
      <vt:lpstr>UML Diagrams - Activity</vt:lpstr>
      <vt:lpstr>UML Diagrams - Activity</vt:lpstr>
      <vt:lpstr>UML Diagrams - Class</vt:lpstr>
      <vt:lpstr>UML Diagrams - Sequence</vt:lpstr>
      <vt:lpstr>Software Tools / Technologies </vt:lpstr>
      <vt:lpstr>Hardware Requirements</vt:lpstr>
      <vt:lpstr>Design - GUI</vt:lpstr>
      <vt:lpstr>Outcomes</vt:lpstr>
      <vt:lpstr>References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&amp; GO</dc:title>
  <dc:creator>admin</dc:creator>
  <cp:lastModifiedBy>devesh</cp:lastModifiedBy>
  <cp:revision>70</cp:revision>
  <dcterms:modified xsi:type="dcterms:W3CDTF">2018-12-16T13:52:37Z</dcterms:modified>
</cp:coreProperties>
</file>