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29"/>
  </p:notesMasterIdLst>
  <p:sldIdLst>
    <p:sldId id="259" r:id="rId2"/>
    <p:sldId id="256" r:id="rId3"/>
    <p:sldId id="257" r:id="rId4"/>
    <p:sldId id="285" r:id="rId5"/>
    <p:sldId id="281" r:id="rId6"/>
    <p:sldId id="282" r:id="rId7"/>
    <p:sldId id="258" r:id="rId8"/>
    <p:sldId id="260" r:id="rId9"/>
    <p:sldId id="261" r:id="rId10"/>
    <p:sldId id="262" r:id="rId11"/>
    <p:sldId id="263" r:id="rId12"/>
    <p:sldId id="264" r:id="rId13"/>
    <p:sldId id="265" r:id="rId14"/>
    <p:sldId id="266" r:id="rId15"/>
    <p:sldId id="284" r:id="rId16"/>
    <p:sldId id="267" r:id="rId17"/>
    <p:sldId id="268" r:id="rId18"/>
    <p:sldId id="277" r:id="rId19"/>
    <p:sldId id="269" r:id="rId20"/>
    <p:sldId id="270" r:id="rId21"/>
    <p:sldId id="271" r:id="rId22"/>
    <p:sldId id="272" r:id="rId23"/>
    <p:sldId id="273" r:id="rId24"/>
    <p:sldId id="274" r:id="rId25"/>
    <p:sldId id="278" r:id="rId26"/>
    <p:sldId id="279"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FC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6FFE26-28F3-4CDE-B4A0-3D227BFF0D13}" type="datetimeFigureOut">
              <a:rPr lang="en-IN" smtClean="0"/>
              <a:t>08-04-2018</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A27C2B-5949-4588-89B8-1A04C43DCEC5}" type="slidenum">
              <a:rPr lang="en-IN" smtClean="0"/>
              <a:t>‹#›</a:t>
            </a:fld>
            <a:endParaRPr lang="en-IN" dirty="0"/>
          </a:p>
        </p:txBody>
      </p:sp>
    </p:spTree>
    <p:extLst>
      <p:ext uri="{BB962C8B-B14F-4D97-AF65-F5344CB8AC3E}">
        <p14:creationId xmlns:p14="http://schemas.microsoft.com/office/powerpoint/2010/main" val="2439046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7A27C2B-5949-4588-89B8-1A04C43DCEC5}" type="slidenum">
              <a:rPr lang="en-IN" smtClean="0"/>
              <a:t>2</a:t>
            </a:fld>
            <a:endParaRPr lang="en-IN" dirty="0"/>
          </a:p>
        </p:txBody>
      </p:sp>
    </p:spTree>
    <p:extLst>
      <p:ext uri="{BB962C8B-B14F-4D97-AF65-F5344CB8AC3E}">
        <p14:creationId xmlns:p14="http://schemas.microsoft.com/office/powerpoint/2010/main" val="2049210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7A27C2B-5949-4588-89B8-1A04C43DCEC5}" type="slidenum">
              <a:rPr lang="en-IN" smtClean="0"/>
              <a:t>3</a:t>
            </a:fld>
            <a:endParaRPr lang="en-IN" dirty="0"/>
          </a:p>
        </p:txBody>
      </p:sp>
    </p:spTree>
    <p:extLst>
      <p:ext uri="{BB962C8B-B14F-4D97-AF65-F5344CB8AC3E}">
        <p14:creationId xmlns:p14="http://schemas.microsoft.com/office/powerpoint/2010/main" val="2521960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7A27C2B-5949-4588-89B8-1A04C43DCEC5}" type="slidenum">
              <a:rPr lang="en-IN" smtClean="0"/>
              <a:t>4</a:t>
            </a:fld>
            <a:endParaRPr lang="en-IN" dirty="0"/>
          </a:p>
        </p:txBody>
      </p:sp>
    </p:spTree>
    <p:extLst>
      <p:ext uri="{BB962C8B-B14F-4D97-AF65-F5344CB8AC3E}">
        <p14:creationId xmlns:p14="http://schemas.microsoft.com/office/powerpoint/2010/main" val="1038086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5A8B65-4D51-4FEB-A9F9-DC37018EE439}" type="datetime1">
              <a:rPr lang="en-IN" smtClean="0"/>
              <a:t>08-04-2018</a:t>
            </a:fld>
            <a:endParaRPr lang="en-IN" dirty="0"/>
          </a:p>
        </p:txBody>
      </p:sp>
      <p:sp>
        <p:nvSpPr>
          <p:cNvPr id="5" name="Footer Placeholder 4"/>
          <p:cNvSpPr>
            <a:spLocks noGrp="1"/>
          </p:cNvSpPr>
          <p:nvPr>
            <p:ph type="ftr" sz="quarter" idx="11"/>
          </p:nvPr>
        </p:nvSpPr>
        <p:spPr/>
        <p:txBody>
          <a:bodyPr/>
          <a:lstStyle/>
          <a:p>
            <a:r>
              <a:rPr lang="en-IN" dirty="0" smtClean="0"/>
              <a:t>MIT,Pune       page no.       Dept of Information Technology </a:t>
            </a:r>
            <a:endParaRPr lang="en-IN"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AA31429-AB96-485A-9B92-5AEF3C02BE68}" type="slidenum">
              <a:rPr lang="en-IN" smtClean="0"/>
              <a:t>‹#›</a:t>
            </a:fld>
            <a:endParaRPr lang="en-IN" dirty="0"/>
          </a:p>
        </p:txBody>
      </p:sp>
    </p:spTree>
    <p:extLst>
      <p:ext uri="{BB962C8B-B14F-4D97-AF65-F5344CB8AC3E}">
        <p14:creationId xmlns:p14="http://schemas.microsoft.com/office/powerpoint/2010/main" val="1364188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466C45-DA3A-40EA-89E9-65232033027C}" type="datetime1">
              <a:rPr lang="en-IN" smtClean="0"/>
              <a:t>08-04-2018</a:t>
            </a:fld>
            <a:endParaRPr lang="en-IN" dirty="0"/>
          </a:p>
        </p:txBody>
      </p:sp>
      <p:sp>
        <p:nvSpPr>
          <p:cNvPr id="5" name="Footer Placeholder 4"/>
          <p:cNvSpPr>
            <a:spLocks noGrp="1"/>
          </p:cNvSpPr>
          <p:nvPr>
            <p:ph type="ftr" sz="quarter" idx="11"/>
          </p:nvPr>
        </p:nvSpPr>
        <p:spPr/>
        <p:txBody>
          <a:bodyPr/>
          <a:lstStyle/>
          <a:p>
            <a:r>
              <a:rPr lang="en-IN" dirty="0" smtClean="0"/>
              <a:t>MIT,Pune       page no.       Dept of Information Technology </a:t>
            </a:r>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AA31429-AB96-485A-9B92-5AEF3C02BE68}" type="slidenum">
              <a:rPr lang="en-IN" smtClean="0"/>
              <a:t>‹#›</a:t>
            </a:fld>
            <a:endParaRPr lang="en-IN" dirty="0"/>
          </a:p>
        </p:txBody>
      </p:sp>
    </p:spTree>
    <p:extLst>
      <p:ext uri="{BB962C8B-B14F-4D97-AF65-F5344CB8AC3E}">
        <p14:creationId xmlns:p14="http://schemas.microsoft.com/office/powerpoint/2010/main" val="2544094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9491C9-1FB5-4EEC-9567-AD7976597F9B}" type="datetime1">
              <a:rPr lang="en-IN" smtClean="0"/>
              <a:t>08-04-2018</a:t>
            </a:fld>
            <a:endParaRPr lang="en-IN" dirty="0"/>
          </a:p>
        </p:txBody>
      </p:sp>
      <p:sp>
        <p:nvSpPr>
          <p:cNvPr id="5" name="Footer Placeholder 4"/>
          <p:cNvSpPr>
            <a:spLocks noGrp="1"/>
          </p:cNvSpPr>
          <p:nvPr>
            <p:ph type="ftr" sz="quarter" idx="11"/>
          </p:nvPr>
        </p:nvSpPr>
        <p:spPr/>
        <p:txBody>
          <a:bodyPr/>
          <a:lstStyle/>
          <a:p>
            <a:r>
              <a:rPr lang="en-IN" dirty="0" smtClean="0"/>
              <a:t>MIT,Pune       page no.       Dept of Information Technology </a:t>
            </a:r>
            <a:endParaRPr lang="en-IN"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AA31429-AB96-485A-9B92-5AEF3C02BE68}" type="slidenum">
              <a:rPr lang="en-IN" smtClean="0"/>
              <a:t>‹#›</a:t>
            </a:fld>
            <a:endParaRPr lang="en-IN"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41277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2BC76CD-79DB-49BC-B6C3-5D57507F778E}" type="datetime1">
              <a:rPr lang="en-IN" smtClean="0"/>
              <a:t>08-04-2018</a:t>
            </a:fld>
            <a:endParaRPr lang="en-IN" dirty="0"/>
          </a:p>
        </p:txBody>
      </p:sp>
      <p:sp>
        <p:nvSpPr>
          <p:cNvPr id="6" name="Footer Placeholder 5"/>
          <p:cNvSpPr>
            <a:spLocks noGrp="1"/>
          </p:cNvSpPr>
          <p:nvPr>
            <p:ph type="ftr" sz="quarter" idx="11"/>
          </p:nvPr>
        </p:nvSpPr>
        <p:spPr/>
        <p:txBody>
          <a:bodyPr/>
          <a:lstStyle/>
          <a:p>
            <a:r>
              <a:rPr lang="en-IN" dirty="0" smtClean="0"/>
              <a:t>MIT,Pune       page no.       Dept of Information Technology </a:t>
            </a:r>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A31429-AB96-485A-9B92-5AEF3C02BE68}" type="slidenum">
              <a:rPr lang="en-IN" smtClean="0"/>
              <a:t>‹#›</a:t>
            </a:fld>
            <a:endParaRPr lang="en-IN" dirty="0"/>
          </a:p>
        </p:txBody>
      </p:sp>
    </p:spTree>
    <p:extLst>
      <p:ext uri="{BB962C8B-B14F-4D97-AF65-F5344CB8AC3E}">
        <p14:creationId xmlns:p14="http://schemas.microsoft.com/office/powerpoint/2010/main" val="1075939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591510F-ACA1-4866-916D-F2F593D180D8}" type="datetime1">
              <a:rPr lang="en-IN" smtClean="0"/>
              <a:t>08-04-2018</a:t>
            </a:fld>
            <a:endParaRPr lang="en-IN" dirty="0"/>
          </a:p>
        </p:txBody>
      </p:sp>
      <p:sp>
        <p:nvSpPr>
          <p:cNvPr id="6" name="Footer Placeholder 5"/>
          <p:cNvSpPr>
            <a:spLocks noGrp="1"/>
          </p:cNvSpPr>
          <p:nvPr>
            <p:ph type="ftr" sz="quarter" idx="11"/>
          </p:nvPr>
        </p:nvSpPr>
        <p:spPr/>
        <p:txBody>
          <a:bodyPr/>
          <a:lstStyle/>
          <a:p>
            <a:r>
              <a:rPr lang="en-IN" dirty="0" smtClean="0"/>
              <a:t>MIT,Pune       page no.       Dept of Information Technology </a:t>
            </a:r>
            <a:endParaRPr lang="en-IN"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A31429-AB96-485A-9B92-5AEF3C02BE68}" type="slidenum">
              <a:rPr lang="en-IN" smtClean="0"/>
              <a:t>‹#›</a:t>
            </a:fld>
            <a:endParaRPr lang="en-IN"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6195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A597638-9828-44F5-A264-54261D41C9F3}" type="datetime1">
              <a:rPr lang="en-IN" smtClean="0"/>
              <a:t>08-04-2018</a:t>
            </a:fld>
            <a:endParaRPr lang="en-IN" dirty="0"/>
          </a:p>
        </p:txBody>
      </p:sp>
      <p:sp>
        <p:nvSpPr>
          <p:cNvPr id="6" name="Footer Placeholder 5"/>
          <p:cNvSpPr>
            <a:spLocks noGrp="1"/>
          </p:cNvSpPr>
          <p:nvPr>
            <p:ph type="ftr" sz="quarter" idx="11"/>
          </p:nvPr>
        </p:nvSpPr>
        <p:spPr/>
        <p:txBody>
          <a:bodyPr/>
          <a:lstStyle/>
          <a:p>
            <a:r>
              <a:rPr lang="en-IN" dirty="0" smtClean="0"/>
              <a:t>MIT,Pune       page no.       Dept of Information Technology </a:t>
            </a:r>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A31429-AB96-485A-9B92-5AEF3C02BE68}" type="slidenum">
              <a:rPr lang="en-IN" smtClean="0"/>
              <a:t>‹#›</a:t>
            </a:fld>
            <a:endParaRPr lang="en-IN" dirty="0"/>
          </a:p>
        </p:txBody>
      </p:sp>
    </p:spTree>
    <p:extLst>
      <p:ext uri="{BB962C8B-B14F-4D97-AF65-F5344CB8AC3E}">
        <p14:creationId xmlns:p14="http://schemas.microsoft.com/office/powerpoint/2010/main" val="18431787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8540C6-48EB-4D0E-B86F-2F2E288A5F38}" type="datetime1">
              <a:rPr lang="en-IN" smtClean="0"/>
              <a:t>08-04-2018</a:t>
            </a:fld>
            <a:endParaRPr lang="en-IN" dirty="0"/>
          </a:p>
        </p:txBody>
      </p:sp>
      <p:sp>
        <p:nvSpPr>
          <p:cNvPr id="5" name="Footer Placeholder 4"/>
          <p:cNvSpPr>
            <a:spLocks noGrp="1"/>
          </p:cNvSpPr>
          <p:nvPr>
            <p:ph type="ftr" sz="quarter" idx="11"/>
          </p:nvPr>
        </p:nvSpPr>
        <p:spPr/>
        <p:txBody>
          <a:bodyPr/>
          <a:lstStyle/>
          <a:p>
            <a:r>
              <a:rPr lang="en-IN" dirty="0" smtClean="0"/>
              <a:t>MIT,Pune       page no.       Dept of Information Technology </a:t>
            </a:r>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AA31429-AB96-485A-9B92-5AEF3C02BE68}" type="slidenum">
              <a:rPr lang="en-IN" smtClean="0"/>
              <a:t>‹#›</a:t>
            </a:fld>
            <a:endParaRPr lang="en-IN" dirty="0"/>
          </a:p>
        </p:txBody>
      </p:sp>
    </p:spTree>
    <p:extLst>
      <p:ext uri="{BB962C8B-B14F-4D97-AF65-F5344CB8AC3E}">
        <p14:creationId xmlns:p14="http://schemas.microsoft.com/office/powerpoint/2010/main" val="2628876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7585B2-59E1-4C0D-A9D9-19E3A51DCE54}" type="datetime1">
              <a:rPr lang="en-IN" smtClean="0"/>
              <a:t>08-04-2018</a:t>
            </a:fld>
            <a:endParaRPr lang="en-IN" dirty="0"/>
          </a:p>
        </p:txBody>
      </p:sp>
      <p:sp>
        <p:nvSpPr>
          <p:cNvPr id="5" name="Footer Placeholder 4"/>
          <p:cNvSpPr>
            <a:spLocks noGrp="1"/>
          </p:cNvSpPr>
          <p:nvPr>
            <p:ph type="ftr" sz="quarter" idx="11"/>
          </p:nvPr>
        </p:nvSpPr>
        <p:spPr/>
        <p:txBody>
          <a:bodyPr/>
          <a:lstStyle/>
          <a:p>
            <a:r>
              <a:rPr lang="en-IN" dirty="0" smtClean="0"/>
              <a:t>MIT,Pune       page no.       Dept of Information Technology </a:t>
            </a:r>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AA31429-AB96-485A-9B92-5AEF3C02BE68}" type="slidenum">
              <a:rPr lang="en-IN" smtClean="0"/>
              <a:t>‹#›</a:t>
            </a:fld>
            <a:endParaRPr lang="en-IN" dirty="0"/>
          </a:p>
        </p:txBody>
      </p:sp>
    </p:spTree>
    <p:extLst>
      <p:ext uri="{BB962C8B-B14F-4D97-AF65-F5344CB8AC3E}">
        <p14:creationId xmlns:p14="http://schemas.microsoft.com/office/powerpoint/2010/main" val="1399730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4348F5-7D3F-45EE-B58C-A85BB8C7791D}" type="datetime1">
              <a:rPr lang="en-IN" smtClean="0"/>
              <a:t>08-04-2018</a:t>
            </a:fld>
            <a:endParaRPr lang="en-IN" dirty="0"/>
          </a:p>
        </p:txBody>
      </p:sp>
      <p:sp>
        <p:nvSpPr>
          <p:cNvPr id="5" name="Footer Placeholder 4"/>
          <p:cNvSpPr>
            <a:spLocks noGrp="1"/>
          </p:cNvSpPr>
          <p:nvPr>
            <p:ph type="ftr" sz="quarter" idx="11"/>
          </p:nvPr>
        </p:nvSpPr>
        <p:spPr/>
        <p:txBody>
          <a:bodyPr/>
          <a:lstStyle/>
          <a:p>
            <a:r>
              <a:rPr lang="en-IN" dirty="0" smtClean="0"/>
              <a:t>MIT,Pune       page no.       Dept of Information Technology </a:t>
            </a:r>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AA31429-AB96-485A-9B92-5AEF3C02BE68}" type="slidenum">
              <a:rPr lang="en-IN" smtClean="0"/>
              <a:t>‹#›</a:t>
            </a:fld>
            <a:endParaRPr lang="en-IN" dirty="0"/>
          </a:p>
        </p:txBody>
      </p:sp>
    </p:spTree>
    <p:extLst>
      <p:ext uri="{BB962C8B-B14F-4D97-AF65-F5344CB8AC3E}">
        <p14:creationId xmlns:p14="http://schemas.microsoft.com/office/powerpoint/2010/main" val="322085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2A452B-FDA4-41C8-B180-3F9F7C02DEDF}" type="datetime1">
              <a:rPr lang="en-IN" smtClean="0"/>
              <a:t>08-04-2018</a:t>
            </a:fld>
            <a:endParaRPr lang="en-IN" dirty="0"/>
          </a:p>
        </p:txBody>
      </p:sp>
      <p:sp>
        <p:nvSpPr>
          <p:cNvPr id="5" name="Footer Placeholder 4"/>
          <p:cNvSpPr>
            <a:spLocks noGrp="1"/>
          </p:cNvSpPr>
          <p:nvPr>
            <p:ph type="ftr" sz="quarter" idx="11"/>
          </p:nvPr>
        </p:nvSpPr>
        <p:spPr/>
        <p:txBody>
          <a:bodyPr/>
          <a:lstStyle/>
          <a:p>
            <a:r>
              <a:rPr lang="en-IN" dirty="0" smtClean="0"/>
              <a:t>MIT,Pune       page no.       Dept of Information Technology </a:t>
            </a:r>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AA31429-AB96-485A-9B92-5AEF3C02BE68}" type="slidenum">
              <a:rPr lang="en-IN" smtClean="0"/>
              <a:t>‹#›</a:t>
            </a:fld>
            <a:endParaRPr lang="en-IN" dirty="0"/>
          </a:p>
        </p:txBody>
      </p:sp>
    </p:spTree>
    <p:extLst>
      <p:ext uri="{BB962C8B-B14F-4D97-AF65-F5344CB8AC3E}">
        <p14:creationId xmlns:p14="http://schemas.microsoft.com/office/powerpoint/2010/main" val="3295801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31E7DB-51F7-4FDE-92E3-430B278C8546}" type="datetime1">
              <a:rPr lang="en-IN" smtClean="0"/>
              <a:t>08-04-2018</a:t>
            </a:fld>
            <a:endParaRPr lang="en-IN" dirty="0"/>
          </a:p>
        </p:txBody>
      </p:sp>
      <p:sp>
        <p:nvSpPr>
          <p:cNvPr id="6" name="Footer Placeholder 5"/>
          <p:cNvSpPr>
            <a:spLocks noGrp="1"/>
          </p:cNvSpPr>
          <p:nvPr>
            <p:ph type="ftr" sz="quarter" idx="11"/>
          </p:nvPr>
        </p:nvSpPr>
        <p:spPr/>
        <p:txBody>
          <a:bodyPr/>
          <a:lstStyle/>
          <a:p>
            <a:r>
              <a:rPr lang="en-IN" dirty="0" smtClean="0"/>
              <a:t>MIT,Pune       page no.       Dept of Information Technology </a:t>
            </a:r>
            <a:endParaRPr lang="en-IN"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AA31429-AB96-485A-9B92-5AEF3C02BE68}" type="slidenum">
              <a:rPr lang="en-IN" smtClean="0"/>
              <a:t>‹#›</a:t>
            </a:fld>
            <a:endParaRPr lang="en-IN" dirty="0"/>
          </a:p>
        </p:txBody>
      </p:sp>
    </p:spTree>
    <p:extLst>
      <p:ext uri="{BB962C8B-B14F-4D97-AF65-F5344CB8AC3E}">
        <p14:creationId xmlns:p14="http://schemas.microsoft.com/office/powerpoint/2010/main" val="449654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9F69F8E-A81B-471B-849B-23CA86F3F3E2}" type="datetime1">
              <a:rPr lang="en-IN" smtClean="0"/>
              <a:t>08-04-2018</a:t>
            </a:fld>
            <a:endParaRPr lang="en-IN" dirty="0"/>
          </a:p>
        </p:txBody>
      </p:sp>
      <p:sp>
        <p:nvSpPr>
          <p:cNvPr id="8" name="Footer Placeholder 7"/>
          <p:cNvSpPr>
            <a:spLocks noGrp="1"/>
          </p:cNvSpPr>
          <p:nvPr>
            <p:ph type="ftr" sz="quarter" idx="11"/>
          </p:nvPr>
        </p:nvSpPr>
        <p:spPr/>
        <p:txBody>
          <a:bodyPr/>
          <a:lstStyle/>
          <a:p>
            <a:r>
              <a:rPr lang="en-IN" dirty="0" smtClean="0"/>
              <a:t>MIT,Pune       page no.       Dept of Information Technology </a:t>
            </a:r>
            <a:endParaRPr lang="en-IN"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AA31429-AB96-485A-9B92-5AEF3C02BE68}" type="slidenum">
              <a:rPr lang="en-IN" smtClean="0"/>
              <a:t>‹#›</a:t>
            </a:fld>
            <a:endParaRPr lang="en-IN" dirty="0"/>
          </a:p>
        </p:txBody>
      </p:sp>
    </p:spTree>
    <p:extLst>
      <p:ext uri="{BB962C8B-B14F-4D97-AF65-F5344CB8AC3E}">
        <p14:creationId xmlns:p14="http://schemas.microsoft.com/office/powerpoint/2010/main" val="61145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C29DC8-6CA5-46A1-9A0E-AF3A84E47596}" type="datetime1">
              <a:rPr lang="en-IN" smtClean="0"/>
              <a:t>08-04-2018</a:t>
            </a:fld>
            <a:endParaRPr lang="en-IN" dirty="0"/>
          </a:p>
        </p:txBody>
      </p:sp>
      <p:sp>
        <p:nvSpPr>
          <p:cNvPr id="4" name="Footer Placeholder 3"/>
          <p:cNvSpPr>
            <a:spLocks noGrp="1"/>
          </p:cNvSpPr>
          <p:nvPr>
            <p:ph type="ftr" sz="quarter" idx="11"/>
          </p:nvPr>
        </p:nvSpPr>
        <p:spPr/>
        <p:txBody>
          <a:bodyPr/>
          <a:lstStyle/>
          <a:p>
            <a:r>
              <a:rPr lang="en-IN" dirty="0" smtClean="0"/>
              <a:t>MIT,Pune       page no.       Dept of Information Technology </a:t>
            </a:r>
            <a:endParaRPr lang="en-IN"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AA31429-AB96-485A-9B92-5AEF3C02BE68}" type="slidenum">
              <a:rPr lang="en-IN" smtClean="0"/>
              <a:t>‹#›</a:t>
            </a:fld>
            <a:endParaRPr lang="en-IN" dirty="0"/>
          </a:p>
        </p:txBody>
      </p:sp>
    </p:spTree>
    <p:extLst>
      <p:ext uri="{BB962C8B-B14F-4D97-AF65-F5344CB8AC3E}">
        <p14:creationId xmlns:p14="http://schemas.microsoft.com/office/powerpoint/2010/main" val="3748864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FAA27-C11D-4FDA-A191-65DB913FCE18}" type="datetime1">
              <a:rPr lang="en-IN" smtClean="0"/>
              <a:t>08-04-2018</a:t>
            </a:fld>
            <a:endParaRPr lang="en-IN" dirty="0"/>
          </a:p>
        </p:txBody>
      </p:sp>
      <p:sp>
        <p:nvSpPr>
          <p:cNvPr id="3" name="Footer Placeholder 2"/>
          <p:cNvSpPr>
            <a:spLocks noGrp="1"/>
          </p:cNvSpPr>
          <p:nvPr>
            <p:ph type="ftr" sz="quarter" idx="11"/>
          </p:nvPr>
        </p:nvSpPr>
        <p:spPr/>
        <p:txBody>
          <a:bodyPr/>
          <a:lstStyle/>
          <a:p>
            <a:r>
              <a:rPr lang="en-IN" dirty="0" smtClean="0"/>
              <a:t>MIT,Pune       page no.       Dept of Information Technology </a:t>
            </a:r>
            <a:endParaRPr lang="en-IN"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AA31429-AB96-485A-9B92-5AEF3C02BE68}" type="slidenum">
              <a:rPr lang="en-IN" smtClean="0"/>
              <a:t>‹#›</a:t>
            </a:fld>
            <a:endParaRPr lang="en-IN" dirty="0"/>
          </a:p>
        </p:txBody>
      </p:sp>
    </p:spTree>
    <p:extLst>
      <p:ext uri="{BB962C8B-B14F-4D97-AF65-F5344CB8AC3E}">
        <p14:creationId xmlns:p14="http://schemas.microsoft.com/office/powerpoint/2010/main" val="2693373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8021BB-A6B2-46CB-8ECA-A9D4CB3112A5}" type="datetime1">
              <a:rPr lang="en-IN" smtClean="0"/>
              <a:t>08-04-2018</a:t>
            </a:fld>
            <a:endParaRPr lang="en-IN" dirty="0"/>
          </a:p>
        </p:txBody>
      </p:sp>
      <p:sp>
        <p:nvSpPr>
          <p:cNvPr id="6" name="Footer Placeholder 5"/>
          <p:cNvSpPr>
            <a:spLocks noGrp="1"/>
          </p:cNvSpPr>
          <p:nvPr>
            <p:ph type="ftr" sz="quarter" idx="11"/>
          </p:nvPr>
        </p:nvSpPr>
        <p:spPr/>
        <p:txBody>
          <a:bodyPr/>
          <a:lstStyle/>
          <a:p>
            <a:r>
              <a:rPr lang="en-IN" dirty="0" smtClean="0"/>
              <a:t>MIT,Pune       page no.       Dept of Information Technology </a:t>
            </a:r>
            <a:endParaRPr lang="en-IN"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AA31429-AB96-485A-9B92-5AEF3C02BE68}" type="slidenum">
              <a:rPr lang="en-IN" smtClean="0"/>
              <a:t>‹#›</a:t>
            </a:fld>
            <a:endParaRPr lang="en-IN" dirty="0"/>
          </a:p>
        </p:txBody>
      </p:sp>
    </p:spTree>
    <p:extLst>
      <p:ext uri="{BB962C8B-B14F-4D97-AF65-F5344CB8AC3E}">
        <p14:creationId xmlns:p14="http://schemas.microsoft.com/office/powerpoint/2010/main" val="2280626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89B976-56E8-4DCA-9C7C-AFF97D3692D3}" type="datetime1">
              <a:rPr lang="en-IN" smtClean="0"/>
              <a:t>08-04-2018</a:t>
            </a:fld>
            <a:endParaRPr lang="en-IN" dirty="0"/>
          </a:p>
        </p:txBody>
      </p:sp>
      <p:sp>
        <p:nvSpPr>
          <p:cNvPr id="6" name="Footer Placeholder 5"/>
          <p:cNvSpPr>
            <a:spLocks noGrp="1"/>
          </p:cNvSpPr>
          <p:nvPr>
            <p:ph type="ftr" sz="quarter" idx="11"/>
          </p:nvPr>
        </p:nvSpPr>
        <p:spPr/>
        <p:txBody>
          <a:bodyPr/>
          <a:lstStyle/>
          <a:p>
            <a:r>
              <a:rPr lang="en-IN" dirty="0" smtClean="0"/>
              <a:t>MIT,Pune       page no.       Dept of Information Technology </a:t>
            </a:r>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A31429-AB96-485A-9B92-5AEF3C02BE68}" type="slidenum">
              <a:rPr lang="en-IN" smtClean="0"/>
              <a:t>‹#›</a:t>
            </a:fld>
            <a:endParaRPr lang="en-IN" dirty="0"/>
          </a:p>
        </p:txBody>
      </p:sp>
    </p:spTree>
    <p:extLst>
      <p:ext uri="{BB962C8B-B14F-4D97-AF65-F5344CB8AC3E}">
        <p14:creationId xmlns:p14="http://schemas.microsoft.com/office/powerpoint/2010/main" val="2396980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A5CB4B5-32F5-4256-91C4-FD2492F75075}" type="datetime1">
              <a:rPr lang="en-IN" smtClean="0"/>
              <a:t>08-04-2018</a:t>
            </a:fld>
            <a:endParaRPr lang="en-IN"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IN" dirty="0" smtClean="0"/>
              <a:t>MIT,Pune       page no.       Dept of Information Technology </a:t>
            </a:r>
            <a:endParaRPr lang="en-IN"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AA31429-AB96-485A-9B92-5AEF3C02BE68}" type="slidenum">
              <a:rPr lang="en-IN" smtClean="0"/>
              <a:t>‹#›</a:t>
            </a:fld>
            <a:endParaRPr lang="en-IN" dirty="0"/>
          </a:p>
        </p:txBody>
      </p:sp>
    </p:spTree>
    <p:extLst>
      <p:ext uri="{BB962C8B-B14F-4D97-AF65-F5344CB8AC3E}">
        <p14:creationId xmlns:p14="http://schemas.microsoft.com/office/powerpoint/2010/main" val="382917984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17650" y="0"/>
            <a:ext cx="9131300" cy="6858000"/>
          </a:xfrm>
          <a:prstGeom prst="rect">
            <a:avLst/>
          </a:prstGeom>
          <a:effectLst>
            <a:outerShdw blurRad="50800" dist="50800" dir="5400000" sx="167000" sy="167000" algn="ctr" rotWithShape="0">
              <a:srgbClr val="000000">
                <a:alpha val="12000"/>
              </a:srgbClr>
            </a:outerShdw>
          </a:effectLst>
        </p:spPr>
      </p:pic>
      <p:pic>
        <p:nvPicPr>
          <p:cNvPr id="6147"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296400" y="1"/>
            <a:ext cx="990600"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ubtitle 2"/>
          <p:cNvSpPr txBox="1">
            <a:spLocks/>
          </p:cNvSpPr>
          <p:nvPr/>
        </p:nvSpPr>
        <p:spPr bwMode="auto">
          <a:xfrm>
            <a:off x="3200400" y="1185864"/>
            <a:ext cx="6629400" cy="323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20000"/>
          </a:bodyPr>
          <a:lstStyle>
            <a:lvl1pPr marL="342900" indent="-342900" algn="l" defTabSz="457200" rtl="0" fontAlgn="base">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685800" indent="-282575" algn="l" defTabSz="457200" rtl="0" fontAlgn="base">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958850" indent="-228600" algn="l" defTabSz="457200" rtl="0" fontAlgn="base">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233488"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1508125"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lnSpc>
                <a:spcPct val="150000"/>
              </a:lnSpc>
              <a:buNone/>
              <a:defRPr/>
            </a:pPr>
            <a:r>
              <a:rPr lang="en-US" b="1" dirty="0">
                <a:solidFill>
                  <a:schemeClr val="accent2">
                    <a:lumMod val="75000"/>
                  </a:schemeClr>
                </a:solidFill>
                <a:latin typeface="+mj-lt"/>
                <a:cs typeface="Times New Roman" panose="02020603050405020304" pitchFamily="18" charset="0"/>
              </a:rPr>
              <a:t>TE Project Based Seminar</a:t>
            </a:r>
          </a:p>
          <a:p>
            <a:pPr marL="0" indent="0" algn="ctr">
              <a:lnSpc>
                <a:spcPct val="150000"/>
              </a:lnSpc>
              <a:buNone/>
              <a:defRPr/>
            </a:pPr>
            <a:r>
              <a:rPr lang="en-US" b="1" dirty="0" smtClean="0">
                <a:solidFill>
                  <a:schemeClr val="accent2">
                    <a:lumMod val="75000"/>
                  </a:schemeClr>
                </a:solidFill>
                <a:latin typeface="+mj-lt"/>
                <a:cs typeface="Times New Roman" panose="02020603050405020304" pitchFamily="18" charset="0"/>
              </a:rPr>
              <a:t>on</a:t>
            </a:r>
          </a:p>
          <a:p>
            <a:pPr marL="0" indent="0" algn="ctr">
              <a:lnSpc>
                <a:spcPct val="150000"/>
              </a:lnSpc>
              <a:buNone/>
              <a:defRPr/>
            </a:pPr>
            <a:r>
              <a:rPr lang="en-US" b="1" dirty="0" smtClean="0">
                <a:solidFill>
                  <a:schemeClr val="accent2">
                    <a:lumMod val="75000"/>
                  </a:schemeClr>
                </a:solidFill>
                <a:latin typeface="+mj-lt"/>
                <a:cs typeface="Times New Roman" panose="02020603050405020304" pitchFamily="18" charset="0"/>
              </a:rPr>
              <a:t>Study of Different Deep Learning Models used in </a:t>
            </a:r>
            <a:r>
              <a:rPr lang="en-US" b="1" dirty="0" smtClean="0">
                <a:solidFill>
                  <a:schemeClr val="accent2">
                    <a:lumMod val="75000"/>
                  </a:schemeClr>
                </a:solidFill>
                <a:latin typeface="+mj-lt"/>
                <a:cs typeface="Times New Roman" panose="02020603050405020304" pitchFamily="18" charset="0"/>
              </a:rPr>
              <a:t>Stock </a:t>
            </a:r>
            <a:r>
              <a:rPr lang="en-US" b="1" dirty="0">
                <a:solidFill>
                  <a:schemeClr val="accent2">
                    <a:lumMod val="75000"/>
                  </a:schemeClr>
                </a:solidFill>
                <a:latin typeface="+mj-lt"/>
                <a:cs typeface="Times New Roman" panose="02020603050405020304" pitchFamily="18" charset="0"/>
              </a:rPr>
              <a:t>P</a:t>
            </a:r>
            <a:r>
              <a:rPr lang="en-US" b="1" dirty="0" smtClean="0">
                <a:solidFill>
                  <a:schemeClr val="accent2">
                    <a:lumMod val="75000"/>
                  </a:schemeClr>
                </a:solidFill>
                <a:latin typeface="+mj-lt"/>
                <a:cs typeface="Times New Roman" panose="02020603050405020304" pitchFamily="18" charset="0"/>
              </a:rPr>
              <a:t>rice </a:t>
            </a:r>
            <a:r>
              <a:rPr lang="en-US" b="1" dirty="0">
                <a:solidFill>
                  <a:schemeClr val="accent2">
                    <a:lumMod val="75000"/>
                  </a:schemeClr>
                </a:solidFill>
                <a:latin typeface="+mj-lt"/>
                <a:cs typeface="Times New Roman" panose="02020603050405020304" pitchFamily="18" charset="0"/>
              </a:rPr>
              <a:t>P</a:t>
            </a:r>
            <a:r>
              <a:rPr lang="en-US" b="1" dirty="0" smtClean="0">
                <a:solidFill>
                  <a:schemeClr val="accent2">
                    <a:lumMod val="75000"/>
                  </a:schemeClr>
                </a:solidFill>
                <a:latin typeface="+mj-lt"/>
                <a:cs typeface="Times New Roman" panose="02020603050405020304" pitchFamily="18" charset="0"/>
              </a:rPr>
              <a:t>rediction</a:t>
            </a:r>
            <a:endParaRPr lang="en-US" b="1" dirty="0" smtClean="0">
              <a:solidFill>
                <a:schemeClr val="accent2">
                  <a:lumMod val="75000"/>
                </a:schemeClr>
              </a:solidFill>
              <a:latin typeface="+mj-lt"/>
              <a:cs typeface="Times New Roman" panose="02020603050405020304" pitchFamily="18" charset="0"/>
            </a:endParaRPr>
          </a:p>
          <a:p>
            <a:pPr marL="0" indent="0">
              <a:lnSpc>
                <a:spcPct val="150000"/>
              </a:lnSpc>
              <a:buNone/>
              <a:defRPr/>
            </a:pPr>
            <a:r>
              <a:rPr lang="en-US" b="1" dirty="0" smtClean="0">
                <a:solidFill>
                  <a:schemeClr val="accent2">
                    <a:lumMod val="75000"/>
                  </a:schemeClr>
                </a:solidFill>
                <a:latin typeface="+mj-lt"/>
                <a:cs typeface="Times New Roman" panose="02020603050405020304" pitchFamily="18" charset="0"/>
              </a:rPr>
              <a:t>Students </a:t>
            </a:r>
            <a:r>
              <a:rPr lang="en-US" b="1" dirty="0">
                <a:solidFill>
                  <a:schemeClr val="accent2">
                    <a:lumMod val="75000"/>
                  </a:schemeClr>
                </a:solidFill>
                <a:latin typeface="+mj-lt"/>
                <a:cs typeface="Times New Roman" panose="02020603050405020304" pitchFamily="18" charset="0"/>
              </a:rPr>
              <a:t>name     </a:t>
            </a:r>
            <a:r>
              <a:rPr lang="en-US" b="1" dirty="0" smtClean="0">
                <a:solidFill>
                  <a:schemeClr val="accent2">
                    <a:lumMod val="75000"/>
                  </a:schemeClr>
                </a:solidFill>
                <a:latin typeface="+mj-lt"/>
                <a:cs typeface="Times New Roman" panose="02020603050405020304" pitchFamily="18" charset="0"/>
              </a:rPr>
              <a:t>Harshali Bedmutha</a:t>
            </a:r>
            <a:endParaRPr lang="en-US" b="1" dirty="0">
              <a:solidFill>
                <a:schemeClr val="accent2">
                  <a:lumMod val="75000"/>
                </a:schemeClr>
              </a:solidFill>
              <a:latin typeface="+mj-lt"/>
              <a:cs typeface="Times New Roman" panose="02020603050405020304" pitchFamily="18" charset="0"/>
            </a:endParaRPr>
          </a:p>
          <a:p>
            <a:pPr marL="0" indent="0">
              <a:lnSpc>
                <a:spcPct val="150000"/>
              </a:lnSpc>
              <a:buNone/>
              <a:defRPr/>
            </a:pPr>
            <a:r>
              <a:rPr lang="en-US" b="1" dirty="0">
                <a:solidFill>
                  <a:schemeClr val="accent2">
                    <a:lumMod val="75000"/>
                  </a:schemeClr>
                </a:solidFill>
                <a:latin typeface="+mj-lt"/>
                <a:cs typeface="Times New Roman" panose="02020603050405020304" pitchFamily="18" charset="0"/>
              </a:rPr>
              <a:t>Roll </a:t>
            </a:r>
            <a:r>
              <a:rPr lang="en-US" b="1" dirty="0" smtClean="0">
                <a:solidFill>
                  <a:schemeClr val="accent2">
                    <a:lumMod val="75000"/>
                  </a:schemeClr>
                </a:solidFill>
                <a:latin typeface="+mj-lt"/>
                <a:cs typeface="Times New Roman" panose="02020603050405020304" pitchFamily="18" charset="0"/>
              </a:rPr>
              <a:t>No                   306006</a:t>
            </a:r>
            <a:endParaRPr lang="en-US" b="1" dirty="0">
              <a:solidFill>
                <a:schemeClr val="accent2">
                  <a:lumMod val="75000"/>
                </a:schemeClr>
              </a:solidFill>
              <a:latin typeface="+mj-lt"/>
              <a:cs typeface="Times New Roman" panose="02020603050405020304" pitchFamily="18" charset="0"/>
            </a:endParaRPr>
          </a:p>
          <a:p>
            <a:pPr marL="0" indent="0">
              <a:lnSpc>
                <a:spcPct val="150000"/>
              </a:lnSpc>
              <a:buNone/>
              <a:defRPr/>
            </a:pPr>
            <a:r>
              <a:rPr lang="en-US" b="1" dirty="0">
                <a:solidFill>
                  <a:schemeClr val="accent2">
                    <a:lumMod val="75000"/>
                  </a:schemeClr>
                </a:solidFill>
                <a:latin typeface="+mj-lt"/>
                <a:cs typeface="Times New Roman" panose="02020603050405020304" pitchFamily="18" charset="0"/>
              </a:rPr>
              <a:t>Guides </a:t>
            </a:r>
            <a:r>
              <a:rPr lang="en-US" b="1" dirty="0" smtClean="0">
                <a:solidFill>
                  <a:schemeClr val="accent2">
                    <a:lumMod val="75000"/>
                  </a:schemeClr>
                </a:solidFill>
                <a:latin typeface="+mj-lt"/>
                <a:cs typeface="Times New Roman" panose="02020603050405020304" pitchFamily="18" charset="0"/>
              </a:rPr>
              <a:t>name       Dr. Mrs. Himangi Pande</a:t>
            </a:r>
            <a:endParaRPr lang="en-US" dirty="0">
              <a:solidFill>
                <a:schemeClr val="accent2">
                  <a:lumMod val="75000"/>
                </a:schemeClr>
              </a:solidFill>
              <a:latin typeface="+mj-lt"/>
              <a:cs typeface="Times New Roman" panose="02020603050405020304" pitchFamily="18" charset="0"/>
            </a:endParaRPr>
          </a:p>
          <a:p>
            <a:pPr eaLnBrk="1" hangingPunct="1">
              <a:defRPr/>
            </a:pPr>
            <a:endParaRPr lang="en-US" dirty="0"/>
          </a:p>
        </p:txBody>
      </p:sp>
      <p:sp>
        <p:nvSpPr>
          <p:cNvPr id="6" name="Footer Placeholder 5"/>
          <p:cNvSpPr>
            <a:spLocks noGrp="1"/>
          </p:cNvSpPr>
          <p:nvPr>
            <p:ph type="ftr" sz="quarter" idx="11"/>
          </p:nvPr>
        </p:nvSpPr>
        <p:spPr/>
        <p:txBody>
          <a:bodyPr/>
          <a:lstStyle/>
          <a:p>
            <a:r>
              <a:rPr lang="en-IN" dirty="0" smtClean="0"/>
              <a:t>MIT,Pune       page no.       Dept of Information Technology </a:t>
            </a:r>
            <a:endParaRPr lang="en-IN" dirty="0"/>
          </a:p>
        </p:txBody>
      </p:sp>
    </p:spTree>
    <p:extLst>
      <p:ext uri="{BB962C8B-B14F-4D97-AF65-F5344CB8AC3E}">
        <p14:creationId xmlns:p14="http://schemas.microsoft.com/office/powerpoint/2010/main" val="4160822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12302" y="473252"/>
            <a:ext cx="8915399" cy="332724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8951" y="3800495"/>
            <a:ext cx="9048750" cy="1685925"/>
          </a:xfrm>
          <a:prstGeom prst="rect">
            <a:avLst/>
          </a:prstGeom>
        </p:spPr>
      </p:pic>
      <p:sp>
        <p:nvSpPr>
          <p:cNvPr id="7"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10                                                          Dept of Information Technology </a:t>
            </a:r>
            <a:endParaRPr lang="en-IN" sz="1400" dirty="0">
              <a:solidFill>
                <a:schemeClr val="tx1"/>
              </a:solidFill>
            </a:endParaRPr>
          </a:p>
        </p:txBody>
      </p:sp>
    </p:spTree>
    <p:extLst>
      <p:ext uri="{BB962C8B-B14F-4D97-AF65-F5344CB8AC3E}">
        <p14:creationId xmlns:p14="http://schemas.microsoft.com/office/powerpoint/2010/main" val="35290487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987618" y="259378"/>
            <a:ext cx="8911687" cy="754747"/>
          </a:xfrm>
        </p:spPr>
        <p:txBody>
          <a:bodyPr/>
          <a:lstStyle/>
          <a:p>
            <a:r>
              <a:rPr lang="en-IN" dirty="0" smtClean="0"/>
              <a:t>Convolutional Neural Networks(CNN)</a:t>
            </a:r>
            <a:endParaRPr lang="en-IN" dirty="0"/>
          </a:p>
        </p:txBody>
      </p:sp>
      <p:sp>
        <p:nvSpPr>
          <p:cNvPr id="3" name="Content Placeholder 2"/>
          <p:cNvSpPr>
            <a:spLocks noGrp="1"/>
          </p:cNvSpPr>
          <p:nvPr>
            <p:ph idx="1"/>
          </p:nvPr>
        </p:nvSpPr>
        <p:spPr>
          <a:xfrm>
            <a:off x="488949" y="1179565"/>
            <a:ext cx="11015663" cy="1485277"/>
          </a:xfrm>
        </p:spPr>
        <p:txBody>
          <a:bodyPr>
            <a:normAutofit/>
          </a:bodyPr>
          <a:lstStyle/>
          <a:p>
            <a:pPr algn="just">
              <a:buClr>
                <a:srgbClr val="000000"/>
              </a:buClr>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CNN </a:t>
            </a:r>
            <a:r>
              <a:rPr lang="en-IN" sz="2000" dirty="0">
                <a:latin typeface="Arial" panose="020B0604020202020204" pitchFamily="34" charset="0"/>
                <a:cs typeface="Arial" panose="020B0604020202020204" pitchFamily="34" charset="0"/>
              </a:rPr>
              <a:t>architectures make the explicit assumption that the inputs are images, which allows us to encode certain properties into the architecture</a:t>
            </a:r>
            <a:r>
              <a:rPr lang="en-IN" sz="2000" dirty="0" smtClean="0">
                <a:latin typeface="Arial" panose="020B0604020202020204" pitchFamily="34" charset="0"/>
                <a:cs typeface="Arial" panose="020B0604020202020204" pitchFamily="34" charset="0"/>
              </a:rPr>
              <a:t>. </a:t>
            </a:r>
          </a:p>
          <a:p>
            <a:pPr algn="just">
              <a:buClr>
                <a:srgbClr val="000000"/>
              </a:buClr>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These </a:t>
            </a:r>
            <a:r>
              <a:rPr lang="en-IN" sz="2000" dirty="0">
                <a:latin typeface="Arial" panose="020B0604020202020204" pitchFamily="34" charset="0"/>
                <a:cs typeface="Arial" panose="020B0604020202020204" pitchFamily="34" charset="0"/>
              </a:rPr>
              <a:t>then make the forward function more efficient to implement and vastly reduce the amount of parameters in the network.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842" y="2664842"/>
            <a:ext cx="5595938" cy="254816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2210" y="2850353"/>
            <a:ext cx="5551488" cy="2177142"/>
          </a:xfrm>
          <a:prstGeom prst="rect">
            <a:avLst/>
          </a:prstGeom>
        </p:spPr>
      </p:pic>
      <p:cxnSp>
        <p:nvCxnSpPr>
          <p:cNvPr id="7" name="Straight Connector 6"/>
          <p:cNvCxnSpPr/>
          <p:nvPr/>
        </p:nvCxnSpPr>
        <p:spPr>
          <a:xfrm>
            <a:off x="6201323" y="2545162"/>
            <a:ext cx="0" cy="3106057"/>
          </a:xfrm>
          <a:prstGeom prst="line">
            <a:avLst/>
          </a:prstGeom>
        </p:spPr>
        <p:style>
          <a:lnRef idx="3">
            <a:schemeClr val="dk1"/>
          </a:lnRef>
          <a:fillRef idx="0">
            <a:schemeClr val="dk1"/>
          </a:fillRef>
          <a:effectRef idx="2">
            <a:schemeClr val="dk1"/>
          </a:effectRef>
          <a:fontRef idx="minor">
            <a:schemeClr val="tx1"/>
          </a:fontRef>
        </p:style>
      </p:cxnSp>
      <p:sp>
        <p:nvSpPr>
          <p:cNvPr id="9" name="Title 1"/>
          <p:cNvSpPr txBox="1">
            <a:spLocks/>
          </p:cNvSpPr>
          <p:nvPr/>
        </p:nvSpPr>
        <p:spPr>
          <a:xfrm>
            <a:off x="2539474" y="5321431"/>
            <a:ext cx="1318674" cy="75474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t>RNN</a:t>
            </a:r>
            <a:endParaRPr lang="en-IN" dirty="0"/>
          </a:p>
        </p:txBody>
      </p:sp>
      <p:sp>
        <p:nvSpPr>
          <p:cNvPr id="10" name="Title 1"/>
          <p:cNvSpPr txBox="1">
            <a:spLocks/>
          </p:cNvSpPr>
          <p:nvPr/>
        </p:nvSpPr>
        <p:spPr>
          <a:xfrm>
            <a:off x="8251848" y="5321430"/>
            <a:ext cx="1318674" cy="75474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C</a:t>
            </a:r>
            <a:r>
              <a:rPr lang="en-IN" dirty="0" smtClean="0"/>
              <a:t>NN</a:t>
            </a:r>
            <a:endParaRPr lang="en-IN" dirty="0"/>
          </a:p>
        </p:txBody>
      </p:sp>
      <p:sp>
        <p:nvSpPr>
          <p:cNvPr id="12"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11                                                          Dept of Information Technology </a:t>
            </a:r>
            <a:endParaRPr lang="en-IN" sz="1400" dirty="0">
              <a:solidFill>
                <a:schemeClr val="tx1"/>
              </a:solidFill>
            </a:endParaRPr>
          </a:p>
        </p:txBody>
      </p:sp>
    </p:spTree>
    <p:extLst>
      <p:ext uri="{BB962C8B-B14F-4D97-AF65-F5344CB8AC3E}">
        <p14:creationId xmlns:p14="http://schemas.microsoft.com/office/powerpoint/2010/main" val="11356113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13726" y="234266"/>
            <a:ext cx="4156218" cy="783776"/>
          </a:xfrm>
        </p:spPr>
        <p:txBody>
          <a:bodyPr/>
          <a:lstStyle/>
          <a:p>
            <a:r>
              <a:rPr lang="en-IN" dirty="0" smtClean="0">
                <a:latin typeface="Arial" panose="020B0604020202020204" pitchFamily="34" charset="0"/>
                <a:cs typeface="Arial" panose="020B0604020202020204" pitchFamily="34" charset="0"/>
              </a:rPr>
              <a:t>How CNN work?</a:t>
            </a:r>
            <a:endParaRPr lang="en-IN" dirty="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4689" y="1087757"/>
            <a:ext cx="6303736" cy="2108654"/>
          </a:xfrm>
        </p:spPr>
      </p:pic>
      <p:sp>
        <p:nvSpPr>
          <p:cNvPr id="6" name="Title 1"/>
          <p:cNvSpPr txBox="1">
            <a:spLocks/>
          </p:cNvSpPr>
          <p:nvPr/>
        </p:nvSpPr>
        <p:spPr>
          <a:xfrm>
            <a:off x="193183" y="1018042"/>
            <a:ext cx="12172989" cy="531222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dirty="0" smtClean="0">
                <a:latin typeface="Arial" panose="020B0604020202020204" pitchFamily="34" charset="0"/>
                <a:cs typeface="Arial" panose="020B0604020202020204" pitchFamily="34" charset="0"/>
              </a:rPr>
              <a:t>Step 1: The convolution Layer </a:t>
            </a:r>
          </a:p>
          <a:p>
            <a:endParaRPr lang="en-IN" sz="2000" dirty="0">
              <a:latin typeface="Arial" panose="020B0604020202020204" pitchFamily="34" charset="0"/>
              <a:cs typeface="Arial" panose="020B0604020202020204" pitchFamily="34" charset="0"/>
            </a:endParaRPr>
          </a:p>
          <a:p>
            <a:endParaRPr lang="en-IN" sz="2000" dirty="0" smtClean="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endParaRPr lang="en-IN" sz="2000" dirty="0" smtClean="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Step 2: Pooling Layer</a:t>
            </a:r>
          </a:p>
          <a:p>
            <a:endParaRPr lang="en-IN" sz="2000" dirty="0">
              <a:latin typeface="Arial" panose="020B0604020202020204" pitchFamily="34" charset="0"/>
              <a:cs typeface="Arial" panose="020B0604020202020204" pitchFamily="34" charset="0"/>
            </a:endParaRPr>
          </a:p>
          <a:p>
            <a:endParaRPr lang="en-IN" sz="2000" dirty="0" smtClean="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endParaRPr lang="en-IN" sz="2000" dirty="0" smtClean="0">
              <a:latin typeface="Arial" panose="020B0604020202020204" pitchFamily="34" charset="0"/>
              <a:cs typeface="Arial" panose="020B0604020202020204" pitchFamily="34" charset="0"/>
            </a:endParaRP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Step 3: The output layer</a:t>
            </a:r>
            <a:endParaRPr lang="en-IN" sz="20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1945" y="3196411"/>
            <a:ext cx="3599488" cy="1847397"/>
          </a:xfrm>
          <a:prstGeom prst="rect">
            <a:avLst/>
          </a:prstGeom>
        </p:spPr>
      </p:pic>
      <p:sp>
        <p:nvSpPr>
          <p:cNvPr id="9"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12                                                         Dept of Information Technology </a:t>
            </a:r>
            <a:endParaRPr lang="en-IN" sz="1400" dirty="0">
              <a:solidFill>
                <a:schemeClr val="tx1"/>
              </a:solidFill>
            </a:endParaRPr>
          </a:p>
        </p:txBody>
      </p:sp>
    </p:spTree>
    <p:extLst>
      <p:ext uri="{BB962C8B-B14F-4D97-AF65-F5344CB8AC3E}">
        <p14:creationId xmlns:p14="http://schemas.microsoft.com/office/powerpoint/2010/main" val="3063267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19066" y="778656"/>
            <a:ext cx="8911687" cy="638633"/>
          </a:xfrm>
        </p:spPr>
        <p:txBody>
          <a:bodyPr>
            <a:normAutofit/>
          </a:bodyPr>
          <a:lstStyle/>
          <a:p>
            <a:r>
              <a:rPr lang="en-IN" sz="2800" dirty="0" smtClean="0">
                <a:latin typeface="Arial" panose="020B0604020202020204" pitchFamily="34" charset="0"/>
                <a:cs typeface="Arial" panose="020B0604020202020204" pitchFamily="34" charset="0"/>
              </a:rPr>
              <a:t>Putting it all together -</a:t>
            </a:r>
            <a:endParaRPr lang="en-IN" sz="28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9066" y="1851083"/>
            <a:ext cx="9661297" cy="3022826"/>
          </a:xfrm>
        </p:spPr>
      </p:pic>
      <p:sp>
        <p:nvSpPr>
          <p:cNvPr id="7"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13                                                          Dept of Information Technology </a:t>
            </a:r>
            <a:endParaRPr lang="en-IN" sz="1400" dirty="0">
              <a:solidFill>
                <a:schemeClr val="tx1"/>
              </a:solidFill>
            </a:endParaRPr>
          </a:p>
        </p:txBody>
      </p:sp>
    </p:spTree>
    <p:extLst>
      <p:ext uri="{BB962C8B-B14F-4D97-AF65-F5344CB8AC3E}">
        <p14:creationId xmlns:p14="http://schemas.microsoft.com/office/powerpoint/2010/main" val="35410121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173496" y="384621"/>
            <a:ext cx="6652675" cy="653147"/>
          </a:xfrm>
        </p:spPr>
        <p:txBody>
          <a:bodyPr>
            <a:normAutofit/>
          </a:bodyPr>
          <a:lstStyle/>
          <a:p>
            <a:r>
              <a:rPr lang="en-IN" sz="3200" dirty="0" smtClean="0">
                <a:latin typeface="Arial" panose="020B0604020202020204" pitchFamily="34" charset="0"/>
                <a:cs typeface="Arial" panose="020B0604020202020204" pitchFamily="34" charset="0"/>
              </a:rPr>
              <a:t>A time series analysis of stock data</a:t>
            </a:r>
            <a:endParaRPr lang="en-IN" sz="3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928914" y="1371598"/>
            <a:ext cx="10929257" cy="4651832"/>
          </a:xfrm>
        </p:spPr>
        <p:txBody>
          <a:bodyPr>
            <a:noAutofit/>
          </a:bodyPr>
          <a:lstStyle/>
          <a:p>
            <a:pPr marL="0" indent="0" algn="just">
              <a:buNone/>
            </a:pPr>
            <a:r>
              <a:rPr lang="en-IN" sz="2000" b="1" dirty="0" smtClean="0">
                <a:latin typeface="Arial" panose="020B0604020202020204" pitchFamily="34" charset="0"/>
                <a:cs typeface="Arial" panose="020B0604020202020204" pitchFamily="34" charset="0"/>
              </a:rPr>
              <a:t>Methodology</a:t>
            </a:r>
            <a:endParaRPr lang="en-IN" sz="2000" b="1" dirty="0">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dirty="0">
                <a:latin typeface="Arial" panose="020B0604020202020204" pitchFamily="34" charset="0"/>
                <a:cs typeface="Arial" panose="020B0604020202020204" pitchFamily="34" charset="0"/>
              </a:rPr>
              <a:t>The data set consists of minute wise stock price for 1721 NSE listed companies for the period of July 2014 to June 2015</a:t>
            </a:r>
            <a:r>
              <a:rPr lang="en-IN" sz="2000" dirty="0" smtClean="0">
                <a:latin typeface="Arial" panose="020B0604020202020204" pitchFamily="34" charset="0"/>
                <a:cs typeface="Arial" panose="020B0604020202020204" pitchFamily="34" charset="0"/>
              </a:rPr>
              <a:t>.</a:t>
            </a: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It includes informations like day stamp, time stamp, transaction id, stock price and volume of stock sold in each minute. </a:t>
            </a:r>
            <a:endParaRPr lang="en-IN" sz="2000" dirty="0" smtClean="0">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Two </a:t>
            </a:r>
            <a:r>
              <a:rPr lang="en-IN" sz="2000" dirty="0">
                <a:latin typeface="Arial" panose="020B0604020202020204" pitchFamily="34" charset="0"/>
                <a:cs typeface="Arial" panose="020B0604020202020204" pitchFamily="34" charset="0"/>
              </a:rPr>
              <a:t>different sectors, IT sector and Pharma </a:t>
            </a:r>
            <a:r>
              <a:rPr lang="en-IN" sz="2000" dirty="0" smtClean="0">
                <a:latin typeface="Arial" panose="020B0604020202020204" pitchFamily="34" charset="0"/>
                <a:cs typeface="Arial" panose="020B0604020202020204" pitchFamily="34" charset="0"/>
              </a:rPr>
              <a:t>sector.</a:t>
            </a: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data for these three companies were extracted from the available data and was subjected to preprocessing to obtain the stock price</a:t>
            </a:r>
            <a:r>
              <a:rPr lang="en-IN" sz="2000" dirty="0" smtClean="0">
                <a:latin typeface="Arial" panose="020B0604020202020204" pitchFamily="34" charset="0"/>
                <a:cs typeface="Arial" panose="020B0604020202020204" pitchFamily="34" charset="0"/>
              </a:rPr>
              <a:t>.</a:t>
            </a: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The work is based on a sliding window approach for a short term future prediction. </a:t>
            </a:r>
            <a:endParaRPr lang="en-IN" sz="2000" dirty="0" smtClean="0">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window size was ﬁxed to be 100 minutes with an overlap of 90 minute’s information and prediction was made for 10 minutes in future.</a:t>
            </a:r>
          </a:p>
          <a:p>
            <a:pPr algn="just"/>
            <a:endParaRPr lang="en-IN" sz="2000" dirty="0">
              <a:latin typeface="Arial" panose="020B0604020202020204" pitchFamily="34" charset="0"/>
              <a:cs typeface="Arial" panose="020B0604020202020204" pitchFamily="34" charset="0"/>
            </a:endParaRPr>
          </a:p>
          <a:p>
            <a:pPr algn="just"/>
            <a:endParaRPr lang="en-IN" sz="2000" b="1" dirty="0" smtClean="0">
              <a:latin typeface="Arial" panose="020B0604020202020204" pitchFamily="34" charset="0"/>
              <a:cs typeface="Arial" panose="020B0604020202020204" pitchFamily="34" charset="0"/>
            </a:endParaRPr>
          </a:p>
        </p:txBody>
      </p:sp>
      <p:sp>
        <p:nvSpPr>
          <p:cNvPr id="7"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14                                                          Dept of Information Technology </a:t>
            </a:r>
            <a:endParaRPr lang="en-IN" sz="1400" dirty="0">
              <a:solidFill>
                <a:schemeClr val="tx1"/>
              </a:solidFill>
            </a:endParaRPr>
          </a:p>
        </p:txBody>
      </p:sp>
    </p:spTree>
    <p:extLst>
      <p:ext uri="{BB962C8B-B14F-4D97-AF65-F5344CB8AC3E}">
        <p14:creationId xmlns:p14="http://schemas.microsoft.com/office/powerpoint/2010/main" val="873571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173496" y="384621"/>
            <a:ext cx="6652675" cy="653147"/>
          </a:xfrm>
        </p:spPr>
        <p:txBody>
          <a:bodyPr>
            <a:normAutofit/>
          </a:bodyPr>
          <a:lstStyle/>
          <a:p>
            <a:r>
              <a:rPr lang="en-IN" sz="3200" dirty="0" smtClean="0">
                <a:latin typeface="Arial" panose="020B0604020202020204" pitchFamily="34" charset="0"/>
                <a:cs typeface="Arial" panose="020B0604020202020204" pitchFamily="34" charset="0"/>
              </a:rPr>
              <a:t>A time series analysis of stock data</a:t>
            </a:r>
            <a:endParaRPr lang="en-IN" sz="3200" dirty="0">
              <a:latin typeface="Arial" panose="020B0604020202020204" pitchFamily="34" charset="0"/>
              <a:cs typeface="Arial" panose="020B0604020202020204" pitchFamily="34" charset="0"/>
            </a:endParaRPr>
          </a:p>
        </p:txBody>
      </p:sp>
      <p:sp>
        <p:nvSpPr>
          <p:cNvPr id="7"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14                                                          Dept of Information Technology </a:t>
            </a:r>
            <a:endParaRPr lang="en-IN" sz="1400" dirty="0">
              <a:solidFill>
                <a:schemeClr val="tx1"/>
              </a:solidFill>
            </a:endParaRPr>
          </a:p>
        </p:txBody>
      </p:sp>
      <p:sp>
        <p:nvSpPr>
          <p:cNvPr id="4" name="Rounded Rectangle 3"/>
          <p:cNvSpPr/>
          <p:nvPr/>
        </p:nvSpPr>
        <p:spPr>
          <a:xfrm>
            <a:off x="605308" y="1403797"/>
            <a:ext cx="1687132" cy="112046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ounded Rectangle 5"/>
          <p:cNvSpPr/>
          <p:nvPr/>
        </p:nvSpPr>
        <p:spPr>
          <a:xfrm>
            <a:off x="2982400" y="2506406"/>
            <a:ext cx="1731062" cy="102684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ounded Rectangle 7"/>
          <p:cNvSpPr/>
          <p:nvPr/>
        </p:nvSpPr>
        <p:spPr>
          <a:xfrm>
            <a:off x="5578993" y="3297035"/>
            <a:ext cx="2148331" cy="1236372"/>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le 8"/>
          <p:cNvSpPr/>
          <p:nvPr/>
        </p:nvSpPr>
        <p:spPr>
          <a:xfrm>
            <a:off x="9008772" y="4188199"/>
            <a:ext cx="2054179" cy="1262086"/>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956727" y="1733195"/>
            <a:ext cx="1120462" cy="461665"/>
          </a:xfrm>
          <a:prstGeom prst="rect">
            <a:avLst/>
          </a:prstGeom>
          <a:noFill/>
        </p:spPr>
        <p:txBody>
          <a:bodyPr wrap="square" rtlCol="0">
            <a:spAutoFit/>
          </a:bodyPr>
          <a:lstStyle/>
          <a:p>
            <a:r>
              <a:rPr lang="en-IN" sz="2400" dirty="0" smtClean="0">
                <a:latin typeface="Arial" panose="020B0604020202020204" pitchFamily="34" charset="0"/>
                <a:cs typeface="Arial" panose="020B0604020202020204" pitchFamily="34" charset="0"/>
              </a:rPr>
              <a:t>DATA</a:t>
            </a:r>
            <a:endParaRPr lang="en-IN" dirty="0">
              <a:latin typeface="Arial" panose="020B0604020202020204" pitchFamily="34" charset="0"/>
              <a:cs typeface="Arial" panose="020B0604020202020204" pitchFamily="34" charset="0"/>
            </a:endParaRPr>
          </a:p>
        </p:txBody>
      </p:sp>
      <p:sp>
        <p:nvSpPr>
          <p:cNvPr id="10" name="TextBox 9"/>
          <p:cNvSpPr txBox="1"/>
          <p:nvPr/>
        </p:nvSpPr>
        <p:spPr>
          <a:xfrm>
            <a:off x="3179516" y="2788996"/>
            <a:ext cx="1336830" cy="461665"/>
          </a:xfrm>
          <a:prstGeom prst="rect">
            <a:avLst/>
          </a:prstGeom>
          <a:noFill/>
        </p:spPr>
        <p:txBody>
          <a:bodyPr wrap="square" rtlCol="0">
            <a:spAutoFit/>
          </a:bodyPr>
          <a:lstStyle/>
          <a:p>
            <a:r>
              <a:rPr lang="en-IN" sz="2400" dirty="0" smtClean="0">
                <a:latin typeface="Arial" panose="020B0604020202020204" pitchFamily="34" charset="0"/>
                <a:cs typeface="Arial" panose="020B0604020202020204" pitchFamily="34" charset="0"/>
              </a:rPr>
              <a:t>MODEL</a:t>
            </a:r>
            <a:endParaRPr lang="en-IN" dirty="0">
              <a:latin typeface="Arial" panose="020B0604020202020204" pitchFamily="34" charset="0"/>
              <a:cs typeface="Arial" panose="020B0604020202020204" pitchFamily="34" charset="0"/>
            </a:endParaRPr>
          </a:p>
        </p:txBody>
      </p:sp>
      <p:sp>
        <p:nvSpPr>
          <p:cNvPr id="11" name="TextBox 10"/>
          <p:cNvSpPr txBox="1"/>
          <p:nvPr/>
        </p:nvSpPr>
        <p:spPr>
          <a:xfrm>
            <a:off x="5656265" y="3715166"/>
            <a:ext cx="1993785" cy="400110"/>
          </a:xfrm>
          <a:prstGeom prst="rect">
            <a:avLst/>
          </a:prstGeom>
          <a:noFill/>
        </p:spPr>
        <p:txBody>
          <a:bodyPr wrap="square" rtlCol="0">
            <a:spAutoFit/>
          </a:bodyPr>
          <a:lstStyle/>
          <a:p>
            <a:r>
              <a:rPr lang="en-IN" sz="2000" dirty="0" smtClean="0">
                <a:latin typeface="Arial" panose="020B0604020202020204" pitchFamily="34" charset="0"/>
                <a:cs typeface="Arial" panose="020B0604020202020204" pitchFamily="34" charset="0"/>
              </a:rPr>
              <a:t>PROCESSING</a:t>
            </a:r>
            <a:endParaRPr lang="en-IN" dirty="0">
              <a:latin typeface="Arial" panose="020B0604020202020204" pitchFamily="34" charset="0"/>
              <a:cs typeface="Arial" panose="020B0604020202020204" pitchFamily="34" charset="0"/>
            </a:endParaRPr>
          </a:p>
        </p:txBody>
      </p:sp>
      <p:sp>
        <p:nvSpPr>
          <p:cNvPr id="12" name="TextBox 11"/>
          <p:cNvSpPr txBox="1"/>
          <p:nvPr/>
        </p:nvSpPr>
        <p:spPr>
          <a:xfrm>
            <a:off x="9169757" y="4379056"/>
            <a:ext cx="1893194" cy="646331"/>
          </a:xfrm>
          <a:prstGeom prst="rect">
            <a:avLst/>
          </a:prstGeom>
          <a:noFill/>
        </p:spPr>
        <p:txBody>
          <a:bodyPr wrap="square" rtlCol="0">
            <a:spAutoFit/>
          </a:bodyPr>
          <a:lstStyle/>
          <a:p>
            <a:r>
              <a:rPr lang="en-IN" dirty="0" smtClean="0">
                <a:latin typeface="Arial" panose="020B0604020202020204" pitchFamily="34" charset="0"/>
                <a:cs typeface="Arial" panose="020B0604020202020204" pitchFamily="34" charset="0"/>
              </a:rPr>
              <a:t>ERROR </a:t>
            </a:r>
          </a:p>
          <a:p>
            <a:r>
              <a:rPr lang="en-IN" dirty="0" smtClean="0">
                <a:latin typeface="Arial" panose="020B0604020202020204" pitchFamily="34" charset="0"/>
                <a:cs typeface="Arial" panose="020B0604020202020204" pitchFamily="34" charset="0"/>
              </a:rPr>
              <a:t>CALCULATION</a:t>
            </a:r>
            <a:endParaRPr lang="en-IN" sz="1400" dirty="0">
              <a:latin typeface="Arial" panose="020B0604020202020204" pitchFamily="34" charset="0"/>
              <a:cs typeface="Arial" panose="020B0604020202020204" pitchFamily="34" charset="0"/>
            </a:endParaRPr>
          </a:p>
        </p:txBody>
      </p:sp>
      <p:cxnSp>
        <p:nvCxnSpPr>
          <p:cNvPr id="21" name="Straight Connector 20"/>
          <p:cNvCxnSpPr>
            <a:stCxn id="4" idx="2"/>
          </p:cNvCxnSpPr>
          <p:nvPr/>
        </p:nvCxnSpPr>
        <p:spPr>
          <a:xfrm>
            <a:off x="1448874" y="2524259"/>
            <a:ext cx="0" cy="495569"/>
          </a:xfrm>
          <a:prstGeom prst="line">
            <a:avLst/>
          </a:prstGeom>
        </p:spPr>
        <p:style>
          <a:lnRef idx="3">
            <a:schemeClr val="accent3"/>
          </a:lnRef>
          <a:fillRef idx="0">
            <a:schemeClr val="accent3"/>
          </a:fillRef>
          <a:effectRef idx="2">
            <a:schemeClr val="accent3"/>
          </a:effectRef>
          <a:fontRef idx="minor">
            <a:schemeClr val="tx1"/>
          </a:fontRef>
        </p:style>
      </p:cxnSp>
      <p:cxnSp>
        <p:nvCxnSpPr>
          <p:cNvPr id="23" name="Straight Arrow Connector 22"/>
          <p:cNvCxnSpPr>
            <a:endCxn id="6" idx="1"/>
          </p:cNvCxnSpPr>
          <p:nvPr/>
        </p:nvCxnSpPr>
        <p:spPr>
          <a:xfrm>
            <a:off x="1448874" y="3019828"/>
            <a:ext cx="1533526" cy="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p:cNvCxnSpPr/>
          <p:nvPr/>
        </p:nvCxnSpPr>
        <p:spPr>
          <a:xfrm>
            <a:off x="4045465" y="3964884"/>
            <a:ext cx="1533526" cy="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p:cNvCxnSpPr/>
          <p:nvPr/>
        </p:nvCxnSpPr>
        <p:spPr>
          <a:xfrm>
            <a:off x="7134896" y="4951538"/>
            <a:ext cx="1873876"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Straight Connector 26"/>
          <p:cNvCxnSpPr/>
          <p:nvPr/>
        </p:nvCxnSpPr>
        <p:spPr>
          <a:xfrm>
            <a:off x="4045465" y="3533253"/>
            <a:ext cx="4294" cy="431631"/>
          </a:xfrm>
          <a:prstGeom prst="line">
            <a:avLst/>
          </a:prstGeom>
        </p:spPr>
        <p:style>
          <a:lnRef idx="3">
            <a:schemeClr val="accent3"/>
          </a:lnRef>
          <a:fillRef idx="0">
            <a:schemeClr val="accent3"/>
          </a:fillRef>
          <a:effectRef idx="2">
            <a:schemeClr val="accent3"/>
          </a:effectRef>
          <a:fontRef idx="minor">
            <a:schemeClr val="tx1"/>
          </a:fontRef>
        </p:style>
      </p:cxnSp>
      <p:cxnSp>
        <p:nvCxnSpPr>
          <p:cNvPr id="28" name="Straight Connector 27"/>
          <p:cNvCxnSpPr/>
          <p:nvPr/>
        </p:nvCxnSpPr>
        <p:spPr>
          <a:xfrm>
            <a:off x="7134896" y="4533407"/>
            <a:ext cx="2147" cy="375366"/>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8570850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706907" y="1010722"/>
            <a:ext cx="10740572" cy="3785652"/>
          </a:xfrm>
          <a:prstGeom prst="rect">
            <a:avLst/>
          </a:prstGeom>
          <a:noFill/>
        </p:spPr>
        <p:txBody>
          <a:bodyPr wrap="square" rtlCol="0">
            <a:spAutoFit/>
          </a:bodyPr>
          <a:lstStyle/>
          <a:p>
            <a:pPr marL="285750" indent="-285750" algn="just">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We have used three different deep learning architectures, RNN, LSTM and CNN for this work. </a:t>
            </a:r>
          </a:p>
          <a:p>
            <a:pPr marL="285750" indent="-285750" algn="just">
              <a:buFont typeface="Wingdings" panose="05000000000000000000" pitchFamily="2" charset="2"/>
              <a:buChar char="q"/>
            </a:pPr>
            <a:endParaRPr lang="en-IN" sz="20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RNN is a class of neural network where connections between the computational units form a directed circle. Unlike feed forward networks, RNN can use their internal memory to process arbitrary sequence of inputs. Each of the computing unit in an RNN has a time varying real valued activation and modiﬁable weight. RNNs are created by applying the same set of weights recursively over a graph-like structure</a:t>
            </a:r>
          </a:p>
          <a:p>
            <a:pPr marL="285750" indent="-285750" algn="just">
              <a:buFont typeface="Wingdings" panose="05000000000000000000" pitchFamily="2" charset="2"/>
              <a:buChar char="q"/>
            </a:pPr>
            <a:endParaRPr lang="en-IN" sz="2000" dirty="0"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ht = f(ht−1,xt;θ)  In the case of RNN, the learned model always has the same input size, because it is speciﬁed in terms of transition from one state to another. Also the architecture uses the same transition function with the same parameters at every time step. </a:t>
            </a:r>
            <a:endParaRPr lang="en-IN" sz="2000" dirty="0">
              <a:latin typeface="Arial" panose="020B0604020202020204" pitchFamily="34" charset="0"/>
              <a:cs typeface="Arial" panose="020B0604020202020204" pitchFamily="34" charset="0"/>
            </a:endParaRPr>
          </a:p>
        </p:txBody>
      </p:sp>
      <p:sp>
        <p:nvSpPr>
          <p:cNvPr id="7"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15                                                          Dept of Information Technology </a:t>
            </a:r>
            <a:endParaRPr lang="en-IN" sz="1400" dirty="0">
              <a:solidFill>
                <a:schemeClr val="tx1"/>
              </a:solidFill>
            </a:endParaRPr>
          </a:p>
        </p:txBody>
      </p:sp>
    </p:spTree>
    <p:extLst>
      <p:ext uri="{BB962C8B-B14F-4D97-AF65-F5344CB8AC3E}">
        <p14:creationId xmlns:p14="http://schemas.microsoft.com/office/powerpoint/2010/main" val="33837141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6201" y="1114329"/>
            <a:ext cx="9341983" cy="3497943"/>
          </a:xfrm>
        </p:spPr>
        <p:txBody>
          <a:bodyPr>
            <a:noAutofit/>
          </a:bodyPr>
          <a:lstStyle/>
          <a:p>
            <a:pPr algn="just">
              <a:buClrTx/>
              <a:buFont typeface="Wingdings" panose="05000000000000000000" pitchFamily="2" charset="2"/>
              <a:buChar char="q"/>
            </a:pPr>
            <a:r>
              <a:rPr lang="en-IN" sz="2000" dirty="0">
                <a:latin typeface="Arial" panose="020B0604020202020204" pitchFamily="34" charset="0"/>
                <a:cs typeface="Arial" panose="020B0604020202020204" pitchFamily="34" charset="0"/>
              </a:rPr>
              <a:t>LSTM is a special kind of </a:t>
            </a:r>
            <a:r>
              <a:rPr lang="en-IN" sz="2000" dirty="0" smtClean="0">
                <a:latin typeface="Arial" panose="020B0604020202020204" pitchFamily="34" charset="0"/>
                <a:cs typeface="Arial" panose="020B0604020202020204" pitchFamily="34" charset="0"/>
              </a:rPr>
              <a:t>RNN. </a:t>
            </a:r>
            <a:r>
              <a:rPr lang="en-IN" sz="2000" dirty="0">
                <a:latin typeface="Arial" panose="020B0604020202020204" pitchFamily="34" charset="0"/>
                <a:cs typeface="Arial" panose="020B0604020202020204" pitchFamily="34" charset="0"/>
              </a:rPr>
              <a:t>The cells are composed of various gates that can control the input ﬂow. </a:t>
            </a:r>
          </a:p>
          <a:p>
            <a:pPr algn="just">
              <a:buClrTx/>
              <a:buFont typeface="Wingdings" panose="05000000000000000000" pitchFamily="2" charset="2"/>
              <a:buChar char="q"/>
            </a:pPr>
            <a:endParaRPr lang="en-IN" sz="2000" dirty="0" smtClean="0">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An </a:t>
            </a:r>
            <a:r>
              <a:rPr lang="en-IN" sz="2000" dirty="0">
                <a:latin typeface="Arial" panose="020B0604020202020204" pitchFamily="34" charset="0"/>
                <a:cs typeface="Arial" panose="020B0604020202020204" pitchFamily="34" charset="0"/>
              </a:rPr>
              <a:t>LSTM cell consists of input gate, cell state, forget gate, and output gate. It also consists of sigmoid layer, tanh layer and point wise multiplication operation</a:t>
            </a:r>
            <a:r>
              <a:rPr lang="en-IN" sz="2000" dirty="0" smtClean="0">
                <a:latin typeface="Arial" panose="020B0604020202020204" pitchFamily="34" charset="0"/>
                <a:cs typeface="Arial" panose="020B0604020202020204" pitchFamily="34" charset="0"/>
              </a:rPr>
              <a:t>. </a:t>
            </a:r>
          </a:p>
          <a:p>
            <a:pPr algn="just">
              <a:buClrTx/>
              <a:buFont typeface="Wingdings" panose="05000000000000000000" pitchFamily="2" charset="2"/>
              <a:buChar char="q"/>
            </a:pPr>
            <a:endParaRPr lang="en-IN" sz="2000" dirty="0">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cell state is updated based on the outputs form the gates. </a:t>
            </a:r>
          </a:p>
        </p:txBody>
      </p:sp>
      <p:sp>
        <p:nvSpPr>
          <p:cNvPr id="6"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16                                                          Dept of Information Technology </a:t>
            </a:r>
            <a:endParaRPr lang="en-IN" sz="1400" dirty="0">
              <a:solidFill>
                <a:schemeClr val="tx1"/>
              </a:solidFill>
            </a:endParaRPr>
          </a:p>
        </p:txBody>
      </p:sp>
    </p:spTree>
    <p:extLst>
      <p:ext uri="{BB962C8B-B14F-4D97-AF65-F5344CB8AC3E}">
        <p14:creationId xmlns:p14="http://schemas.microsoft.com/office/powerpoint/2010/main" val="39956246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6201" y="702204"/>
            <a:ext cx="9341983" cy="4706922"/>
          </a:xfrm>
        </p:spPr>
        <p:txBody>
          <a:bodyPr>
            <a:noAutofit/>
          </a:bodyPr>
          <a:lstStyle/>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Mathematically</a:t>
            </a: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ft </a:t>
            </a:r>
            <a:r>
              <a:rPr lang="en-IN" sz="2000" dirty="0">
                <a:latin typeface="Arial" panose="020B0604020202020204" pitchFamily="34" charset="0"/>
                <a:cs typeface="Arial" panose="020B0604020202020204" pitchFamily="34" charset="0"/>
              </a:rPr>
              <a:t>= </a:t>
            </a:r>
            <a:r>
              <a:rPr lang="el-GR" sz="2000" dirty="0">
                <a:latin typeface="Arial" panose="020B0604020202020204" pitchFamily="34" charset="0"/>
                <a:cs typeface="Arial" panose="020B0604020202020204" pitchFamily="34" charset="0"/>
              </a:rPr>
              <a:t>σ(</a:t>
            </a:r>
            <a:r>
              <a:rPr lang="en-IN" sz="2000" dirty="0">
                <a:latin typeface="Arial" panose="020B0604020202020204" pitchFamily="34" charset="0"/>
                <a:cs typeface="Arial" panose="020B0604020202020204" pitchFamily="34" charset="0"/>
              </a:rPr>
              <a:t>Wf.[ht−1,xt] + bf) </a:t>
            </a:r>
            <a:endParaRPr lang="en-IN" sz="2000" dirty="0" smtClean="0">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it </a:t>
            </a:r>
            <a:r>
              <a:rPr lang="en-IN" sz="2000" dirty="0">
                <a:latin typeface="Arial" panose="020B0604020202020204" pitchFamily="34" charset="0"/>
                <a:cs typeface="Arial" panose="020B0604020202020204" pitchFamily="34" charset="0"/>
              </a:rPr>
              <a:t>= </a:t>
            </a:r>
            <a:r>
              <a:rPr lang="el-GR" sz="2000" dirty="0">
                <a:latin typeface="Arial" panose="020B0604020202020204" pitchFamily="34" charset="0"/>
                <a:cs typeface="Arial" panose="020B0604020202020204" pitchFamily="34" charset="0"/>
              </a:rPr>
              <a:t>σ(</a:t>
            </a:r>
            <a:r>
              <a:rPr lang="en-IN" sz="2000" dirty="0">
                <a:latin typeface="Arial" panose="020B0604020202020204" pitchFamily="34" charset="0"/>
                <a:cs typeface="Arial" panose="020B0604020202020204" pitchFamily="34" charset="0"/>
              </a:rPr>
              <a:t>Wi.[ht−1,xt] + bi) </a:t>
            </a:r>
            <a:endParaRPr lang="en-IN" sz="2000" dirty="0" smtClean="0">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ct </a:t>
            </a:r>
            <a:r>
              <a:rPr lang="en-IN" sz="2000" dirty="0">
                <a:latin typeface="Arial" panose="020B0604020202020204" pitchFamily="34" charset="0"/>
                <a:cs typeface="Arial" panose="020B0604020202020204" pitchFamily="34" charset="0"/>
              </a:rPr>
              <a:t>= tanh(Wc.[ht−1,xt] + bc) </a:t>
            </a:r>
            <a:endParaRPr lang="en-IN" sz="2000" dirty="0" smtClean="0">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ot </a:t>
            </a:r>
            <a:r>
              <a:rPr lang="en-IN" sz="2000" dirty="0">
                <a:latin typeface="Arial" panose="020B0604020202020204" pitchFamily="34" charset="0"/>
                <a:cs typeface="Arial" panose="020B0604020202020204" pitchFamily="34" charset="0"/>
              </a:rPr>
              <a:t>= </a:t>
            </a:r>
            <a:r>
              <a:rPr lang="el-GR" sz="2000" dirty="0">
                <a:latin typeface="Arial" panose="020B0604020202020204" pitchFamily="34" charset="0"/>
                <a:cs typeface="Arial" panose="020B0604020202020204" pitchFamily="34" charset="0"/>
              </a:rPr>
              <a:t>σ(</a:t>
            </a:r>
            <a:r>
              <a:rPr lang="en-IN" sz="2000" dirty="0">
                <a:latin typeface="Arial" panose="020B0604020202020204" pitchFamily="34" charset="0"/>
                <a:cs typeface="Arial" panose="020B0604020202020204" pitchFamily="34" charset="0"/>
              </a:rPr>
              <a:t>Wo[ht−1,xt] + bo) </a:t>
            </a:r>
            <a:endParaRPr lang="en-IN" sz="2000" dirty="0" smtClean="0">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ht = ot ∗tanh(ct)</a:t>
            </a:r>
          </a:p>
          <a:p>
            <a:pPr marL="0" indent="0" algn="just">
              <a:buNone/>
            </a:pPr>
            <a:r>
              <a:rPr lang="en-IN" sz="2000" dirty="0" smtClean="0">
                <a:latin typeface="Arial" panose="020B0604020202020204" pitchFamily="34" charset="0"/>
                <a:cs typeface="Arial" panose="020B0604020202020204" pitchFamily="34" charset="0"/>
              </a:rPr>
              <a:t>Where,      </a:t>
            </a:r>
          </a:p>
          <a:p>
            <a:pPr marL="0" indent="0" algn="just">
              <a:buNone/>
            </a:pPr>
            <a:r>
              <a:rPr lang="en-IN" sz="2000" dirty="0" smtClean="0">
                <a:latin typeface="Arial" panose="020B0604020202020204" pitchFamily="34" charset="0"/>
                <a:cs typeface="Arial" panose="020B0604020202020204" pitchFamily="34" charset="0"/>
              </a:rPr>
              <a:t>xt</a:t>
            </a:r>
            <a:r>
              <a:rPr lang="en-IN" sz="2000" dirty="0">
                <a:latin typeface="Arial" panose="020B0604020202020204" pitchFamily="34" charset="0"/>
                <a:cs typeface="Arial" panose="020B0604020202020204" pitchFamily="34" charset="0"/>
              </a:rPr>
              <a:t>: input vector              </a:t>
            </a:r>
            <a:r>
              <a:rPr lang="en-IN" sz="2000" dirty="0" smtClean="0">
                <a:latin typeface="Arial" panose="020B0604020202020204" pitchFamily="34" charset="0"/>
                <a:cs typeface="Arial" panose="020B0604020202020204" pitchFamily="34" charset="0"/>
              </a:rPr>
              <a:t>ht</a:t>
            </a:r>
            <a:r>
              <a:rPr lang="en-IN" sz="2000" dirty="0">
                <a:latin typeface="Arial" panose="020B0604020202020204" pitchFamily="34" charset="0"/>
                <a:cs typeface="Arial" panose="020B0604020202020204" pitchFamily="34" charset="0"/>
              </a:rPr>
              <a:t>: output vector                </a:t>
            </a:r>
            <a:r>
              <a:rPr lang="en-IN" sz="2000" dirty="0" smtClean="0">
                <a:latin typeface="Arial" panose="020B0604020202020204" pitchFamily="34" charset="0"/>
                <a:cs typeface="Arial" panose="020B0604020202020204" pitchFamily="34" charset="0"/>
              </a:rPr>
              <a:t>ct</a:t>
            </a:r>
            <a:r>
              <a:rPr lang="en-IN" sz="2000" dirty="0">
                <a:latin typeface="Arial" panose="020B0604020202020204" pitchFamily="34" charset="0"/>
                <a:cs typeface="Arial" panose="020B0604020202020204" pitchFamily="34" charset="0"/>
              </a:rPr>
              <a:t>: cell state vector</a:t>
            </a:r>
          </a:p>
          <a:p>
            <a:pPr marL="0" indent="0" algn="just">
              <a:buNone/>
            </a:pPr>
            <a:r>
              <a:rPr lang="en-IN" sz="2000" dirty="0" smtClean="0">
                <a:latin typeface="Arial" panose="020B0604020202020204" pitchFamily="34" charset="0"/>
                <a:cs typeface="Arial" panose="020B0604020202020204" pitchFamily="34" charset="0"/>
              </a:rPr>
              <a:t>ft</a:t>
            </a:r>
            <a:r>
              <a:rPr lang="en-IN" sz="2000" dirty="0">
                <a:latin typeface="Arial" panose="020B0604020202020204" pitchFamily="34" charset="0"/>
                <a:cs typeface="Arial" panose="020B0604020202020204" pitchFamily="34" charset="0"/>
              </a:rPr>
              <a:t>: forget gate vector    </a:t>
            </a:r>
            <a:r>
              <a:rPr lang="en-IN" sz="2000" dirty="0" smtClean="0">
                <a:latin typeface="Arial" panose="020B0604020202020204" pitchFamily="34" charset="0"/>
                <a:cs typeface="Arial" panose="020B0604020202020204" pitchFamily="34" charset="0"/>
              </a:rPr>
              <a:t>it</a:t>
            </a:r>
            <a:r>
              <a:rPr lang="en-IN" sz="2000" dirty="0">
                <a:latin typeface="Arial" panose="020B0604020202020204" pitchFamily="34" charset="0"/>
                <a:cs typeface="Arial" panose="020B0604020202020204" pitchFamily="34" charset="0"/>
              </a:rPr>
              <a:t>: input gate vector            ot: output gate vector                    </a:t>
            </a:r>
          </a:p>
          <a:p>
            <a:pPr marL="0" indent="0" algn="just">
              <a:buNone/>
            </a:pPr>
            <a:r>
              <a:rPr lang="en-IN" sz="2000" dirty="0" smtClean="0">
                <a:latin typeface="Arial" panose="020B0604020202020204" pitchFamily="34" charset="0"/>
                <a:cs typeface="Arial" panose="020B0604020202020204" pitchFamily="34" charset="0"/>
              </a:rPr>
              <a:t>and  </a:t>
            </a:r>
            <a:r>
              <a:rPr lang="en-IN" sz="2000" dirty="0">
                <a:latin typeface="Arial" panose="020B0604020202020204" pitchFamily="34" charset="0"/>
                <a:cs typeface="Arial" panose="020B0604020202020204" pitchFamily="34" charset="0"/>
              </a:rPr>
              <a:t>W, b are the parameter matrix and vector</a:t>
            </a:r>
          </a:p>
        </p:txBody>
      </p:sp>
      <p:sp>
        <p:nvSpPr>
          <p:cNvPr id="6"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17                                                          Dept of Information Technology </a:t>
            </a:r>
            <a:endParaRPr lang="en-IN" sz="1400" dirty="0">
              <a:solidFill>
                <a:schemeClr val="tx1"/>
              </a:solidFill>
            </a:endParaRPr>
          </a:p>
        </p:txBody>
      </p:sp>
    </p:spTree>
    <p:extLst>
      <p:ext uri="{BB962C8B-B14F-4D97-AF65-F5344CB8AC3E}">
        <p14:creationId xmlns:p14="http://schemas.microsoft.com/office/powerpoint/2010/main" val="6864178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0462" y="595085"/>
            <a:ext cx="10268036" cy="4862285"/>
          </a:xfrm>
        </p:spPr>
        <p:txBody>
          <a:bodyPr>
            <a:normAutofit/>
          </a:bodyPr>
          <a:lstStyle/>
          <a:p>
            <a:pPr algn="just">
              <a:buClrTx/>
              <a:buFont typeface="Wingdings" panose="05000000000000000000" pitchFamily="2" charset="2"/>
              <a:buChar char="q"/>
            </a:pPr>
            <a:r>
              <a:rPr lang="en-IN" sz="2000" dirty="0">
                <a:latin typeface="Arial" panose="020B0604020202020204" pitchFamily="34" charset="0"/>
                <a:cs typeface="Arial" panose="020B0604020202020204" pitchFamily="34" charset="0"/>
              </a:rPr>
              <a:t> CNN architectures mainly focuses on the given input sequence and does not use any previous history or information during the learning process</a:t>
            </a:r>
            <a:r>
              <a:rPr lang="en-IN" sz="2000" dirty="0" smtClean="0">
                <a:latin typeface="Arial" panose="020B0604020202020204" pitchFamily="34" charset="0"/>
                <a:cs typeface="Arial" panose="020B0604020202020204" pitchFamily="34" charset="0"/>
              </a:rPr>
              <a:t>.</a:t>
            </a:r>
          </a:p>
          <a:p>
            <a:pPr algn="just">
              <a:buClrTx/>
              <a:buFont typeface="Wingdings" panose="05000000000000000000" pitchFamily="2" charset="2"/>
              <a:buChar char="q"/>
            </a:pPr>
            <a:endParaRPr lang="en-IN" sz="2000" dirty="0">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 The </a:t>
            </a:r>
            <a:r>
              <a:rPr lang="en-IN" sz="2000" dirty="0">
                <a:latin typeface="Arial" panose="020B0604020202020204" pitchFamily="34" charset="0"/>
                <a:cs typeface="Arial" panose="020B0604020202020204" pitchFamily="34" charset="0"/>
              </a:rPr>
              <a:t>motivation behind testing the models with data from other companies is to check for interdependencies among the companies and to understand the market dynamics. </a:t>
            </a:r>
          </a:p>
          <a:p>
            <a:pPr algn="just">
              <a:buClrTx/>
              <a:buFont typeface="Wingdings" panose="05000000000000000000" pitchFamily="2" charset="2"/>
              <a:buChar char="q"/>
            </a:pPr>
            <a:endParaRPr lang="en-IN" sz="2000" dirty="0" smtClean="0">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error percentage was calculated </a:t>
            </a:r>
            <a:r>
              <a:rPr lang="en-IN" sz="2000" dirty="0" smtClean="0">
                <a:latin typeface="Arial" panose="020B0604020202020204" pitchFamily="34" charset="0"/>
                <a:cs typeface="Arial" panose="020B0604020202020204" pitchFamily="34" charset="0"/>
              </a:rPr>
              <a:t>using</a:t>
            </a:r>
          </a:p>
          <a:p>
            <a:pPr algn="just"/>
            <a:endParaRPr lang="en-IN" sz="2000" dirty="0">
              <a:latin typeface="Arial" panose="020B0604020202020204" pitchFamily="34" charset="0"/>
              <a:cs typeface="Arial" panose="020B0604020202020204" pitchFamily="34" charset="0"/>
            </a:endParaRPr>
          </a:p>
          <a:p>
            <a:pPr marL="0" indent="0" algn="just">
              <a:buNone/>
            </a:pPr>
            <a:r>
              <a:rPr lang="en-IN" sz="2000" dirty="0" smtClean="0">
                <a:latin typeface="Arial" panose="020B0604020202020204" pitchFamily="34" charset="0"/>
                <a:cs typeface="Arial" panose="020B0604020202020204" pitchFamily="34" charset="0"/>
              </a:rPr>
              <a:t>        ep =  abs[  Xi(real) </a:t>
            </a:r>
            <a:r>
              <a:rPr lang="en-IN" sz="2000" dirty="0">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Xi(predicted)  ]    * 100</a:t>
            </a:r>
          </a:p>
          <a:p>
            <a:pPr marL="0" indent="0" algn="just">
              <a:buNone/>
            </a:pPr>
            <a:r>
              <a:rPr lang="en-IN" sz="2000" dirty="0" smtClean="0">
                <a:latin typeface="Arial" panose="020B0604020202020204" pitchFamily="34" charset="0"/>
                <a:cs typeface="Arial" panose="020B0604020202020204" pitchFamily="34" charset="0"/>
              </a:rPr>
              <a:t>                              Xi(real)   </a:t>
            </a:r>
          </a:p>
          <a:p>
            <a:pPr algn="just"/>
            <a:endParaRPr lang="en-IN" sz="2000" dirty="0">
              <a:latin typeface="Arial" panose="020B0604020202020204" pitchFamily="34" charset="0"/>
              <a:cs typeface="Arial" panose="020B0604020202020204" pitchFamily="34" charset="0"/>
            </a:endParaRPr>
          </a:p>
        </p:txBody>
      </p:sp>
      <p:cxnSp>
        <p:nvCxnSpPr>
          <p:cNvPr id="5" name="Straight Connector 4"/>
          <p:cNvCxnSpPr/>
          <p:nvPr/>
        </p:nvCxnSpPr>
        <p:spPr>
          <a:xfrm>
            <a:off x="2397310" y="4193606"/>
            <a:ext cx="3352800" cy="14514"/>
          </a:xfrm>
          <a:prstGeom prst="line">
            <a:avLst/>
          </a:prstGeom>
        </p:spPr>
        <p:style>
          <a:lnRef idx="3">
            <a:schemeClr val="dk1"/>
          </a:lnRef>
          <a:fillRef idx="0">
            <a:schemeClr val="dk1"/>
          </a:fillRef>
          <a:effectRef idx="2">
            <a:schemeClr val="dk1"/>
          </a:effectRef>
          <a:fontRef idx="minor">
            <a:schemeClr val="tx1"/>
          </a:fontRef>
        </p:style>
      </p:cxnSp>
      <p:sp>
        <p:nvSpPr>
          <p:cNvPr id="7"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18                                                          Dept of Information Technology </a:t>
            </a:r>
            <a:endParaRPr lang="en-IN" sz="1400" dirty="0">
              <a:solidFill>
                <a:schemeClr val="tx1"/>
              </a:solidFill>
            </a:endParaRPr>
          </a:p>
        </p:txBody>
      </p:sp>
    </p:spTree>
    <p:extLst>
      <p:ext uri="{BB962C8B-B14F-4D97-AF65-F5344CB8AC3E}">
        <p14:creationId xmlns:p14="http://schemas.microsoft.com/office/powerpoint/2010/main" val="9680200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Content Placeholder 2"/>
          <p:cNvSpPr>
            <a:spLocks noGrp="1"/>
          </p:cNvSpPr>
          <p:nvPr>
            <p:ph type="ctrTitle"/>
          </p:nvPr>
        </p:nvSpPr>
        <p:spPr>
          <a:xfrm>
            <a:off x="4668797" y="1132928"/>
            <a:ext cx="2481942" cy="798286"/>
          </a:xfrm>
        </p:spPr>
        <p:txBody>
          <a:bodyPr>
            <a:noAutofit/>
          </a:bodyPr>
          <a:lstStyle/>
          <a:p>
            <a:r>
              <a:rPr lang="en-IN" sz="4000" dirty="0" smtClean="0">
                <a:latin typeface="Arial" panose="020B0604020202020204" pitchFamily="34" charset="0"/>
                <a:cs typeface="Arial" panose="020B0604020202020204" pitchFamily="34" charset="0"/>
              </a:rPr>
              <a:t> AGENDA</a:t>
            </a:r>
            <a:endParaRPr lang="en-IN" sz="4000" dirty="0">
              <a:latin typeface="Arial" panose="020B0604020202020204" pitchFamily="34" charset="0"/>
              <a:cs typeface="Arial" panose="020B0604020202020204" pitchFamily="34" charset="0"/>
            </a:endParaRPr>
          </a:p>
        </p:txBody>
      </p:sp>
      <p:sp>
        <p:nvSpPr>
          <p:cNvPr id="10" name="TextBox 9"/>
          <p:cNvSpPr txBox="1"/>
          <p:nvPr/>
        </p:nvSpPr>
        <p:spPr>
          <a:xfrm>
            <a:off x="1265707" y="2593560"/>
            <a:ext cx="9622972" cy="1200329"/>
          </a:xfrm>
          <a:prstGeom prst="rect">
            <a:avLst/>
          </a:prstGeom>
          <a:noFill/>
        </p:spPr>
        <p:txBody>
          <a:bodyPr wrap="square" rtlCol="0">
            <a:spAutoFit/>
          </a:bodyPr>
          <a:lstStyle/>
          <a:p>
            <a:pPr algn="just"/>
            <a:r>
              <a:rPr lang="en-IN" sz="3600" dirty="0" smtClean="0">
                <a:latin typeface="Arial" panose="020B0604020202020204" pitchFamily="34" charset="0"/>
                <a:cs typeface="Arial" panose="020B0604020202020204" pitchFamily="34" charset="0"/>
              </a:rPr>
              <a:t>To Study Different Deep Learning Algorithms </a:t>
            </a:r>
            <a:r>
              <a:rPr lang="en-IN" sz="3600" dirty="0" smtClean="0">
                <a:latin typeface="Arial" panose="020B0604020202020204" pitchFamily="34" charset="0"/>
                <a:cs typeface="Arial" panose="020B0604020202020204" pitchFamily="34" charset="0"/>
              </a:rPr>
              <a:t>                   </a:t>
            </a:r>
          </a:p>
          <a:p>
            <a:pPr algn="just"/>
            <a:r>
              <a:rPr lang="en-IN" sz="3600" dirty="0">
                <a:latin typeface="Arial" panose="020B0604020202020204" pitchFamily="34" charset="0"/>
                <a:cs typeface="Arial" panose="020B0604020202020204" pitchFamily="34" charset="0"/>
              </a:rPr>
              <a:t> </a:t>
            </a:r>
            <a:r>
              <a:rPr lang="en-IN" sz="3600" dirty="0" smtClean="0">
                <a:latin typeface="Arial" panose="020B0604020202020204" pitchFamily="34" charset="0"/>
                <a:cs typeface="Arial" panose="020B0604020202020204" pitchFamily="34" charset="0"/>
              </a:rPr>
              <a:t>                 </a:t>
            </a:r>
            <a:r>
              <a:rPr lang="en-IN" sz="3600" dirty="0" smtClean="0">
                <a:latin typeface="Arial" panose="020B0604020202020204" pitchFamily="34" charset="0"/>
                <a:cs typeface="Arial" panose="020B0604020202020204" pitchFamily="34" charset="0"/>
              </a:rPr>
              <a:t>to </a:t>
            </a:r>
            <a:r>
              <a:rPr lang="en-IN" sz="3600" dirty="0" smtClean="0">
                <a:latin typeface="Arial" panose="020B0604020202020204" pitchFamily="34" charset="0"/>
                <a:cs typeface="Arial" panose="020B0604020202020204" pitchFamily="34" charset="0"/>
              </a:rPr>
              <a:t>Predict Stock Price</a:t>
            </a:r>
            <a:endParaRPr lang="en-IN" sz="3600" dirty="0">
              <a:latin typeface="Arial" panose="020B0604020202020204" pitchFamily="34" charset="0"/>
              <a:cs typeface="Arial" panose="020B0604020202020204" pitchFamily="34" charset="0"/>
            </a:endParaRPr>
          </a:p>
        </p:txBody>
      </p:sp>
      <p:sp>
        <p:nvSpPr>
          <p:cNvPr id="7"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1                                                          Dept of Information Technology </a:t>
            </a:r>
            <a:endParaRPr lang="en-IN" sz="1400" dirty="0">
              <a:solidFill>
                <a:schemeClr val="tx1"/>
              </a:solidFill>
            </a:endParaRPr>
          </a:p>
        </p:txBody>
      </p:sp>
    </p:spTree>
    <p:extLst>
      <p:ext uri="{BB962C8B-B14F-4D97-AF65-F5344CB8AC3E}">
        <p14:creationId xmlns:p14="http://schemas.microsoft.com/office/powerpoint/2010/main" val="5516050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492866" y="635354"/>
            <a:ext cx="2066161" cy="696690"/>
          </a:xfrm>
        </p:spPr>
        <p:txBody>
          <a:bodyPr/>
          <a:lstStyle/>
          <a:p>
            <a:r>
              <a:rPr lang="en-IN" dirty="0" smtClean="0"/>
              <a:t>RESULTS</a:t>
            </a:r>
            <a:endParaRPr lang="en-IN" dirty="0"/>
          </a:p>
        </p:txBody>
      </p:sp>
      <p:sp>
        <p:nvSpPr>
          <p:cNvPr id="3" name="Content Placeholder 2"/>
          <p:cNvSpPr>
            <a:spLocks noGrp="1"/>
          </p:cNvSpPr>
          <p:nvPr>
            <p:ph idx="1"/>
          </p:nvPr>
        </p:nvSpPr>
        <p:spPr>
          <a:xfrm>
            <a:off x="631065" y="1332044"/>
            <a:ext cx="10496281" cy="2278743"/>
          </a:xfrm>
        </p:spPr>
        <p:txBody>
          <a:bodyPr>
            <a:noAutofit/>
          </a:bodyPr>
          <a:lstStyle/>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From </a:t>
            </a:r>
            <a:r>
              <a:rPr lang="en-IN" sz="2000" dirty="0">
                <a:latin typeface="Arial" panose="020B0604020202020204" pitchFamily="34" charset="0"/>
                <a:cs typeface="Arial" panose="020B0604020202020204" pitchFamily="34" charset="0"/>
              </a:rPr>
              <a:t>the table it is clear that CNN is giving more accurate results than the other two models. </a:t>
            </a: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This </a:t>
            </a:r>
            <a:r>
              <a:rPr lang="en-IN" sz="2000" dirty="0">
                <a:latin typeface="Arial" panose="020B0604020202020204" pitchFamily="34" charset="0"/>
                <a:cs typeface="Arial" panose="020B0604020202020204" pitchFamily="34" charset="0"/>
              </a:rPr>
              <a:t>is due to the reason that CNN does not depend on any previous information for </a:t>
            </a:r>
            <a:r>
              <a:rPr lang="en-IN" sz="2000" dirty="0" smtClean="0">
                <a:latin typeface="Arial" panose="020B0604020202020204" pitchFamily="34" charset="0"/>
                <a:cs typeface="Arial" panose="020B0604020202020204" pitchFamily="34" charset="0"/>
              </a:rPr>
              <a:t>prediction</a:t>
            </a:r>
            <a:r>
              <a:rPr lang="en-IN" sz="2000" dirty="0">
                <a:latin typeface="Arial" panose="020B0604020202020204" pitchFamily="34" charset="0"/>
                <a:cs typeface="Arial" panose="020B0604020202020204" pitchFamily="34" charset="0"/>
              </a:rPr>
              <a:t>. It uses only the current window for prediction</a:t>
            </a:r>
            <a:r>
              <a:rPr lang="en-IN" sz="2000" dirty="0" smtClean="0">
                <a:latin typeface="Arial" panose="020B0604020202020204" pitchFamily="34" charset="0"/>
                <a:cs typeface="Arial" panose="020B0604020202020204" pitchFamily="34" charset="0"/>
              </a:rPr>
              <a:t>.</a:t>
            </a:r>
          </a:p>
          <a:p>
            <a:pPr algn="just"/>
            <a:endParaRPr lang="en-IN" sz="2000" dirty="0">
              <a:latin typeface="Arial" panose="020B0604020202020204" pitchFamily="34" charset="0"/>
              <a:cs typeface="Arial" panose="020B0604020202020204" pitchFamily="34" charset="0"/>
            </a:endParaRPr>
          </a:p>
          <a:p>
            <a:pPr marL="0" indent="0" algn="just">
              <a:buNone/>
            </a:pPr>
            <a:r>
              <a:rPr lang="en-IN" sz="2000" b="1" dirty="0" smtClean="0">
                <a:latin typeface="Arial" panose="020B0604020202020204" pitchFamily="34" charset="0"/>
                <a:cs typeface="Arial" panose="020B0604020202020204" pitchFamily="34" charset="0"/>
              </a:rPr>
              <a:t>     TABLE : </a:t>
            </a:r>
            <a:r>
              <a:rPr lang="en-IN" sz="2000" b="1" dirty="0">
                <a:latin typeface="Arial" panose="020B0604020202020204" pitchFamily="34" charset="0"/>
                <a:cs typeface="Arial" panose="020B0604020202020204" pitchFamily="34" charset="0"/>
              </a:rPr>
              <a:t>ERROR PERCENTAGE</a:t>
            </a:r>
          </a:p>
          <a:p>
            <a:pPr marL="0" indent="0" algn="just">
              <a:buNone/>
            </a:pPr>
            <a:r>
              <a:rPr lang="en-IN" sz="2000" b="1" dirty="0" smtClean="0">
                <a:latin typeface="Arial" panose="020B0604020202020204" pitchFamily="34" charset="0"/>
                <a:cs typeface="Arial" panose="020B0604020202020204" pitchFamily="34" charset="0"/>
              </a:rPr>
              <a:t>            </a:t>
            </a:r>
            <a:endParaRPr lang="en-IN" sz="2000" b="1"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936787260"/>
              </p:ext>
            </p:extLst>
          </p:nvPr>
        </p:nvGraphicFramePr>
        <p:xfrm>
          <a:off x="1055783" y="3815400"/>
          <a:ext cx="8128000" cy="1483360"/>
        </p:xfrm>
        <a:graphic>
          <a:graphicData uri="http://schemas.openxmlformats.org/drawingml/2006/table">
            <a:tbl>
              <a:tblPr firstRow="1" bandRow="1">
                <a:tableStyleId>{912C8C85-51F0-491E-9774-3900AFEF0FD7}</a:tableStyleId>
              </a:tblPr>
              <a:tblGrid>
                <a:gridCol w="2032000"/>
                <a:gridCol w="2032000"/>
                <a:gridCol w="2032000"/>
                <a:gridCol w="2032000"/>
              </a:tblGrid>
              <a:tr h="370840">
                <a:tc>
                  <a:txBody>
                    <a:bodyPr/>
                    <a:lstStyle/>
                    <a:p>
                      <a:r>
                        <a:rPr lang="en-IN" dirty="0" smtClean="0"/>
                        <a:t>Company</a:t>
                      </a:r>
                      <a:endParaRPr lang="en-IN" dirty="0"/>
                    </a:p>
                  </a:txBody>
                  <a:tcPr/>
                </a:tc>
                <a:tc>
                  <a:txBody>
                    <a:bodyPr/>
                    <a:lstStyle/>
                    <a:p>
                      <a:r>
                        <a:rPr lang="en-IN" dirty="0" smtClean="0"/>
                        <a:t>RNN</a:t>
                      </a:r>
                      <a:endParaRPr lang="en-IN" dirty="0"/>
                    </a:p>
                  </a:txBody>
                  <a:tcPr/>
                </a:tc>
                <a:tc>
                  <a:txBody>
                    <a:bodyPr/>
                    <a:lstStyle/>
                    <a:p>
                      <a:r>
                        <a:rPr lang="en-IN" dirty="0" smtClean="0"/>
                        <a:t>LSTM</a:t>
                      </a:r>
                      <a:endParaRPr lang="en-IN" dirty="0"/>
                    </a:p>
                  </a:txBody>
                  <a:tcPr/>
                </a:tc>
                <a:tc>
                  <a:txBody>
                    <a:bodyPr/>
                    <a:lstStyle/>
                    <a:p>
                      <a:r>
                        <a:rPr lang="en-IN" dirty="0" smtClean="0"/>
                        <a:t>CNN</a:t>
                      </a:r>
                      <a:endParaRPr lang="en-IN" dirty="0"/>
                    </a:p>
                  </a:txBody>
                  <a:tcPr/>
                </a:tc>
              </a:tr>
              <a:tr h="370840">
                <a:tc>
                  <a:txBody>
                    <a:bodyPr/>
                    <a:lstStyle/>
                    <a:p>
                      <a:r>
                        <a:rPr lang="en-IN" dirty="0" smtClean="0"/>
                        <a:t>Infosys</a:t>
                      </a:r>
                      <a:endParaRPr lang="en-IN" dirty="0"/>
                    </a:p>
                  </a:txBody>
                  <a:tcPr/>
                </a:tc>
                <a:tc>
                  <a:txBody>
                    <a:bodyPr/>
                    <a:lstStyle/>
                    <a:p>
                      <a:r>
                        <a:rPr lang="en-IN" dirty="0" smtClean="0"/>
                        <a:t>3.90</a:t>
                      </a:r>
                      <a:endParaRPr lang="en-IN" dirty="0"/>
                    </a:p>
                  </a:txBody>
                  <a:tcPr/>
                </a:tc>
                <a:tc>
                  <a:txBody>
                    <a:bodyPr/>
                    <a:lstStyle/>
                    <a:p>
                      <a:r>
                        <a:rPr lang="en-IN" dirty="0" smtClean="0"/>
                        <a:t>4.18</a:t>
                      </a:r>
                      <a:endParaRPr lang="en-IN" dirty="0"/>
                    </a:p>
                  </a:txBody>
                  <a:tcPr/>
                </a:tc>
                <a:tc>
                  <a:txBody>
                    <a:bodyPr/>
                    <a:lstStyle/>
                    <a:p>
                      <a:r>
                        <a:rPr lang="en-IN" dirty="0" smtClean="0"/>
                        <a:t>2.36</a:t>
                      </a:r>
                      <a:endParaRPr lang="en-IN" dirty="0"/>
                    </a:p>
                  </a:txBody>
                  <a:tcPr/>
                </a:tc>
              </a:tr>
              <a:tr h="370840">
                <a:tc>
                  <a:txBody>
                    <a:bodyPr/>
                    <a:lstStyle/>
                    <a:p>
                      <a:r>
                        <a:rPr lang="en-IN" dirty="0" smtClean="0"/>
                        <a:t>TCS</a:t>
                      </a:r>
                      <a:endParaRPr lang="en-IN" dirty="0"/>
                    </a:p>
                  </a:txBody>
                  <a:tcPr/>
                </a:tc>
                <a:tc>
                  <a:txBody>
                    <a:bodyPr/>
                    <a:lstStyle/>
                    <a:p>
                      <a:r>
                        <a:rPr lang="en-IN" dirty="0" smtClean="0"/>
                        <a:t>7.65</a:t>
                      </a:r>
                      <a:endParaRPr lang="en-IN" dirty="0"/>
                    </a:p>
                  </a:txBody>
                  <a:tcPr/>
                </a:tc>
                <a:tc>
                  <a:txBody>
                    <a:bodyPr/>
                    <a:lstStyle/>
                    <a:p>
                      <a:r>
                        <a:rPr lang="en-IN" dirty="0" smtClean="0"/>
                        <a:t>7.82</a:t>
                      </a:r>
                      <a:endParaRPr lang="en-IN" dirty="0"/>
                    </a:p>
                  </a:txBody>
                  <a:tcPr/>
                </a:tc>
                <a:tc>
                  <a:txBody>
                    <a:bodyPr/>
                    <a:lstStyle/>
                    <a:p>
                      <a:r>
                        <a:rPr lang="en-IN" dirty="0" smtClean="0"/>
                        <a:t>8.96</a:t>
                      </a:r>
                      <a:endParaRPr lang="en-IN" dirty="0"/>
                    </a:p>
                  </a:txBody>
                  <a:tcPr/>
                </a:tc>
              </a:tr>
              <a:tr h="370840">
                <a:tc>
                  <a:txBody>
                    <a:bodyPr/>
                    <a:lstStyle/>
                    <a:p>
                      <a:r>
                        <a:rPr lang="en-IN" dirty="0" smtClean="0"/>
                        <a:t>Cipla</a:t>
                      </a:r>
                      <a:endParaRPr lang="en-IN" dirty="0"/>
                    </a:p>
                  </a:txBody>
                  <a:tcPr/>
                </a:tc>
                <a:tc>
                  <a:txBody>
                    <a:bodyPr/>
                    <a:lstStyle/>
                    <a:p>
                      <a:r>
                        <a:rPr lang="en-IN" dirty="0" smtClean="0"/>
                        <a:t>3.83</a:t>
                      </a:r>
                      <a:endParaRPr lang="en-IN" dirty="0"/>
                    </a:p>
                  </a:txBody>
                  <a:tcPr/>
                </a:tc>
                <a:tc>
                  <a:txBody>
                    <a:bodyPr/>
                    <a:lstStyle/>
                    <a:p>
                      <a:r>
                        <a:rPr lang="en-IN" dirty="0" smtClean="0"/>
                        <a:t>3.94</a:t>
                      </a:r>
                      <a:endParaRPr lang="en-IN" dirty="0"/>
                    </a:p>
                  </a:txBody>
                  <a:tcPr/>
                </a:tc>
                <a:tc>
                  <a:txBody>
                    <a:bodyPr/>
                    <a:lstStyle/>
                    <a:p>
                      <a:r>
                        <a:rPr lang="en-IN" dirty="0" smtClean="0"/>
                        <a:t>3.63</a:t>
                      </a:r>
                      <a:endParaRPr lang="en-IN" dirty="0"/>
                    </a:p>
                  </a:txBody>
                  <a:tcPr/>
                </a:tc>
              </a:tr>
            </a:tbl>
          </a:graphicData>
        </a:graphic>
      </p:graphicFrame>
      <p:sp>
        <p:nvSpPr>
          <p:cNvPr id="8"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19                                                          Dept of Information Technology </a:t>
            </a:r>
            <a:endParaRPr lang="en-IN" sz="1400" dirty="0">
              <a:solidFill>
                <a:schemeClr val="tx1"/>
              </a:solidFill>
            </a:endParaRPr>
          </a:p>
        </p:txBody>
      </p:sp>
    </p:spTree>
    <p:extLst>
      <p:ext uri="{BB962C8B-B14F-4D97-AF65-F5344CB8AC3E}">
        <p14:creationId xmlns:p14="http://schemas.microsoft.com/office/powerpoint/2010/main" val="7848838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2289157"/>
            <a:ext cx="4971143" cy="874563"/>
          </a:xfrm>
        </p:spPr>
        <p:txBody>
          <a:bodyPr>
            <a:normAutofit/>
          </a:bodyPr>
          <a:lstStyle/>
          <a:p>
            <a:r>
              <a:rPr lang="en-IN" b="1" dirty="0">
                <a:latin typeface="Arial" panose="020B0604020202020204" pitchFamily="34" charset="0"/>
                <a:cs typeface="Arial" panose="020B0604020202020204" pitchFamily="34" charset="0"/>
              </a:rPr>
              <a:t>Fig. </a:t>
            </a:r>
            <a:r>
              <a:rPr lang="en-IN" b="1" dirty="0" smtClean="0">
                <a:latin typeface="Arial" panose="020B0604020202020204" pitchFamily="34" charset="0"/>
                <a:cs typeface="Arial" panose="020B0604020202020204" pitchFamily="34" charset="0"/>
              </a:rPr>
              <a:t>1: </a:t>
            </a:r>
            <a:r>
              <a:rPr lang="en-IN" b="1" dirty="0">
                <a:latin typeface="Arial" panose="020B0604020202020204" pitchFamily="34" charset="0"/>
                <a:cs typeface="Arial" panose="020B0604020202020204" pitchFamily="34" charset="0"/>
              </a:rPr>
              <a:t>Plot for Real value vs Predicted value </a:t>
            </a:r>
            <a:r>
              <a:rPr lang="en-IN" b="1" dirty="0" smtClean="0">
                <a:latin typeface="Arial" panose="020B0604020202020204" pitchFamily="34" charset="0"/>
                <a:cs typeface="Arial" panose="020B0604020202020204" pitchFamily="34" charset="0"/>
              </a:rPr>
              <a:t>for </a:t>
            </a:r>
            <a:r>
              <a:rPr lang="en-IN" b="1" dirty="0">
                <a:latin typeface="Arial" panose="020B0604020202020204" pitchFamily="34" charset="0"/>
                <a:cs typeface="Arial" panose="020B0604020202020204" pitchFamily="34" charset="0"/>
              </a:rPr>
              <a:t>INFOSYS using RNN</a:t>
            </a:r>
          </a:p>
          <a:p>
            <a:endParaRPr lang="en-IN" b="1"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18598"/>
          <a:stretch/>
        </p:blipFill>
        <p:spPr>
          <a:xfrm>
            <a:off x="1" y="94603"/>
            <a:ext cx="5428082" cy="2194554"/>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16373"/>
          <a:stretch/>
        </p:blipFill>
        <p:spPr>
          <a:xfrm>
            <a:off x="6429830" y="148103"/>
            <a:ext cx="5006491" cy="1911935"/>
          </a:xfrm>
          <a:prstGeom prst="rect">
            <a:avLst/>
          </a:prstGeom>
        </p:spPr>
      </p:pic>
      <p:sp>
        <p:nvSpPr>
          <p:cNvPr id="9" name="Content Placeholder 2"/>
          <p:cNvSpPr txBox="1">
            <a:spLocks/>
          </p:cNvSpPr>
          <p:nvPr/>
        </p:nvSpPr>
        <p:spPr>
          <a:xfrm>
            <a:off x="6488995" y="2060038"/>
            <a:ext cx="4782456" cy="8135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IN" b="1" dirty="0" smtClean="0">
                <a:latin typeface="Arial" panose="020B0604020202020204" pitchFamily="34" charset="0"/>
                <a:cs typeface="Arial" panose="020B0604020202020204" pitchFamily="34" charset="0"/>
              </a:rPr>
              <a:t>Fig. 1: Plot for Real value vs Predicted value for INFOSYS using LSTM</a:t>
            </a:r>
          </a:p>
          <a:p>
            <a:endParaRPr lang="en-IN" b="1" dirty="0" smtClean="0">
              <a:latin typeface="Arial" panose="020B0604020202020204" pitchFamily="34" charset="0"/>
              <a:cs typeface="Arial" panose="020B0604020202020204" pitchFamily="34" charset="0"/>
            </a:endParaRPr>
          </a:p>
          <a:p>
            <a:endParaRPr lang="en-IN" b="1"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701" t="15184" r="701" b="-15184"/>
          <a:stretch/>
        </p:blipFill>
        <p:spPr>
          <a:xfrm>
            <a:off x="2838667" y="3082069"/>
            <a:ext cx="5514493" cy="2714183"/>
          </a:xfrm>
          <a:prstGeom prst="rect">
            <a:avLst/>
          </a:prstGeom>
        </p:spPr>
      </p:pic>
      <p:sp>
        <p:nvSpPr>
          <p:cNvPr id="12" name="Content Placeholder 2"/>
          <p:cNvSpPr txBox="1">
            <a:spLocks/>
          </p:cNvSpPr>
          <p:nvPr/>
        </p:nvSpPr>
        <p:spPr>
          <a:xfrm>
            <a:off x="3359232" y="5358274"/>
            <a:ext cx="4782456" cy="8135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IN" b="1" dirty="0" smtClean="0">
                <a:latin typeface="Arial" panose="020B0604020202020204" pitchFamily="34" charset="0"/>
                <a:cs typeface="Arial" panose="020B0604020202020204" pitchFamily="34" charset="0"/>
              </a:rPr>
              <a:t>Fig. 1: Plot for Real value vs Predicted value for INFOSYS using CNN</a:t>
            </a:r>
          </a:p>
          <a:p>
            <a:endParaRPr lang="en-IN" b="1" dirty="0" smtClean="0">
              <a:latin typeface="Arial" panose="020B0604020202020204" pitchFamily="34" charset="0"/>
              <a:cs typeface="Arial" panose="020B0604020202020204" pitchFamily="34" charset="0"/>
            </a:endParaRPr>
          </a:p>
          <a:p>
            <a:endParaRPr lang="en-IN" b="1" dirty="0">
              <a:latin typeface="Arial" panose="020B0604020202020204" pitchFamily="34" charset="0"/>
              <a:cs typeface="Arial" panose="020B0604020202020204" pitchFamily="34" charset="0"/>
            </a:endParaRPr>
          </a:p>
        </p:txBody>
      </p:sp>
      <p:sp>
        <p:nvSpPr>
          <p:cNvPr id="11"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20                                                          Dept of Information Technology </a:t>
            </a:r>
            <a:endParaRPr lang="en-IN" sz="1400" dirty="0">
              <a:solidFill>
                <a:schemeClr val="tx1"/>
              </a:solidFill>
            </a:endParaRPr>
          </a:p>
        </p:txBody>
      </p:sp>
    </p:spTree>
    <p:extLst>
      <p:ext uri="{BB962C8B-B14F-4D97-AF65-F5344CB8AC3E}">
        <p14:creationId xmlns:p14="http://schemas.microsoft.com/office/powerpoint/2010/main" val="29744921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6042"/>
          <a:stretch/>
        </p:blipFill>
        <p:spPr>
          <a:xfrm>
            <a:off x="56038" y="0"/>
            <a:ext cx="5200670" cy="2156905"/>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17021"/>
          <a:stretch/>
        </p:blipFill>
        <p:spPr>
          <a:xfrm>
            <a:off x="6686304" y="52903"/>
            <a:ext cx="5331524" cy="2197559"/>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t="16557"/>
          <a:stretch/>
        </p:blipFill>
        <p:spPr>
          <a:xfrm>
            <a:off x="2952085" y="3108300"/>
            <a:ext cx="5451684" cy="2093412"/>
          </a:xfrm>
          <a:prstGeom prst="rect">
            <a:avLst/>
          </a:prstGeom>
        </p:spPr>
      </p:pic>
      <p:sp>
        <p:nvSpPr>
          <p:cNvPr id="7" name="Content Placeholder 2"/>
          <p:cNvSpPr>
            <a:spLocks noGrp="1"/>
          </p:cNvSpPr>
          <p:nvPr>
            <p:ph idx="1"/>
          </p:nvPr>
        </p:nvSpPr>
        <p:spPr>
          <a:xfrm>
            <a:off x="351105" y="2156905"/>
            <a:ext cx="4426957" cy="689326"/>
          </a:xfrm>
        </p:spPr>
        <p:txBody>
          <a:bodyPr>
            <a:normAutofit/>
          </a:bodyPr>
          <a:lstStyle/>
          <a:p>
            <a:pPr marL="0" indent="0">
              <a:buNone/>
            </a:pPr>
            <a:r>
              <a:rPr lang="en-IN" b="1" dirty="0">
                <a:latin typeface="Arial" panose="020B0604020202020204" pitchFamily="34" charset="0"/>
                <a:cs typeface="Arial" panose="020B0604020202020204" pitchFamily="34" charset="0"/>
              </a:rPr>
              <a:t>Fig. </a:t>
            </a:r>
            <a:r>
              <a:rPr lang="en-IN" b="1" dirty="0" smtClean="0">
                <a:latin typeface="Arial" panose="020B0604020202020204" pitchFamily="34" charset="0"/>
                <a:cs typeface="Arial" panose="020B0604020202020204" pitchFamily="34" charset="0"/>
              </a:rPr>
              <a:t>1: </a:t>
            </a:r>
            <a:r>
              <a:rPr lang="en-IN" b="1" dirty="0">
                <a:latin typeface="Arial" panose="020B0604020202020204" pitchFamily="34" charset="0"/>
                <a:cs typeface="Arial" panose="020B0604020202020204" pitchFamily="34" charset="0"/>
              </a:rPr>
              <a:t>Plot for Real value vs Predicted value </a:t>
            </a:r>
            <a:r>
              <a:rPr lang="en-IN" b="1" dirty="0" smtClean="0">
                <a:latin typeface="Arial" panose="020B0604020202020204" pitchFamily="34" charset="0"/>
                <a:cs typeface="Arial" panose="020B0604020202020204" pitchFamily="34" charset="0"/>
              </a:rPr>
              <a:t>for CIPLA </a:t>
            </a:r>
            <a:r>
              <a:rPr lang="en-IN" b="1" dirty="0">
                <a:latin typeface="Arial" panose="020B0604020202020204" pitchFamily="34" charset="0"/>
                <a:cs typeface="Arial" panose="020B0604020202020204" pitchFamily="34" charset="0"/>
              </a:rPr>
              <a:t>using RNN</a:t>
            </a:r>
          </a:p>
          <a:p>
            <a:endParaRPr lang="en-IN" b="1"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7317142" y="2272879"/>
            <a:ext cx="4570059" cy="8745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b="1" dirty="0" smtClean="0">
                <a:latin typeface="Arial" panose="020B0604020202020204" pitchFamily="34" charset="0"/>
                <a:cs typeface="Arial" panose="020B0604020202020204" pitchFamily="34" charset="0"/>
              </a:rPr>
              <a:t>Fig. 1: Plot for Real value vs Predicted value for CIPLA using LSTM</a:t>
            </a:r>
          </a:p>
          <a:p>
            <a:endParaRPr lang="en-IN" b="1"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3604480" y="5160081"/>
            <a:ext cx="4971143" cy="68484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b="1" dirty="0" smtClean="0">
                <a:latin typeface="Arial" panose="020B0604020202020204" pitchFamily="34" charset="0"/>
                <a:cs typeface="Arial" panose="020B0604020202020204" pitchFamily="34" charset="0"/>
              </a:rPr>
              <a:t>Fig. 1: Plot for Real value vs Predicted value for CIPLA using CNN</a:t>
            </a:r>
          </a:p>
          <a:p>
            <a:endParaRPr lang="en-IN" b="1" dirty="0">
              <a:latin typeface="Arial" panose="020B0604020202020204" pitchFamily="34" charset="0"/>
              <a:cs typeface="Arial" panose="020B0604020202020204" pitchFamily="34" charset="0"/>
            </a:endParaRPr>
          </a:p>
        </p:txBody>
      </p:sp>
      <p:sp>
        <p:nvSpPr>
          <p:cNvPr id="11"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21                                                          Dept of Information Technology </a:t>
            </a:r>
            <a:endParaRPr lang="en-IN" sz="1400" dirty="0">
              <a:solidFill>
                <a:schemeClr val="tx1"/>
              </a:solidFill>
            </a:endParaRPr>
          </a:p>
        </p:txBody>
      </p:sp>
    </p:spTree>
    <p:extLst>
      <p:ext uri="{BB962C8B-B14F-4D97-AF65-F5344CB8AC3E}">
        <p14:creationId xmlns:p14="http://schemas.microsoft.com/office/powerpoint/2010/main" val="15398287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5243"/>
          <a:stretch/>
        </p:blipFill>
        <p:spPr>
          <a:xfrm>
            <a:off x="55213" y="67523"/>
            <a:ext cx="5067997" cy="2291621"/>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13226"/>
          <a:stretch/>
        </p:blipFill>
        <p:spPr>
          <a:xfrm>
            <a:off x="6662057" y="35707"/>
            <a:ext cx="5529943" cy="2281537"/>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t="15791"/>
          <a:stretch/>
        </p:blipFill>
        <p:spPr>
          <a:xfrm>
            <a:off x="3200497" y="3125232"/>
            <a:ext cx="5391865" cy="2197434"/>
          </a:xfrm>
          <a:prstGeom prst="rect">
            <a:avLst/>
          </a:prstGeom>
        </p:spPr>
      </p:pic>
      <p:sp>
        <p:nvSpPr>
          <p:cNvPr id="7" name="Content Placeholder 2"/>
          <p:cNvSpPr txBox="1">
            <a:spLocks/>
          </p:cNvSpPr>
          <p:nvPr/>
        </p:nvSpPr>
        <p:spPr>
          <a:xfrm>
            <a:off x="425003" y="2317244"/>
            <a:ext cx="4971143" cy="8745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b="1" dirty="0" smtClean="0">
                <a:latin typeface="Arial" panose="020B0604020202020204" pitchFamily="34" charset="0"/>
                <a:cs typeface="Arial" panose="020B0604020202020204" pitchFamily="34" charset="0"/>
              </a:rPr>
              <a:t>Fig. 1: Plot for Real value vs Predicted value for TCS using RNN</a:t>
            </a:r>
          </a:p>
          <a:p>
            <a:endParaRPr lang="en-IN" b="1"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3968950" y="5322666"/>
            <a:ext cx="4453834" cy="61939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b="1" dirty="0" smtClean="0">
                <a:latin typeface="Arial" panose="020B0604020202020204" pitchFamily="34" charset="0"/>
                <a:cs typeface="Arial" panose="020B0604020202020204" pitchFamily="34" charset="0"/>
              </a:rPr>
              <a:t>Fig. 1: Plot for Real value vs Predicted value for TCS using CNN</a:t>
            </a:r>
          </a:p>
          <a:p>
            <a:endParaRPr lang="en-IN" b="1"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7220858" y="2302811"/>
            <a:ext cx="4563312" cy="62069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b="1" dirty="0" smtClean="0">
                <a:latin typeface="Arial" panose="020B0604020202020204" pitchFamily="34" charset="0"/>
                <a:cs typeface="Arial" panose="020B0604020202020204" pitchFamily="34" charset="0"/>
              </a:rPr>
              <a:t>Fig. 1: Plot for Real value vs Predicted value for TCS using LSTM</a:t>
            </a:r>
          </a:p>
          <a:p>
            <a:endParaRPr lang="en-IN" b="1" dirty="0">
              <a:latin typeface="Arial" panose="020B0604020202020204" pitchFamily="34" charset="0"/>
              <a:cs typeface="Arial" panose="020B0604020202020204" pitchFamily="34" charset="0"/>
            </a:endParaRPr>
          </a:p>
        </p:txBody>
      </p:sp>
      <p:sp>
        <p:nvSpPr>
          <p:cNvPr id="11"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22                                                          Dept of Information Technology </a:t>
            </a:r>
            <a:endParaRPr lang="en-IN" sz="1400" dirty="0">
              <a:solidFill>
                <a:schemeClr val="tx1"/>
              </a:solidFill>
            </a:endParaRPr>
          </a:p>
        </p:txBody>
      </p:sp>
    </p:spTree>
    <p:extLst>
      <p:ext uri="{BB962C8B-B14F-4D97-AF65-F5344CB8AC3E}">
        <p14:creationId xmlns:p14="http://schemas.microsoft.com/office/powerpoint/2010/main" val="35560318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148611" y="724158"/>
            <a:ext cx="3346893" cy="682176"/>
          </a:xfrm>
        </p:spPr>
        <p:txBody>
          <a:bodyPr/>
          <a:lstStyle/>
          <a:p>
            <a:r>
              <a:rPr lang="en-IN" dirty="0" smtClean="0">
                <a:latin typeface="Arial" panose="020B0604020202020204" pitchFamily="34" charset="0"/>
                <a:cs typeface="Arial" panose="020B0604020202020204" pitchFamily="34" charset="0"/>
              </a:rPr>
              <a:t>CONCLUSION</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50006" y="1541172"/>
            <a:ext cx="10315977" cy="3777622"/>
          </a:xfrm>
        </p:spPr>
        <p:txBody>
          <a:bodyPr>
            <a:normAutofit/>
          </a:bodyPr>
          <a:lstStyle/>
          <a:p>
            <a:pPr algn="just">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For proposed methodology CNN is the most efficient algorithm for time series analysis of stock data </a:t>
            </a:r>
          </a:p>
          <a:p>
            <a:pPr algn="just">
              <a:buFont typeface="Wingdings" panose="05000000000000000000" pitchFamily="2" charset="2"/>
              <a:buChar char="q"/>
            </a:pPr>
            <a:endParaRPr lang="en-IN" sz="2000" dirty="0" smtClean="0">
              <a:latin typeface="Arial" panose="020B0604020202020204" pitchFamily="34" charset="0"/>
              <a:cs typeface="Arial" panose="020B0604020202020204" pitchFamily="34" charset="0"/>
            </a:endParaRPr>
          </a:p>
          <a:p>
            <a:pPr algn="just">
              <a:buFont typeface="Wingdings" panose="05000000000000000000" pitchFamily="2" charset="2"/>
              <a:buChar char="q"/>
            </a:pPr>
            <a:r>
              <a:rPr lang="en-IN" sz="2000" dirty="0">
                <a:latin typeface="Arial" panose="020B0604020202020204" pitchFamily="34" charset="0"/>
                <a:cs typeface="Arial" panose="020B0604020202020204" pitchFamily="34" charset="0"/>
              </a:rPr>
              <a:t> Even though the other two models are used in many other time dependent data analysis, it is not out performing the CNN architecture in this case</a:t>
            </a:r>
            <a:r>
              <a:rPr lang="en-IN" sz="2000" dirty="0" smtClean="0">
                <a:latin typeface="Arial" panose="020B0604020202020204" pitchFamily="34" charset="0"/>
                <a:cs typeface="Arial" panose="020B0604020202020204" pitchFamily="34" charset="0"/>
              </a:rPr>
              <a:t>.</a:t>
            </a:r>
          </a:p>
          <a:p>
            <a:pPr algn="just">
              <a:buFont typeface="Wingdings" panose="05000000000000000000" pitchFamily="2" charset="2"/>
              <a:buChar char="q"/>
            </a:pPr>
            <a:endParaRPr lang="en-IN" sz="2000" dirty="0" smtClean="0">
              <a:latin typeface="Arial" panose="020B0604020202020204" pitchFamily="34" charset="0"/>
              <a:cs typeface="Arial" panose="020B0604020202020204" pitchFamily="34" charset="0"/>
            </a:endParaRPr>
          </a:p>
          <a:p>
            <a:pPr algn="just">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This  is due to sudden changes in stock market that CNN outperforms the rest of the algorithms</a:t>
            </a:r>
          </a:p>
          <a:p>
            <a:pPr algn="just">
              <a:buFont typeface="Wingdings" panose="05000000000000000000" pitchFamily="2" charset="2"/>
              <a:buChar char="q"/>
            </a:pPr>
            <a:endParaRPr lang="en-IN" sz="2000" dirty="0">
              <a:latin typeface="Arial" panose="020B0604020202020204" pitchFamily="34" charset="0"/>
              <a:cs typeface="Arial" panose="020B0604020202020204" pitchFamily="34" charset="0"/>
            </a:endParaRPr>
          </a:p>
        </p:txBody>
      </p:sp>
      <p:sp>
        <p:nvSpPr>
          <p:cNvPr id="7"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23                                                          Dept of Information Technology </a:t>
            </a:r>
            <a:endParaRPr lang="en-IN" sz="1400" dirty="0">
              <a:solidFill>
                <a:schemeClr val="tx1"/>
              </a:solidFill>
            </a:endParaRPr>
          </a:p>
        </p:txBody>
      </p:sp>
    </p:spTree>
    <p:extLst>
      <p:ext uri="{BB962C8B-B14F-4D97-AF65-F5344CB8AC3E}">
        <p14:creationId xmlns:p14="http://schemas.microsoft.com/office/powerpoint/2010/main" val="38112934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205577" y="935451"/>
            <a:ext cx="2826288" cy="798290"/>
          </a:xfrm>
        </p:spPr>
        <p:txBody>
          <a:bodyPr/>
          <a:lstStyle/>
          <a:p>
            <a:r>
              <a:rPr lang="en-IN" dirty="0" smtClean="0">
                <a:latin typeface="Arial" panose="020B0604020202020204" pitchFamily="34" charset="0"/>
                <a:cs typeface="Arial" panose="020B0604020202020204" pitchFamily="34" charset="0"/>
              </a:rPr>
              <a:t>Future work</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46975" y="2133600"/>
            <a:ext cx="10757637" cy="2103549"/>
          </a:xfrm>
        </p:spPr>
        <p:txBody>
          <a:bodyPr>
            <a:normAutofit/>
          </a:bodyPr>
          <a:lstStyle/>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Including semantic analysis along with time series analysis to improve accuracy of prediction</a:t>
            </a:r>
            <a:endParaRPr lang="en-IN" sz="2000" dirty="0">
              <a:latin typeface="Arial" panose="020B0604020202020204" pitchFamily="34" charset="0"/>
              <a:cs typeface="Arial" panose="020B0604020202020204" pitchFamily="34" charset="0"/>
            </a:endParaRPr>
          </a:p>
          <a:p>
            <a:pPr algn="just">
              <a:buClrTx/>
              <a:buFont typeface="Wingdings" panose="05000000000000000000" pitchFamily="2" charset="2"/>
              <a:buChar char="q"/>
            </a:pPr>
            <a:endParaRPr lang="en-IN" sz="2000" dirty="0">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Inclusion of techniques like gamification to make the system more user friendly</a:t>
            </a:r>
          </a:p>
          <a:p>
            <a:pPr algn="just"/>
            <a:endParaRPr lang="en-IN" sz="2000" dirty="0">
              <a:latin typeface="Arial" panose="020B0604020202020204" pitchFamily="34" charset="0"/>
              <a:cs typeface="Arial" panose="020B0604020202020204" pitchFamily="34" charset="0"/>
            </a:endParaRPr>
          </a:p>
        </p:txBody>
      </p:sp>
      <p:sp>
        <p:nvSpPr>
          <p:cNvPr id="7"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24                                                          Dept of Information Technology </a:t>
            </a:r>
            <a:endParaRPr lang="en-IN" sz="1400" dirty="0">
              <a:solidFill>
                <a:schemeClr val="tx1"/>
              </a:solidFill>
            </a:endParaRPr>
          </a:p>
        </p:txBody>
      </p:sp>
    </p:spTree>
    <p:extLst>
      <p:ext uri="{BB962C8B-B14F-4D97-AF65-F5344CB8AC3E}">
        <p14:creationId xmlns:p14="http://schemas.microsoft.com/office/powerpoint/2010/main" val="12521973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03459" y="253744"/>
            <a:ext cx="2853407" cy="798290"/>
          </a:xfrm>
        </p:spPr>
        <p:txBody>
          <a:bodyPr/>
          <a:lstStyle/>
          <a:p>
            <a:r>
              <a:rPr lang="en-IN" dirty="0" smtClean="0">
                <a:latin typeface="Arial" panose="020B0604020202020204" pitchFamily="34" charset="0"/>
                <a:cs typeface="Arial" panose="020B0604020202020204" pitchFamily="34" charset="0"/>
              </a:rPr>
              <a:t>References</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07196" y="973068"/>
            <a:ext cx="11245932" cy="4946957"/>
          </a:xfrm>
        </p:spPr>
        <p:txBody>
          <a:bodyPr>
            <a:noAutofit/>
          </a:bodyPr>
          <a:lstStyle/>
          <a:p>
            <a:r>
              <a:rPr lang="en-IN" dirty="0"/>
              <a:t>[</a:t>
            </a:r>
            <a:r>
              <a:rPr lang="en-IN" dirty="0">
                <a:latin typeface="Arial" panose="020B0604020202020204" pitchFamily="34" charset="0"/>
                <a:cs typeface="Arial" panose="020B0604020202020204" pitchFamily="34" charset="0"/>
              </a:rPr>
              <a:t>1] </a:t>
            </a:r>
            <a:r>
              <a:rPr lang="en-IN" dirty="0" err="1">
                <a:latin typeface="Arial" panose="020B0604020202020204" pitchFamily="34" charset="0"/>
                <a:cs typeface="Arial" panose="020B0604020202020204" pitchFamily="34" charset="0"/>
              </a:rPr>
              <a:t>Sreelekshmy</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Selvin</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Vinayakumar</a:t>
            </a:r>
            <a:r>
              <a:rPr lang="en-IN" dirty="0">
                <a:latin typeface="Arial" panose="020B0604020202020204" pitchFamily="34" charset="0"/>
                <a:cs typeface="Arial" panose="020B0604020202020204" pitchFamily="34" charset="0"/>
              </a:rPr>
              <a:t> R, </a:t>
            </a:r>
            <a:r>
              <a:rPr lang="en-IN" dirty="0" err="1">
                <a:latin typeface="Arial" panose="020B0604020202020204" pitchFamily="34" charset="0"/>
                <a:cs typeface="Arial" panose="020B0604020202020204" pitchFamily="34" charset="0"/>
              </a:rPr>
              <a:t>Gopalakrishnan</a:t>
            </a:r>
            <a:r>
              <a:rPr lang="en-IN" dirty="0">
                <a:latin typeface="Arial" panose="020B0604020202020204" pitchFamily="34" charset="0"/>
                <a:cs typeface="Arial" panose="020B0604020202020204" pitchFamily="34" charset="0"/>
              </a:rPr>
              <a:t> E.A, Vijay Krishna </a:t>
            </a:r>
            <a:r>
              <a:rPr lang="en-IN" dirty="0" err="1">
                <a:latin typeface="Arial" panose="020B0604020202020204" pitchFamily="34" charset="0"/>
                <a:cs typeface="Arial" panose="020B0604020202020204" pitchFamily="34" charset="0"/>
              </a:rPr>
              <a:t>Menon</a:t>
            </a:r>
            <a:r>
              <a:rPr lang="en-IN" dirty="0">
                <a:latin typeface="Arial" panose="020B0604020202020204" pitchFamily="34" charset="0"/>
                <a:cs typeface="Arial" panose="020B0604020202020204" pitchFamily="34" charset="0"/>
              </a:rPr>
              <a:t>,  ‘STOCK PRICE PREDICTION USING LSTM,RNN AND CNN-SLIDING WINDOW MODEL’, International Conference on  </a:t>
            </a:r>
            <a:r>
              <a:rPr lang="en-US" dirty="0">
                <a:latin typeface="Arial" panose="020B0604020202020204" pitchFamily="34" charset="0"/>
                <a:cs typeface="Arial" panose="020B0604020202020204" pitchFamily="34" charset="0"/>
              </a:rPr>
              <a:t>Advances in Computing, Communications and Informatics (ICACCI)</a:t>
            </a:r>
            <a:r>
              <a:rPr lang="en-IN" dirty="0">
                <a:latin typeface="Arial" panose="020B0604020202020204" pitchFamily="34" charset="0"/>
                <a:cs typeface="Arial" panose="020B0604020202020204" pitchFamily="34" charset="0"/>
              </a:rPr>
              <a:t>,IEEE, </a:t>
            </a:r>
            <a:r>
              <a:rPr lang="en-IN" dirty="0" err="1">
                <a:latin typeface="Arial" panose="020B0604020202020204" pitchFamily="34" charset="0"/>
                <a:cs typeface="Arial" panose="020B0604020202020204" pitchFamily="34" charset="0"/>
              </a:rPr>
              <a:t>Udupi</a:t>
            </a:r>
            <a:r>
              <a:rPr lang="en-IN" dirty="0">
                <a:latin typeface="Arial" panose="020B0604020202020204" pitchFamily="34" charset="0"/>
                <a:cs typeface="Arial" panose="020B0604020202020204" pitchFamily="34" charset="0"/>
              </a:rPr>
              <a:t>, India, Sept 2017</a:t>
            </a:r>
          </a:p>
          <a:p>
            <a:pPr marL="0" indent="0">
              <a:buNone/>
            </a:pP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[2] Kai Chen ,Yi </a:t>
            </a:r>
            <a:r>
              <a:rPr lang="en-IN" dirty="0" err="1">
                <a:latin typeface="Arial" panose="020B0604020202020204" pitchFamily="34" charset="0"/>
                <a:cs typeface="Arial" panose="020B0604020202020204" pitchFamily="34" charset="0"/>
              </a:rPr>
              <a:t>Jhou</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Fangyan</a:t>
            </a:r>
            <a:r>
              <a:rPr lang="en-IN" dirty="0">
                <a:latin typeface="Arial" panose="020B0604020202020204" pitchFamily="34" charset="0"/>
                <a:cs typeface="Arial" panose="020B0604020202020204" pitchFamily="34" charset="0"/>
              </a:rPr>
              <a:t> Dai , ‘A LSTM-based method for stock returns prediction :  A case study of China stock market’ , IEEE International Conference on </a:t>
            </a:r>
            <a:r>
              <a:rPr lang="en-US" dirty="0">
                <a:latin typeface="Arial" panose="020B0604020202020204" pitchFamily="34" charset="0"/>
                <a:cs typeface="Arial" panose="020B0604020202020204" pitchFamily="34" charset="0"/>
              </a:rPr>
              <a:t>Big Data (Big Data), IEEE , Santa Clara, CA, USA, Nov 2015  </a:t>
            </a:r>
            <a:endParaRPr lang="en-IN"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[3]  </a:t>
            </a:r>
            <a:r>
              <a:rPr lang="pt-BR" dirty="0">
                <a:latin typeface="Arial" panose="020B0604020202020204" pitchFamily="34" charset="0"/>
                <a:cs typeface="Arial" panose="020B0604020202020204" pitchFamily="34" charset="0"/>
              </a:rPr>
              <a:t>David M. Q. Nelson, Adriano C. M. Pereira, Renato A. de Oliveira</a:t>
            </a:r>
            <a:r>
              <a:rPr lang="en-IN" dirty="0">
                <a:latin typeface="Arial" panose="020B0604020202020204" pitchFamily="34" charset="0"/>
                <a:cs typeface="Arial" panose="020B0604020202020204" pitchFamily="34" charset="0"/>
              </a:rPr>
              <a:t>, ‘Stock Market’s Price Movement Prediction With LSTM Neural Networks’, International Joint Conference on  </a:t>
            </a:r>
            <a:r>
              <a:rPr lang="en-US" dirty="0">
                <a:latin typeface="Arial" panose="020B0604020202020204" pitchFamily="34" charset="0"/>
                <a:cs typeface="Arial" panose="020B0604020202020204" pitchFamily="34" charset="0"/>
              </a:rPr>
              <a:t>Neural Networks (IJCNN),IEEE, Anchorage, AK, </a:t>
            </a:r>
            <a:r>
              <a:rPr lang="en-US" dirty="0" err="1">
                <a:latin typeface="Arial" panose="020B0604020202020204" pitchFamily="34" charset="0"/>
                <a:cs typeface="Arial" panose="020B0604020202020204" pitchFamily="34" charset="0"/>
              </a:rPr>
              <a:t>USA,May</a:t>
            </a:r>
            <a:r>
              <a:rPr lang="en-US" dirty="0">
                <a:latin typeface="Arial" panose="020B0604020202020204" pitchFamily="34" charset="0"/>
                <a:cs typeface="Arial" panose="020B0604020202020204" pitchFamily="34" charset="0"/>
              </a:rPr>
              <a:t> 2017</a:t>
            </a:r>
            <a:endParaRPr lang="en-IN"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[4] M. </a:t>
            </a:r>
            <a:r>
              <a:rPr lang="en-IN" dirty="0" err="1">
                <a:latin typeface="Arial" panose="020B0604020202020204" pitchFamily="34" charset="0"/>
                <a:cs typeface="Arial" panose="020B0604020202020204" pitchFamily="34" charset="0"/>
              </a:rPr>
              <a:t>Ugur</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Gudelek</a:t>
            </a:r>
            <a:r>
              <a:rPr lang="en-IN" dirty="0">
                <a:latin typeface="Arial" panose="020B0604020202020204" pitchFamily="34" charset="0"/>
                <a:cs typeface="Arial" panose="020B0604020202020204" pitchFamily="34" charset="0"/>
              </a:rPr>
              <a:t> ,S. </a:t>
            </a:r>
            <a:r>
              <a:rPr lang="en-IN" dirty="0" err="1">
                <a:latin typeface="Arial" panose="020B0604020202020204" pitchFamily="34" charset="0"/>
                <a:cs typeface="Arial" panose="020B0604020202020204" pitchFamily="34" charset="0"/>
              </a:rPr>
              <a:t>Arda</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Boluk</a:t>
            </a:r>
            <a:r>
              <a:rPr lang="en-IN" dirty="0">
                <a:latin typeface="Arial" panose="020B0604020202020204" pitchFamily="34" charset="0"/>
                <a:cs typeface="Arial" panose="020B0604020202020204" pitchFamily="34" charset="0"/>
              </a:rPr>
              <a:t>, A. Murat </a:t>
            </a:r>
            <a:r>
              <a:rPr lang="en-IN" dirty="0" err="1">
                <a:latin typeface="Arial" panose="020B0604020202020204" pitchFamily="34" charset="0"/>
                <a:cs typeface="Arial" panose="020B0604020202020204" pitchFamily="34" charset="0"/>
              </a:rPr>
              <a:t>Ozbayoglu</a:t>
            </a:r>
            <a:r>
              <a:rPr lang="en-IN" dirty="0">
                <a:latin typeface="Arial" panose="020B0604020202020204" pitchFamily="34" charset="0"/>
                <a:cs typeface="Arial" panose="020B0604020202020204" pitchFamily="34" charset="0"/>
              </a:rPr>
              <a:t> ,’A Deep Learning based Stock Trading Model with 2-D CNN Trend Detection’ ,</a:t>
            </a:r>
            <a:r>
              <a:rPr lang="en-US" dirty="0">
                <a:latin typeface="Arial" panose="020B0604020202020204" pitchFamily="34" charset="0"/>
                <a:cs typeface="Arial" panose="020B0604020202020204" pitchFamily="34" charset="0"/>
              </a:rPr>
              <a:t> IEEE Symposium Series on  Computational Intelligence (SSCI), IEEE, Honolulu, HI, USA ,Nov 2017 </a:t>
            </a:r>
            <a:endParaRPr lang="en-IN" dirty="0">
              <a:latin typeface="Arial" panose="020B0604020202020204" pitchFamily="34" charset="0"/>
              <a:cs typeface="Arial" panose="020B0604020202020204" pitchFamily="34" charset="0"/>
            </a:endParaRPr>
          </a:p>
        </p:txBody>
      </p:sp>
      <p:sp>
        <p:nvSpPr>
          <p:cNvPr id="7" name="Footer Placeholder 5"/>
          <p:cNvSpPr>
            <a:spLocks noGrp="1"/>
          </p:cNvSpPr>
          <p:nvPr>
            <p:ph type="ftr" sz="quarter" idx="11"/>
          </p:nvPr>
        </p:nvSpPr>
        <p:spPr>
          <a:xfrm>
            <a:off x="296214" y="6135808"/>
            <a:ext cx="11561958" cy="365125"/>
          </a:xfrm>
        </p:spPr>
        <p:txBody>
          <a:bodyPr/>
          <a:lstStyle/>
          <a:p>
            <a:r>
              <a:rPr lang="en-IN" sz="1400" dirty="0" err="1" smtClean="0">
                <a:solidFill>
                  <a:schemeClr val="tx1"/>
                </a:solidFill>
              </a:rPr>
              <a:t>MIT,Pune</a:t>
            </a:r>
            <a:r>
              <a:rPr lang="en-IN" sz="1400" dirty="0" smtClean="0">
                <a:solidFill>
                  <a:schemeClr val="tx1"/>
                </a:solidFill>
              </a:rPr>
              <a:t>                                                                                                  25                                                          </a:t>
            </a:r>
            <a:r>
              <a:rPr lang="en-IN" sz="1400" dirty="0" err="1" smtClean="0">
                <a:solidFill>
                  <a:schemeClr val="tx1"/>
                </a:solidFill>
              </a:rPr>
              <a:t>Dept</a:t>
            </a:r>
            <a:r>
              <a:rPr lang="en-IN" sz="1400" dirty="0" smtClean="0">
                <a:solidFill>
                  <a:schemeClr val="tx1"/>
                </a:solidFill>
              </a:rPr>
              <a:t> </a:t>
            </a:r>
            <a:r>
              <a:rPr lang="en-IN" sz="1400" dirty="0" smtClean="0">
                <a:solidFill>
                  <a:schemeClr val="tx1"/>
                </a:solidFill>
              </a:rPr>
              <a:t>of Information Technology </a:t>
            </a:r>
            <a:endParaRPr lang="en-IN" sz="1400" dirty="0">
              <a:solidFill>
                <a:schemeClr val="tx1"/>
              </a:solidFill>
            </a:endParaRPr>
          </a:p>
        </p:txBody>
      </p:sp>
    </p:spTree>
    <p:extLst>
      <p:ext uri="{BB962C8B-B14F-4D97-AF65-F5344CB8AC3E}">
        <p14:creationId xmlns:p14="http://schemas.microsoft.com/office/powerpoint/2010/main" val="31856222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7703" y="556649"/>
            <a:ext cx="2853407" cy="798290"/>
          </a:xfrm>
        </p:spPr>
        <p:txBody>
          <a:bodyPr/>
          <a:lstStyle/>
          <a:p>
            <a:r>
              <a:rPr lang="en-IN" dirty="0" smtClean="0">
                <a:latin typeface="Arial" panose="020B0604020202020204" pitchFamily="34" charset="0"/>
                <a:cs typeface="Arial" panose="020B0604020202020204" pitchFamily="34" charset="0"/>
              </a:rPr>
              <a:t>References</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89207" y="1176975"/>
            <a:ext cx="10575971" cy="4820063"/>
          </a:xfrm>
        </p:spPr>
        <p:txBody>
          <a:bodyPr>
            <a:noAutofit/>
          </a:bodyPr>
          <a:lstStyle/>
          <a:p>
            <a:r>
              <a:rPr lang="en-US" dirty="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colah.github.io/posts/2015-08-Understanding-LSTMs/</a:t>
            </a:r>
          </a:p>
          <a:p>
            <a:pPr marL="0" indent="0">
              <a:buNone/>
            </a:pP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[6]https://www.semanticscholar.org/paper/Stock-price-prediction-using-LSTM%2C-RNN-and-window-Selvin-Vinayakumar/64ca5f3e4fa2d33ae860bebaea81420fae0759af </a:t>
            </a:r>
          </a:p>
          <a:p>
            <a:pPr marL="0" indent="0">
              <a:buNone/>
            </a:pP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[7]https://en.wikipedia.org/wiki/Stock_market</a:t>
            </a:r>
          </a:p>
          <a:p>
            <a:pPr marL="0" indent="0">
              <a:buNone/>
            </a:pPr>
            <a:r>
              <a:rPr lang="en-IN"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[8] http://faganasset.com/2015/04/16/if-not-the-stock-market-then-where/</a:t>
            </a:r>
            <a:endParaRPr lang="en-IN"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[9] cs231n.github.io/convolutional-networks</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10] deeplearning4j.org</a:t>
            </a:r>
          </a:p>
          <a:p>
            <a:endParaRPr lang="en-IN" sz="2000" dirty="0">
              <a:latin typeface="Arial" panose="020B0604020202020204" pitchFamily="34" charset="0"/>
              <a:cs typeface="Arial" panose="020B0604020202020204" pitchFamily="34" charset="0"/>
            </a:endParaRPr>
          </a:p>
        </p:txBody>
      </p:sp>
      <p:sp>
        <p:nvSpPr>
          <p:cNvPr id="5"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26                                                          Dept of Information Technology </a:t>
            </a:r>
            <a:endParaRPr lang="en-IN" sz="1400" dirty="0">
              <a:solidFill>
                <a:schemeClr val="tx1"/>
              </a:solidFill>
            </a:endParaRPr>
          </a:p>
        </p:txBody>
      </p:sp>
    </p:spTree>
    <p:extLst>
      <p:ext uri="{BB962C8B-B14F-4D97-AF65-F5344CB8AC3E}">
        <p14:creationId xmlns:p14="http://schemas.microsoft.com/office/powerpoint/2010/main" val="8379087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231313" y="530892"/>
            <a:ext cx="3691760" cy="856347"/>
          </a:xfrm>
        </p:spPr>
        <p:txBody>
          <a:bodyPr>
            <a:noAutofit/>
          </a:bodyPr>
          <a:lstStyle/>
          <a:p>
            <a:r>
              <a:rPr lang="en-IN" sz="4400" dirty="0" smtClean="0">
                <a:latin typeface="Arial" panose="020B0604020202020204" pitchFamily="34" charset="0"/>
                <a:cs typeface="Arial" panose="020B0604020202020204" pitchFamily="34" charset="0"/>
              </a:rPr>
              <a:t>Introduction</a:t>
            </a:r>
            <a:endParaRPr lang="en-IN" sz="4400" dirty="0">
              <a:latin typeface="Arial" panose="020B0604020202020204" pitchFamily="34" charset="0"/>
              <a:cs typeface="Arial" panose="020B0604020202020204" pitchFamily="34" charset="0"/>
            </a:endParaRPr>
          </a:p>
        </p:txBody>
      </p:sp>
      <p:sp>
        <p:nvSpPr>
          <p:cNvPr id="4" name="Content Placeholder 2"/>
          <p:cNvSpPr>
            <a:spLocks noGrp="1"/>
          </p:cNvSpPr>
          <p:nvPr>
            <p:ph idx="1"/>
          </p:nvPr>
        </p:nvSpPr>
        <p:spPr>
          <a:xfrm>
            <a:off x="734095" y="1647549"/>
            <a:ext cx="10686195" cy="3388091"/>
          </a:xfrm>
        </p:spPr>
        <p:txBody>
          <a:bodyPr>
            <a:noAutofit/>
          </a:bodyPr>
          <a:lstStyle/>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stock market</a:t>
            </a:r>
            <a:r>
              <a:rPr lang="en-IN" sz="2000" dirty="0">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equity market</a:t>
            </a:r>
            <a:r>
              <a:rPr lang="en-IN" sz="2000" dirty="0">
                <a:latin typeface="Arial" panose="020B0604020202020204" pitchFamily="34" charset="0"/>
                <a:cs typeface="Arial" panose="020B0604020202020204" pitchFamily="34" charset="0"/>
              </a:rPr>
              <a:t> or </a:t>
            </a:r>
            <a:r>
              <a:rPr lang="en-IN" sz="2000" b="1" dirty="0">
                <a:latin typeface="Arial" panose="020B0604020202020204" pitchFamily="34" charset="0"/>
                <a:cs typeface="Arial" panose="020B0604020202020204" pitchFamily="34" charset="0"/>
              </a:rPr>
              <a:t>share market</a:t>
            </a:r>
            <a:r>
              <a:rPr lang="en-IN" sz="2000" dirty="0">
                <a:latin typeface="Arial" panose="020B0604020202020204" pitchFamily="34" charset="0"/>
                <a:cs typeface="Arial" panose="020B0604020202020204" pitchFamily="34" charset="0"/>
              </a:rPr>
              <a:t> is the aggregation of buyers and sellers </a:t>
            </a:r>
            <a:r>
              <a:rPr lang="en-IN" sz="2000" dirty="0" smtClean="0">
                <a:latin typeface="Arial" panose="020B0604020202020204" pitchFamily="34" charset="0"/>
                <a:cs typeface="Arial" panose="020B0604020202020204" pitchFamily="34" charset="0"/>
              </a:rPr>
              <a:t>of stocks </a:t>
            </a:r>
            <a:r>
              <a:rPr lang="en-IN" sz="2000" dirty="0">
                <a:latin typeface="Arial" panose="020B0604020202020204" pitchFamily="34" charset="0"/>
                <a:cs typeface="Arial" panose="020B0604020202020204" pitchFamily="34" charset="0"/>
              </a:rPr>
              <a:t>(also called shares), which represent ownership claims on businesses; these may include </a:t>
            </a:r>
            <a:r>
              <a:rPr lang="en-IN" sz="2000" dirty="0" smtClean="0">
                <a:latin typeface="Arial" panose="020B0604020202020204" pitchFamily="34" charset="0"/>
                <a:cs typeface="Arial" panose="020B0604020202020204" pitchFamily="34" charset="0"/>
              </a:rPr>
              <a:t>securities </a:t>
            </a:r>
            <a:r>
              <a:rPr lang="en-IN" sz="2000" dirty="0">
                <a:latin typeface="Arial" panose="020B0604020202020204" pitchFamily="34" charset="0"/>
                <a:cs typeface="Arial" panose="020B0604020202020204" pitchFamily="34" charset="0"/>
              </a:rPr>
              <a:t>listed on a public </a:t>
            </a:r>
            <a:r>
              <a:rPr lang="en-IN" sz="2000" dirty="0" smtClean="0">
                <a:latin typeface="Arial" panose="020B0604020202020204" pitchFamily="34" charset="0"/>
                <a:cs typeface="Arial" panose="020B0604020202020204" pitchFamily="34" charset="0"/>
              </a:rPr>
              <a:t>stock exchange </a:t>
            </a:r>
            <a:r>
              <a:rPr lang="en-IN" sz="2000" dirty="0">
                <a:latin typeface="Arial" panose="020B0604020202020204" pitchFamily="34" charset="0"/>
                <a:cs typeface="Arial" panose="020B0604020202020204" pitchFamily="34" charset="0"/>
              </a:rPr>
              <a:t>as well as those only traded </a:t>
            </a:r>
            <a:r>
              <a:rPr lang="en-IN" sz="2000" dirty="0" smtClean="0">
                <a:latin typeface="Arial" panose="020B0604020202020204" pitchFamily="34" charset="0"/>
                <a:cs typeface="Arial" panose="020B0604020202020204" pitchFamily="34" charset="0"/>
              </a:rPr>
              <a:t>privately.</a:t>
            </a:r>
          </a:p>
          <a:p>
            <a:pPr algn="just">
              <a:buClrTx/>
              <a:buFont typeface="Wingdings" panose="05000000000000000000" pitchFamily="2" charset="2"/>
              <a:buChar char="q"/>
            </a:pPr>
            <a:endParaRPr lang="en-IN" sz="2000" b="1" dirty="0">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b="1" dirty="0" smtClean="0">
                <a:latin typeface="Arial" panose="020B0604020202020204" pitchFamily="34" charset="0"/>
                <a:cs typeface="Arial" panose="020B0604020202020204" pitchFamily="34" charset="0"/>
              </a:rPr>
              <a:t>Stock </a:t>
            </a:r>
            <a:r>
              <a:rPr lang="en-IN" sz="2000" b="1" dirty="0">
                <a:latin typeface="Arial" panose="020B0604020202020204" pitchFamily="34" charset="0"/>
                <a:cs typeface="Arial" panose="020B0604020202020204" pitchFamily="34" charset="0"/>
              </a:rPr>
              <a:t>market prediction</a:t>
            </a:r>
            <a:r>
              <a:rPr lang="en-IN" sz="2000" dirty="0">
                <a:latin typeface="Arial" panose="020B0604020202020204" pitchFamily="34" charset="0"/>
                <a:cs typeface="Arial" panose="020B0604020202020204" pitchFamily="34" charset="0"/>
              </a:rPr>
              <a:t> is the act of trying to determine the future value of a company stock or other financial instrument traded on an </a:t>
            </a:r>
            <a:r>
              <a:rPr lang="en-IN" sz="2000" dirty="0" smtClean="0">
                <a:latin typeface="Arial" panose="020B0604020202020204" pitchFamily="34" charset="0"/>
                <a:cs typeface="Arial" panose="020B0604020202020204" pitchFamily="34" charset="0"/>
              </a:rPr>
              <a:t>exchange. </a:t>
            </a:r>
          </a:p>
          <a:p>
            <a:pPr algn="just">
              <a:buClrTx/>
              <a:buFont typeface="Wingdings" panose="05000000000000000000" pitchFamily="2" charset="2"/>
              <a:buChar char="q"/>
            </a:pPr>
            <a:endParaRPr lang="en-IN" sz="2000" dirty="0">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successful prediction of a stock's future price could yield significant profit.</a:t>
            </a:r>
          </a:p>
        </p:txBody>
      </p:sp>
      <p:sp>
        <p:nvSpPr>
          <p:cNvPr id="8"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2                                                         Dept of Information Technology </a:t>
            </a:r>
            <a:endParaRPr lang="en-IN" sz="1400" dirty="0">
              <a:solidFill>
                <a:schemeClr val="tx1"/>
              </a:solidFill>
            </a:endParaRPr>
          </a:p>
        </p:txBody>
      </p:sp>
    </p:spTree>
    <p:extLst>
      <p:ext uri="{BB962C8B-B14F-4D97-AF65-F5344CB8AC3E}">
        <p14:creationId xmlns:p14="http://schemas.microsoft.com/office/powerpoint/2010/main" val="364998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002972" y="584123"/>
            <a:ext cx="7924800" cy="856347"/>
          </a:xfrm>
        </p:spPr>
        <p:txBody>
          <a:bodyPr>
            <a:noAutofit/>
          </a:bodyPr>
          <a:lstStyle/>
          <a:p>
            <a:r>
              <a:rPr lang="en-IN" sz="4400" dirty="0" smtClean="0">
                <a:latin typeface="Arial" panose="020B0604020202020204" pitchFamily="34" charset="0"/>
                <a:cs typeface="Arial" panose="020B0604020202020204" pitchFamily="34" charset="0"/>
              </a:rPr>
              <a:t>Introduction to Deep Learning</a:t>
            </a:r>
            <a:endParaRPr lang="en-IN" sz="4400" dirty="0">
              <a:latin typeface="Arial" panose="020B0604020202020204" pitchFamily="34" charset="0"/>
              <a:cs typeface="Arial" panose="020B0604020202020204" pitchFamily="34" charset="0"/>
            </a:endParaRPr>
          </a:p>
        </p:txBody>
      </p:sp>
      <p:sp>
        <p:nvSpPr>
          <p:cNvPr id="4" name="Content Placeholder 2"/>
          <p:cNvSpPr>
            <a:spLocks noGrp="1"/>
          </p:cNvSpPr>
          <p:nvPr>
            <p:ph idx="1"/>
          </p:nvPr>
        </p:nvSpPr>
        <p:spPr>
          <a:xfrm>
            <a:off x="734095" y="1647549"/>
            <a:ext cx="10686195" cy="3388091"/>
          </a:xfrm>
        </p:spPr>
        <p:txBody>
          <a:bodyPr>
            <a:noAutofit/>
          </a:bodyPr>
          <a:lstStyle/>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D</a:t>
            </a:r>
            <a:endParaRPr lang="en-IN" sz="2000" dirty="0">
              <a:latin typeface="Arial" panose="020B0604020202020204" pitchFamily="34" charset="0"/>
              <a:cs typeface="Arial" panose="020B0604020202020204" pitchFamily="34" charset="0"/>
            </a:endParaRPr>
          </a:p>
        </p:txBody>
      </p:sp>
      <p:sp>
        <p:nvSpPr>
          <p:cNvPr id="8"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2                                                         Dept of Information Technology </a:t>
            </a:r>
            <a:endParaRPr lang="en-IN" sz="1400" dirty="0">
              <a:solidFill>
                <a:schemeClr val="tx1"/>
              </a:solidFill>
            </a:endParaRPr>
          </a:p>
        </p:txBody>
      </p:sp>
    </p:spTree>
    <p:extLst>
      <p:ext uri="{BB962C8B-B14F-4D97-AF65-F5344CB8AC3E}">
        <p14:creationId xmlns:p14="http://schemas.microsoft.com/office/powerpoint/2010/main" val="11681990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Content Placeholder 2"/>
          <p:cNvSpPr>
            <a:spLocks noGrp="1"/>
          </p:cNvSpPr>
          <p:nvPr>
            <p:ph type="ctrTitle"/>
          </p:nvPr>
        </p:nvSpPr>
        <p:spPr>
          <a:xfrm>
            <a:off x="4172755" y="0"/>
            <a:ext cx="4456090" cy="798286"/>
          </a:xfrm>
        </p:spPr>
        <p:txBody>
          <a:bodyPr>
            <a:noAutofit/>
          </a:bodyPr>
          <a:lstStyle/>
          <a:p>
            <a:pPr algn="just"/>
            <a:r>
              <a:rPr lang="en-IN" sz="4000" dirty="0" smtClean="0">
                <a:latin typeface="Arial" panose="020B0604020202020204" pitchFamily="34" charset="0"/>
                <a:cs typeface="Arial" panose="020B0604020202020204" pitchFamily="34" charset="0"/>
              </a:rPr>
              <a:t>Literature Review</a:t>
            </a:r>
            <a:endParaRPr lang="en-IN" sz="4000"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85029295"/>
              </p:ext>
            </p:extLst>
          </p:nvPr>
        </p:nvGraphicFramePr>
        <p:xfrm>
          <a:off x="399247" y="991671"/>
          <a:ext cx="11458924" cy="4611510"/>
        </p:xfrm>
        <a:graphic>
          <a:graphicData uri="http://schemas.openxmlformats.org/drawingml/2006/table">
            <a:tbl>
              <a:tblPr firstRow="1" bandRow="1">
                <a:tableStyleId>{BC89EF96-8CEA-46FF-86C4-4CE0E7609802}</a:tableStyleId>
              </a:tblPr>
              <a:tblGrid>
                <a:gridCol w="1136894"/>
                <a:gridCol w="3747784"/>
                <a:gridCol w="3646783"/>
                <a:gridCol w="2927463"/>
              </a:tblGrid>
              <a:tr h="516495">
                <a:tc>
                  <a:txBody>
                    <a:bodyPr/>
                    <a:lstStyle/>
                    <a:p>
                      <a:pPr algn="ctr"/>
                      <a:r>
                        <a:rPr lang="en-IN" dirty="0" smtClean="0"/>
                        <a:t>Sr. no</a:t>
                      </a:r>
                      <a:endParaRPr lang="en-IN" dirty="0"/>
                    </a:p>
                  </a:txBody>
                  <a:tcPr/>
                </a:tc>
                <a:tc>
                  <a:txBody>
                    <a:bodyPr/>
                    <a:lstStyle/>
                    <a:p>
                      <a:pPr algn="ctr"/>
                      <a:r>
                        <a:rPr lang="en-IN" dirty="0" smtClean="0"/>
                        <a:t>Title</a:t>
                      </a:r>
                      <a:endParaRPr lang="en-IN" dirty="0"/>
                    </a:p>
                  </a:txBody>
                  <a:tcPr/>
                </a:tc>
                <a:tc>
                  <a:txBody>
                    <a:bodyPr/>
                    <a:lstStyle/>
                    <a:p>
                      <a:pPr algn="ctr"/>
                      <a:r>
                        <a:rPr lang="en-IN" dirty="0" smtClean="0"/>
                        <a:t>Description</a:t>
                      </a:r>
                      <a:endParaRPr lang="en-IN" dirty="0" smtClean="0"/>
                    </a:p>
                  </a:txBody>
                  <a:tcPr/>
                </a:tc>
                <a:tc>
                  <a:txBody>
                    <a:bodyPr/>
                    <a:lstStyle/>
                    <a:p>
                      <a:pPr algn="ctr"/>
                      <a:r>
                        <a:rPr lang="en-IN" dirty="0" smtClean="0"/>
                        <a:t>Results</a:t>
                      </a:r>
                      <a:endParaRPr lang="en-IN" dirty="0"/>
                    </a:p>
                  </a:txBody>
                  <a:tcPr/>
                </a:tc>
              </a:tr>
              <a:tr h="2296695">
                <a:tc>
                  <a:txBody>
                    <a:bodyPr/>
                    <a:lstStyle/>
                    <a:p>
                      <a:pPr algn="just"/>
                      <a:r>
                        <a:rPr lang="en-IN" sz="1600" dirty="0" smtClean="0">
                          <a:latin typeface="Arial" panose="020B0604020202020204" pitchFamily="34" charset="0"/>
                          <a:cs typeface="Arial" panose="020B0604020202020204" pitchFamily="34" charset="0"/>
                        </a:rPr>
                        <a:t>1</a:t>
                      </a:r>
                    </a:p>
                    <a:p>
                      <a:pPr algn="just"/>
                      <a:endParaRPr lang="en-IN" sz="1600" dirty="0">
                        <a:latin typeface="Arial" panose="020B0604020202020204" pitchFamily="34" charset="0"/>
                        <a:cs typeface="Arial" panose="020B0604020202020204" pitchFamily="34" charset="0"/>
                      </a:endParaRPr>
                    </a:p>
                  </a:txBody>
                  <a:tcPr/>
                </a:tc>
                <a:tc>
                  <a:txBody>
                    <a:bodyPr/>
                    <a:lstStyle/>
                    <a:p>
                      <a:r>
                        <a:rPr lang="en-IN" sz="1600" dirty="0" err="1" smtClean="0">
                          <a:latin typeface="Arial" panose="020B0604020202020204" pitchFamily="34" charset="0"/>
                          <a:cs typeface="Arial" panose="020B0604020202020204" pitchFamily="34" charset="0"/>
                        </a:rPr>
                        <a:t>Sreelekshmy</a:t>
                      </a:r>
                      <a:r>
                        <a:rPr lang="en-IN" sz="1600" dirty="0" smtClean="0">
                          <a:latin typeface="Arial" panose="020B0604020202020204" pitchFamily="34" charset="0"/>
                          <a:cs typeface="Arial" panose="020B0604020202020204" pitchFamily="34" charset="0"/>
                        </a:rPr>
                        <a:t> </a:t>
                      </a:r>
                      <a:r>
                        <a:rPr lang="en-IN" sz="1600" dirty="0" err="1" smtClean="0">
                          <a:latin typeface="Arial" panose="020B0604020202020204" pitchFamily="34" charset="0"/>
                          <a:cs typeface="Arial" panose="020B0604020202020204" pitchFamily="34" charset="0"/>
                        </a:rPr>
                        <a:t>Selvin</a:t>
                      </a:r>
                      <a:r>
                        <a:rPr lang="en-IN" sz="1600" dirty="0" smtClean="0">
                          <a:latin typeface="Arial" panose="020B0604020202020204" pitchFamily="34" charset="0"/>
                          <a:cs typeface="Arial" panose="020B0604020202020204" pitchFamily="34" charset="0"/>
                        </a:rPr>
                        <a:t>, </a:t>
                      </a:r>
                      <a:r>
                        <a:rPr lang="en-IN" sz="1600" dirty="0" err="1" smtClean="0">
                          <a:latin typeface="Arial" panose="020B0604020202020204" pitchFamily="34" charset="0"/>
                          <a:cs typeface="Arial" panose="020B0604020202020204" pitchFamily="34" charset="0"/>
                        </a:rPr>
                        <a:t>Vinayakumar</a:t>
                      </a:r>
                      <a:r>
                        <a:rPr lang="en-IN" sz="1600" dirty="0" smtClean="0">
                          <a:latin typeface="Arial" panose="020B0604020202020204" pitchFamily="34" charset="0"/>
                          <a:cs typeface="Arial" panose="020B0604020202020204" pitchFamily="34" charset="0"/>
                        </a:rPr>
                        <a:t> R, </a:t>
                      </a:r>
                      <a:r>
                        <a:rPr lang="en-IN" sz="1600" dirty="0" err="1" smtClean="0">
                          <a:latin typeface="Arial" panose="020B0604020202020204" pitchFamily="34" charset="0"/>
                          <a:cs typeface="Arial" panose="020B0604020202020204" pitchFamily="34" charset="0"/>
                        </a:rPr>
                        <a:t>Gopalakrishnan</a:t>
                      </a:r>
                      <a:r>
                        <a:rPr lang="en-IN" sz="1600" dirty="0" smtClean="0">
                          <a:latin typeface="Arial" panose="020B0604020202020204" pitchFamily="34" charset="0"/>
                          <a:cs typeface="Arial" panose="020B0604020202020204" pitchFamily="34" charset="0"/>
                        </a:rPr>
                        <a:t> E.A, Vijay Krishna </a:t>
                      </a:r>
                      <a:r>
                        <a:rPr lang="en-IN" sz="1600" dirty="0" err="1" smtClean="0">
                          <a:latin typeface="Arial" panose="020B0604020202020204" pitchFamily="34" charset="0"/>
                          <a:cs typeface="Arial" panose="020B0604020202020204" pitchFamily="34" charset="0"/>
                        </a:rPr>
                        <a:t>Menon</a:t>
                      </a:r>
                      <a:r>
                        <a:rPr lang="en-IN" sz="1600" dirty="0" smtClean="0">
                          <a:latin typeface="Arial" panose="020B0604020202020204" pitchFamily="34" charset="0"/>
                          <a:cs typeface="Arial" panose="020B0604020202020204" pitchFamily="34" charset="0"/>
                        </a:rPr>
                        <a:t>,  ‘STOCK PRICE PREDICTION USING LSTM,RNN AND CNN-SLIDING WINDOW MODEL’, International Conference on  </a:t>
                      </a:r>
                      <a:r>
                        <a:rPr lang="en-US" sz="1600" dirty="0" smtClean="0">
                          <a:latin typeface="Arial" panose="020B0604020202020204" pitchFamily="34" charset="0"/>
                          <a:cs typeface="Arial" panose="020B0604020202020204" pitchFamily="34" charset="0"/>
                        </a:rPr>
                        <a:t>Advances in Computing, Communications and Informatics (ICACCI)</a:t>
                      </a:r>
                      <a:r>
                        <a:rPr lang="en-IN" sz="1600" dirty="0" smtClean="0">
                          <a:latin typeface="Arial" panose="020B0604020202020204" pitchFamily="34" charset="0"/>
                          <a:cs typeface="Arial" panose="020B0604020202020204" pitchFamily="34" charset="0"/>
                        </a:rPr>
                        <a:t>,IEEE, </a:t>
                      </a:r>
                      <a:r>
                        <a:rPr lang="en-IN" sz="1600" dirty="0" err="1" smtClean="0">
                          <a:latin typeface="Arial" panose="020B0604020202020204" pitchFamily="34" charset="0"/>
                          <a:cs typeface="Arial" panose="020B0604020202020204" pitchFamily="34" charset="0"/>
                        </a:rPr>
                        <a:t>Udupi</a:t>
                      </a:r>
                      <a:r>
                        <a:rPr lang="en-IN" sz="1600" dirty="0" smtClean="0">
                          <a:latin typeface="Arial" panose="020B0604020202020204" pitchFamily="34" charset="0"/>
                          <a:cs typeface="Arial" panose="020B0604020202020204" pitchFamily="34" charset="0"/>
                        </a:rPr>
                        <a:t>, India, Sept 2017</a:t>
                      </a:r>
                      <a:endParaRPr lang="en-IN" sz="1800" dirty="0" smtClean="0">
                        <a:latin typeface="Arial" panose="020B0604020202020204" pitchFamily="34" charset="0"/>
                        <a:cs typeface="Arial" panose="020B0604020202020204" pitchFamily="34" charset="0"/>
                      </a:endParaRPr>
                    </a:p>
                  </a:txBody>
                  <a:tcPr/>
                </a:tc>
                <a:tc>
                  <a:txBody>
                    <a:bodyPr/>
                    <a:lstStyle/>
                    <a:p>
                      <a:pPr marL="285750" indent="-285750" algn="just">
                        <a:buFont typeface="Arial" panose="020B0604020202020204" pitchFamily="34" charset="0"/>
                        <a:buChar char="•"/>
                      </a:pPr>
                      <a:r>
                        <a:rPr lang="en-IN" sz="1600" dirty="0" smtClean="0">
                          <a:latin typeface="Arial" panose="020B0604020202020204" pitchFamily="34" charset="0"/>
                          <a:cs typeface="Arial" panose="020B0604020202020204" pitchFamily="34" charset="0"/>
                        </a:rPr>
                        <a:t>Time series analysis of stock data using LSTM,</a:t>
                      </a:r>
                      <a:r>
                        <a:rPr lang="en-IN" sz="1600" baseline="0" dirty="0" smtClean="0">
                          <a:latin typeface="Arial" panose="020B0604020202020204" pitchFamily="34" charset="0"/>
                          <a:cs typeface="Arial" panose="020B0604020202020204" pitchFamily="34" charset="0"/>
                        </a:rPr>
                        <a:t> RNN and CNN for two different sectors(IT and Pharma sector</a:t>
                      </a:r>
                      <a:r>
                        <a:rPr lang="en-IN" sz="1600" baseline="0"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n-IN" sz="1600" baseline="0" dirty="0" smtClean="0">
                          <a:latin typeface="Arial" panose="020B0604020202020204" pitchFamily="34" charset="0"/>
                          <a:cs typeface="Arial" panose="020B0604020202020204" pitchFamily="34" charset="0"/>
                        </a:rPr>
                        <a:t>Use of a Sliding Window Approach</a:t>
                      </a:r>
                    </a:p>
                    <a:p>
                      <a:pPr marL="285750" indent="-285750" algn="just">
                        <a:buFont typeface="Arial" panose="020B0604020202020204" pitchFamily="34" charset="0"/>
                        <a:buChar char="•"/>
                      </a:pPr>
                      <a:r>
                        <a:rPr lang="en-IN" sz="1600" baseline="0" dirty="0" smtClean="0">
                          <a:latin typeface="Arial" panose="020B0604020202020204" pitchFamily="34" charset="0"/>
                          <a:cs typeface="Arial" panose="020B0604020202020204" pitchFamily="34" charset="0"/>
                        </a:rPr>
                        <a:t>Prediction made for next 10 minutes</a:t>
                      </a:r>
                    </a:p>
                    <a:p>
                      <a:pPr marL="285750" indent="-285750" algn="just">
                        <a:buFont typeface="Arial" panose="020B0604020202020204" pitchFamily="34" charset="0"/>
                        <a:buChar char="•"/>
                      </a:pPr>
                      <a:r>
                        <a:rPr lang="en-IN" sz="1600" baseline="0" dirty="0" smtClean="0">
                          <a:latin typeface="Arial" panose="020B0604020202020204" pitchFamily="34" charset="0"/>
                          <a:cs typeface="Arial" panose="020B0604020202020204" pitchFamily="34" charset="0"/>
                        </a:rPr>
                        <a:t>Comparison between the methods used (RNN,CNN LSTM) </a:t>
                      </a:r>
                      <a:endParaRPr lang="en-IN" sz="1600" dirty="0">
                        <a:latin typeface="Arial" panose="020B0604020202020204" pitchFamily="34" charset="0"/>
                        <a:cs typeface="Arial" panose="020B0604020202020204" pitchFamily="34" charset="0"/>
                      </a:endParaRPr>
                    </a:p>
                  </a:txBody>
                  <a:tcPr/>
                </a:tc>
                <a:tc>
                  <a:txBody>
                    <a:bodyPr/>
                    <a:lstStyle/>
                    <a:p>
                      <a:pPr marL="285750" indent="-285750" algn="just">
                        <a:buFont typeface="Arial" panose="020B0604020202020204" pitchFamily="34" charset="0"/>
                        <a:buChar char="•"/>
                      </a:pPr>
                      <a:r>
                        <a:rPr lang="en-IN" sz="1600" dirty="0" smtClean="0">
                          <a:latin typeface="Arial" panose="020B0604020202020204" pitchFamily="34" charset="0"/>
                          <a:cs typeface="Arial" panose="020B0604020202020204" pitchFamily="34" charset="0"/>
                        </a:rPr>
                        <a:t>CNN is proved to be the best in proposed </a:t>
                      </a:r>
                      <a:r>
                        <a:rPr lang="en-IN" sz="1600" dirty="0" smtClean="0">
                          <a:latin typeface="Arial" panose="020B0604020202020204" pitchFamily="34" charset="0"/>
                          <a:cs typeface="Arial" panose="020B0604020202020204" pitchFamily="34" charset="0"/>
                        </a:rPr>
                        <a:t>method.</a:t>
                      </a:r>
                    </a:p>
                    <a:p>
                      <a:pPr marL="285750" indent="-285750" algn="just">
                        <a:buFont typeface="Arial" panose="020B0604020202020204" pitchFamily="34" charset="0"/>
                        <a:buChar char="•"/>
                      </a:pPr>
                      <a:r>
                        <a:rPr lang="en-IN" sz="1600" dirty="0" smtClean="0">
                          <a:latin typeface="Arial" panose="020B0604020202020204" pitchFamily="34" charset="0"/>
                          <a:cs typeface="Arial" panose="020B0604020202020204" pitchFamily="34" charset="0"/>
                        </a:rPr>
                        <a:t>CNN uses</a:t>
                      </a:r>
                      <a:r>
                        <a:rPr lang="en-IN" sz="1600" baseline="0" dirty="0" smtClean="0">
                          <a:latin typeface="Arial" panose="020B0604020202020204" pitchFamily="34" charset="0"/>
                          <a:cs typeface="Arial" panose="020B0604020202020204" pitchFamily="34" charset="0"/>
                        </a:rPr>
                        <a:t> information given at particular instance for prediction and hence it outperforms the other algorithms.</a:t>
                      </a:r>
                      <a:endParaRPr lang="en-IN" sz="1600" dirty="0" smtClean="0">
                        <a:latin typeface="Arial" panose="020B0604020202020204" pitchFamily="34" charset="0"/>
                        <a:cs typeface="Arial" panose="020B0604020202020204" pitchFamily="34" charset="0"/>
                      </a:endParaRPr>
                    </a:p>
                    <a:p>
                      <a:pPr marL="0" indent="0" algn="just">
                        <a:buNone/>
                      </a:pPr>
                      <a:endParaRPr lang="en-IN" sz="1600" dirty="0">
                        <a:latin typeface="Arial" panose="020B0604020202020204" pitchFamily="34" charset="0"/>
                        <a:cs typeface="Arial" panose="020B0604020202020204" pitchFamily="34" charset="0"/>
                      </a:endParaRPr>
                    </a:p>
                  </a:txBody>
                  <a:tcPr/>
                </a:tc>
              </a:tr>
              <a:tr h="1643610">
                <a:tc>
                  <a:txBody>
                    <a:bodyPr/>
                    <a:lstStyle/>
                    <a:p>
                      <a:r>
                        <a:rPr lang="en-IN" sz="1600" dirty="0" smtClean="0">
                          <a:latin typeface="Arial" panose="020B0604020202020204" pitchFamily="34" charset="0"/>
                          <a:cs typeface="Arial" panose="020B0604020202020204" pitchFamily="34" charset="0"/>
                        </a:rPr>
                        <a:t>2</a:t>
                      </a:r>
                    </a:p>
                    <a:p>
                      <a:endParaRPr lang="en-IN" sz="1600" dirty="0">
                        <a:latin typeface="Arial" panose="020B0604020202020204" pitchFamily="34" charset="0"/>
                        <a:cs typeface="Arial" panose="020B0604020202020204" pitchFamily="34" charset="0"/>
                      </a:endParaRPr>
                    </a:p>
                  </a:txBody>
                  <a:tcPr/>
                </a:tc>
                <a:tc>
                  <a:txBody>
                    <a:bodyPr/>
                    <a:lstStyle/>
                    <a:p>
                      <a:r>
                        <a:rPr lang="pt-BR" sz="1600" dirty="0" smtClean="0">
                          <a:latin typeface="Arial" panose="020B0604020202020204" pitchFamily="34" charset="0"/>
                          <a:cs typeface="Arial" panose="020B0604020202020204" pitchFamily="34" charset="0"/>
                        </a:rPr>
                        <a:t>David M. Q. Nelson, Adriano C. M. Pereira, Renato A. de Oliveira</a:t>
                      </a:r>
                      <a:r>
                        <a:rPr lang="en-IN" sz="1600" dirty="0" smtClean="0">
                          <a:latin typeface="Arial" panose="020B0604020202020204" pitchFamily="34" charset="0"/>
                          <a:cs typeface="Arial" panose="020B0604020202020204" pitchFamily="34" charset="0"/>
                        </a:rPr>
                        <a:t>, ‘Stock Market’s Price Movement Prediction With LSTM Neural Networks’, International Joint Conference on  </a:t>
                      </a:r>
                      <a:r>
                        <a:rPr lang="en-US" sz="1600" dirty="0" smtClean="0">
                          <a:latin typeface="Arial" panose="020B0604020202020204" pitchFamily="34" charset="0"/>
                          <a:cs typeface="Arial" panose="020B0604020202020204" pitchFamily="34" charset="0"/>
                        </a:rPr>
                        <a:t>Neural Networks (IJCNN),IEEE, Anchorage, AK, </a:t>
                      </a:r>
                      <a:r>
                        <a:rPr lang="en-US" sz="1600" dirty="0" err="1" smtClean="0">
                          <a:latin typeface="Arial" panose="020B0604020202020204" pitchFamily="34" charset="0"/>
                          <a:cs typeface="Arial" panose="020B0604020202020204" pitchFamily="34" charset="0"/>
                        </a:rPr>
                        <a:t>USA,May</a:t>
                      </a:r>
                      <a:r>
                        <a:rPr lang="en-US" sz="1600" dirty="0" smtClean="0">
                          <a:latin typeface="Arial" panose="020B0604020202020204" pitchFamily="34" charset="0"/>
                          <a:cs typeface="Arial" panose="020B0604020202020204" pitchFamily="34" charset="0"/>
                        </a:rPr>
                        <a:t> 2017</a:t>
                      </a:r>
                      <a:endParaRPr lang="en-IN" sz="1600"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Long</a:t>
                      </a:r>
                      <a:r>
                        <a:rPr lang="en-IN" sz="1600" baseline="0" dirty="0" smtClean="0">
                          <a:latin typeface="Arial" panose="020B0604020202020204" pitchFamily="34" charset="0"/>
                          <a:cs typeface="Arial" panose="020B0604020202020204" pitchFamily="34" charset="0"/>
                        </a:rPr>
                        <a:t> Short Term Memory (LSTM) is used to </a:t>
                      </a:r>
                      <a:r>
                        <a:rPr lang="en-IN" sz="1600" baseline="0" dirty="0" smtClean="0">
                          <a:latin typeface="Arial" panose="020B0604020202020204" pitchFamily="34" charset="0"/>
                          <a:cs typeface="Arial" panose="020B0604020202020204" pitchFamily="34" charset="0"/>
                        </a:rPr>
                        <a:t>build a prediction system that predicts a particular stock will go up in next 15 minutes or </a:t>
                      </a:r>
                      <a:r>
                        <a:rPr lang="en-IN" sz="1600" baseline="0" dirty="0" smtClean="0">
                          <a:latin typeface="Arial" panose="020B0604020202020204" pitchFamily="34" charset="0"/>
                          <a:cs typeface="Arial" panose="020B0604020202020204" pitchFamily="34" charset="0"/>
                        </a:rPr>
                        <a:t>not.</a:t>
                      </a: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 </a:t>
                      </a:r>
                      <a:r>
                        <a:rPr lang="en-IN" sz="1600" dirty="0" err="1" smtClean="0">
                          <a:latin typeface="Arial" panose="020B0604020202020204" pitchFamily="34" charset="0"/>
                          <a:cs typeface="Arial" panose="020B0604020202020204" pitchFamily="34" charset="0"/>
                        </a:rPr>
                        <a:t>Kruskal</a:t>
                      </a:r>
                      <a:r>
                        <a:rPr lang="en-IN" sz="1600" dirty="0" smtClean="0">
                          <a:latin typeface="Arial" panose="020B0604020202020204" pitchFamily="34" charset="0"/>
                          <a:cs typeface="Arial" panose="020B0604020202020204" pitchFamily="34" charset="0"/>
                        </a:rPr>
                        <a:t>-Wallis algorithm</a:t>
                      </a:r>
                      <a:r>
                        <a:rPr lang="en-IN" sz="1600" baseline="0" dirty="0" smtClean="0">
                          <a:latin typeface="Arial" panose="020B0604020202020204" pitchFamily="34" charset="0"/>
                          <a:cs typeface="Arial" panose="020B0604020202020204" pitchFamily="34" charset="0"/>
                        </a:rPr>
                        <a:t> is used for testing</a:t>
                      </a:r>
                      <a:endParaRPr lang="en-IN" sz="1600"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 model</a:t>
                      </a:r>
                      <a:r>
                        <a:rPr lang="en-IN" sz="1600" baseline="0" dirty="0" smtClean="0">
                          <a:latin typeface="Arial" panose="020B0604020202020204" pitchFamily="34" charset="0"/>
                          <a:cs typeface="Arial" panose="020B0604020202020204" pitchFamily="34" charset="0"/>
                        </a:rPr>
                        <a:t> has a p value less than 0.05 </a:t>
                      </a:r>
                    </a:p>
                    <a:p>
                      <a:pPr marL="285750" indent="-285750">
                        <a:buFont typeface="Arial" panose="020B0604020202020204" pitchFamily="34" charset="0"/>
                        <a:buChar char="•"/>
                      </a:pPr>
                      <a:r>
                        <a:rPr lang="en-IN" sz="1600" baseline="0" dirty="0" smtClean="0">
                          <a:latin typeface="Arial" panose="020B0604020202020204" pitchFamily="34" charset="0"/>
                          <a:cs typeface="Arial" panose="020B0604020202020204" pitchFamily="34" charset="0"/>
                        </a:rPr>
                        <a:t>The model outperforms random forest model </a:t>
                      </a:r>
                      <a:endParaRPr lang="en-IN" sz="1600" dirty="0">
                        <a:latin typeface="Arial" panose="020B0604020202020204" pitchFamily="34" charset="0"/>
                        <a:cs typeface="Arial" panose="020B0604020202020204" pitchFamily="34" charset="0"/>
                      </a:endParaRPr>
                    </a:p>
                  </a:txBody>
                  <a:tcPr/>
                </a:tc>
              </a:tr>
            </a:tbl>
          </a:graphicData>
        </a:graphic>
      </p:graphicFrame>
      <p:sp>
        <p:nvSpPr>
          <p:cNvPr id="6"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5                                                          Dept of Information Technology </a:t>
            </a:r>
            <a:endParaRPr lang="en-IN" sz="1400" dirty="0">
              <a:solidFill>
                <a:schemeClr val="tx1"/>
              </a:solidFill>
            </a:endParaRPr>
          </a:p>
        </p:txBody>
      </p:sp>
    </p:spTree>
    <p:extLst>
      <p:ext uri="{BB962C8B-B14F-4D97-AF65-F5344CB8AC3E}">
        <p14:creationId xmlns:p14="http://schemas.microsoft.com/office/powerpoint/2010/main" val="37031180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00178574"/>
              </p:ext>
            </p:extLst>
          </p:nvPr>
        </p:nvGraphicFramePr>
        <p:xfrm>
          <a:off x="321972" y="425002"/>
          <a:ext cx="11536199" cy="5370157"/>
        </p:xfrm>
        <a:graphic>
          <a:graphicData uri="http://schemas.openxmlformats.org/drawingml/2006/table">
            <a:tbl>
              <a:tblPr firstRow="1" bandRow="1">
                <a:tableStyleId>{BC89EF96-8CEA-46FF-86C4-4CE0E7609802}</a:tableStyleId>
              </a:tblPr>
              <a:tblGrid>
                <a:gridCol w="1107379"/>
                <a:gridCol w="3650487"/>
                <a:gridCol w="3926870"/>
                <a:gridCol w="2851463"/>
              </a:tblGrid>
              <a:tr h="671443">
                <a:tc>
                  <a:txBody>
                    <a:bodyPr/>
                    <a:lstStyle/>
                    <a:p>
                      <a:r>
                        <a:rPr lang="en-IN" dirty="0" smtClean="0"/>
                        <a:t>Sr. no</a:t>
                      </a:r>
                      <a:endParaRPr lang="en-IN" dirty="0"/>
                    </a:p>
                  </a:txBody>
                  <a:tcPr/>
                </a:tc>
                <a:tc>
                  <a:txBody>
                    <a:bodyPr/>
                    <a:lstStyle/>
                    <a:p>
                      <a:pPr algn="just"/>
                      <a:r>
                        <a:rPr lang="en-IN" dirty="0" smtClean="0"/>
                        <a:t>Title</a:t>
                      </a:r>
                      <a:endParaRPr lang="en-IN" dirty="0"/>
                    </a:p>
                  </a:txBody>
                  <a:tcPr/>
                </a:tc>
                <a:tc>
                  <a:txBody>
                    <a:bodyPr/>
                    <a:lstStyle/>
                    <a:p>
                      <a:r>
                        <a:rPr lang="en-IN" dirty="0" smtClean="0"/>
                        <a:t>Technique</a:t>
                      </a:r>
                    </a:p>
                  </a:txBody>
                  <a:tcPr/>
                </a:tc>
                <a:tc>
                  <a:txBody>
                    <a:bodyPr/>
                    <a:lstStyle/>
                    <a:p>
                      <a:r>
                        <a:rPr lang="en-IN" dirty="0" smtClean="0"/>
                        <a:t>Results</a:t>
                      </a:r>
                      <a:endParaRPr lang="en-IN" dirty="0"/>
                    </a:p>
                  </a:txBody>
                  <a:tcPr/>
                </a:tc>
              </a:tr>
              <a:tr h="2534962">
                <a:tc>
                  <a:txBody>
                    <a:bodyPr/>
                    <a:lstStyle/>
                    <a:p>
                      <a:pPr algn="just"/>
                      <a:r>
                        <a:rPr lang="en-IN" sz="1600" b="0" dirty="0" smtClean="0">
                          <a:latin typeface="Arial" panose="020B0604020202020204" pitchFamily="34" charset="0"/>
                          <a:cs typeface="Arial" panose="020B0604020202020204" pitchFamily="34" charset="0"/>
                        </a:rPr>
                        <a:t>3</a:t>
                      </a: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IN" sz="1600" b="0" dirty="0" smtClean="0">
                          <a:latin typeface="Arial" panose="020B0604020202020204" pitchFamily="34" charset="0"/>
                          <a:cs typeface="Arial" panose="020B0604020202020204" pitchFamily="34" charset="0"/>
                        </a:rPr>
                        <a:t>Kai Chen ,Yi </a:t>
                      </a:r>
                      <a:r>
                        <a:rPr lang="en-IN" sz="1600" b="0" dirty="0" err="1" smtClean="0">
                          <a:latin typeface="Arial" panose="020B0604020202020204" pitchFamily="34" charset="0"/>
                          <a:cs typeface="Arial" panose="020B0604020202020204" pitchFamily="34" charset="0"/>
                        </a:rPr>
                        <a:t>Jhou</a:t>
                      </a:r>
                      <a:r>
                        <a:rPr lang="en-IN" sz="1600" b="0" dirty="0" smtClean="0">
                          <a:latin typeface="Arial" panose="020B0604020202020204" pitchFamily="34" charset="0"/>
                          <a:cs typeface="Arial" panose="020B0604020202020204" pitchFamily="34" charset="0"/>
                        </a:rPr>
                        <a:t>, </a:t>
                      </a:r>
                      <a:r>
                        <a:rPr lang="en-IN" sz="1600" b="0" dirty="0" err="1" smtClean="0">
                          <a:latin typeface="Arial" panose="020B0604020202020204" pitchFamily="34" charset="0"/>
                          <a:cs typeface="Arial" panose="020B0604020202020204" pitchFamily="34" charset="0"/>
                        </a:rPr>
                        <a:t>Fangyan</a:t>
                      </a:r>
                      <a:r>
                        <a:rPr lang="en-IN" sz="1600" b="0" dirty="0" smtClean="0">
                          <a:latin typeface="Arial" panose="020B0604020202020204" pitchFamily="34" charset="0"/>
                          <a:cs typeface="Arial" panose="020B0604020202020204" pitchFamily="34" charset="0"/>
                        </a:rPr>
                        <a:t> Dai , ‘A LSTM-based method for stock returns prediction :  A case study of China stock market’ , IEEE International Conference on </a:t>
                      </a:r>
                      <a:r>
                        <a:rPr lang="en-US" sz="1600" b="0" dirty="0" smtClean="0">
                          <a:latin typeface="Arial" panose="020B0604020202020204" pitchFamily="34" charset="0"/>
                          <a:cs typeface="Arial" panose="020B0604020202020204" pitchFamily="34" charset="0"/>
                        </a:rPr>
                        <a:t>Big Data (Big Data), IEEE , Santa Clara, CA, USA, Nov 2015  </a:t>
                      </a:r>
                      <a:endParaRPr lang="en-IN" sz="1600" b="0" dirty="0" smtClean="0">
                        <a:latin typeface="Arial" panose="020B0604020202020204" pitchFamily="34" charset="0"/>
                        <a:cs typeface="Arial" panose="020B0604020202020204" pitchFamily="34" charset="0"/>
                      </a:endParaRPr>
                    </a:p>
                    <a:p>
                      <a:pPr algn="just"/>
                      <a:endParaRPr lang="en-IN" sz="1800" b="0" dirty="0" smtClean="0">
                        <a:latin typeface="Arial" panose="020B0604020202020204" pitchFamily="34" charset="0"/>
                        <a:cs typeface="Arial" panose="020B0604020202020204" pitchFamily="34" charset="0"/>
                      </a:endParaRPr>
                    </a:p>
                  </a:txBody>
                  <a:tcPr/>
                </a:tc>
                <a:tc>
                  <a:txBody>
                    <a:bodyPr/>
                    <a:lstStyle/>
                    <a:p>
                      <a:pPr marL="285750" indent="-285750" algn="just">
                        <a:buFont typeface="Arial" panose="020B0604020202020204" pitchFamily="34" charset="0"/>
                        <a:buChar char="•"/>
                      </a:pPr>
                      <a:r>
                        <a:rPr lang="en-IN" sz="1600" b="0" baseline="0" dirty="0" smtClean="0">
                          <a:latin typeface="Arial" panose="020B0604020202020204" pitchFamily="34" charset="0"/>
                          <a:cs typeface="Arial" panose="020B0604020202020204" pitchFamily="34" charset="0"/>
                        </a:rPr>
                        <a:t>A single input layer, multiple LSTM layers , a dense layer and Single output </a:t>
                      </a:r>
                      <a:r>
                        <a:rPr lang="en-IN" sz="1600" b="0" baseline="0" smtClean="0">
                          <a:latin typeface="Arial" panose="020B0604020202020204" pitchFamily="34" charset="0"/>
                          <a:cs typeface="Arial" panose="020B0604020202020204" pitchFamily="34" charset="0"/>
                        </a:rPr>
                        <a:t>layer </a:t>
                      </a:r>
                      <a:r>
                        <a:rPr lang="en-IN" sz="1600" b="0" baseline="0" smtClean="0">
                          <a:latin typeface="Arial" panose="020B0604020202020204" pitchFamily="34" charset="0"/>
                          <a:cs typeface="Arial" panose="020B0604020202020204" pitchFamily="34" charset="0"/>
                        </a:rPr>
                        <a:t>is used.</a:t>
                      </a:r>
                      <a:endParaRPr lang="en-IN" sz="1600" b="0" dirty="0">
                        <a:latin typeface="Arial" panose="020B0604020202020204" pitchFamily="34" charset="0"/>
                        <a:cs typeface="Arial" panose="020B0604020202020204" pitchFamily="34" charset="0"/>
                      </a:endParaRPr>
                    </a:p>
                  </a:txBody>
                  <a:tcPr/>
                </a:tc>
                <a:tc>
                  <a:txBody>
                    <a:bodyPr/>
                    <a:lstStyle/>
                    <a:p>
                      <a:pPr marL="285750" indent="-285750" algn="just">
                        <a:buFont typeface="Arial" panose="020B0604020202020204" pitchFamily="34" charset="0"/>
                        <a:buChar char="•"/>
                      </a:pPr>
                      <a:r>
                        <a:rPr lang="en-IN" sz="1600" b="0" dirty="0" smtClean="0">
                          <a:latin typeface="Arial" panose="020B0604020202020204" pitchFamily="34" charset="0"/>
                          <a:cs typeface="Arial" panose="020B0604020202020204" pitchFamily="34" charset="0"/>
                        </a:rPr>
                        <a:t>Accuracy</a:t>
                      </a:r>
                      <a:r>
                        <a:rPr lang="en-IN" sz="1600" b="0" baseline="0" dirty="0" smtClean="0">
                          <a:latin typeface="Arial" panose="020B0604020202020204" pitchFamily="34" charset="0"/>
                          <a:cs typeface="Arial" panose="020B0604020202020204" pitchFamily="34" charset="0"/>
                        </a:rPr>
                        <a:t> increased form 14.3% of existing systems to 27.2% of the proposed </a:t>
                      </a:r>
                      <a:r>
                        <a:rPr lang="en-IN" sz="1600" b="0" baseline="0" dirty="0" smtClean="0">
                          <a:latin typeface="Arial" panose="020B0604020202020204" pitchFamily="34" charset="0"/>
                          <a:cs typeface="Arial" panose="020B0604020202020204" pitchFamily="34" charset="0"/>
                        </a:rPr>
                        <a:t>method.</a:t>
                      </a:r>
                    </a:p>
                    <a:p>
                      <a:pPr marL="285750" indent="-285750" algn="just">
                        <a:buFont typeface="Arial" panose="020B0604020202020204" pitchFamily="34" charset="0"/>
                        <a:buChar char="•"/>
                      </a:pPr>
                      <a:r>
                        <a:rPr lang="en-IN" sz="1600" b="0" dirty="0" smtClean="0">
                          <a:latin typeface="Arial" panose="020B0604020202020204" pitchFamily="34" charset="0"/>
                          <a:cs typeface="Arial" panose="020B0604020202020204" pitchFamily="34" charset="0"/>
                        </a:rPr>
                        <a:t>Results</a:t>
                      </a:r>
                      <a:r>
                        <a:rPr lang="en-IN" sz="1600" b="0" baseline="0" dirty="0" smtClean="0">
                          <a:latin typeface="Arial" panose="020B0604020202020204" pitchFamily="34" charset="0"/>
                          <a:cs typeface="Arial" panose="020B0604020202020204" pitchFamily="34" charset="0"/>
                        </a:rPr>
                        <a:t> </a:t>
                      </a:r>
                      <a:r>
                        <a:rPr lang="en-IN" sz="1600" b="0" dirty="0" smtClean="0">
                          <a:latin typeface="Arial" panose="020B0604020202020204" pitchFamily="34" charset="0"/>
                          <a:cs typeface="Arial" panose="020B0604020202020204" pitchFamily="34" charset="0"/>
                        </a:rPr>
                        <a:t>revealed that normalization was very useful for improving accuracy </a:t>
                      </a:r>
                      <a:endParaRPr lang="en-IN" sz="1600" b="0" dirty="0">
                        <a:latin typeface="Arial" panose="020B0604020202020204" pitchFamily="34" charset="0"/>
                        <a:cs typeface="Arial" panose="020B0604020202020204" pitchFamily="34" charset="0"/>
                      </a:endParaRPr>
                    </a:p>
                  </a:txBody>
                  <a:tcPr/>
                </a:tc>
              </a:tr>
              <a:tr h="2163752">
                <a:tc>
                  <a:txBody>
                    <a:bodyPr/>
                    <a:lstStyle/>
                    <a:p>
                      <a:pPr algn="just"/>
                      <a:r>
                        <a:rPr lang="en-IN" sz="1600" b="0" dirty="0" smtClean="0">
                          <a:latin typeface="Arial" panose="020B0604020202020204" pitchFamily="34" charset="0"/>
                          <a:cs typeface="Arial" panose="020B0604020202020204" pitchFamily="34" charset="0"/>
                        </a:rPr>
                        <a:t>4</a:t>
                      </a:r>
                    </a:p>
                    <a:p>
                      <a:pPr algn="just"/>
                      <a:endParaRPr lang="en-IN" sz="1600" b="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 </a:t>
                      </a:r>
                      <a:r>
                        <a:rPr lang="en-IN" sz="1600" dirty="0" err="1" smtClean="0">
                          <a:latin typeface="Arial" panose="020B0604020202020204" pitchFamily="34" charset="0"/>
                          <a:cs typeface="Arial" panose="020B0604020202020204" pitchFamily="34" charset="0"/>
                        </a:rPr>
                        <a:t>Ugur</a:t>
                      </a:r>
                      <a:r>
                        <a:rPr lang="en-IN" sz="1600" dirty="0" smtClean="0">
                          <a:latin typeface="Arial" panose="020B0604020202020204" pitchFamily="34" charset="0"/>
                          <a:cs typeface="Arial" panose="020B0604020202020204" pitchFamily="34" charset="0"/>
                        </a:rPr>
                        <a:t> </a:t>
                      </a:r>
                      <a:r>
                        <a:rPr lang="en-IN" sz="1600" dirty="0" err="1" smtClean="0">
                          <a:latin typeface="Arial" panose="020B0604020202020204" pitchFamily="34" charset="0"/>
                          <a:cs typeface="Arial" panose="020B0604020202020204" pitchFamily="34" charset="0"/>
                        </a:rPr>
                        <a:t>Gudelek</a:t>
                      </a:r>
                      <a:r>
                        <a:rPr lang="en-IN" sz="1600" dirty="0" smtClean="0">
                          <a:latin typeface="Arial" panose="020B0604020202020204" pitchFamily="34" charset="0"/>
                          <a:cs typeface="Arial" panose="020B0604020202020204" pitchFamily="34" charset="0"/>
                        </a:rPr>
                        <a:t> ,S. </a:t>
                      </a:r>
                      <a:r>
                        <a:rPr lang="en-IN" sz="1600" dirty="0" err="1" smtClean="0">
                          <a:latin typeface="Arial" panose="020B0604020202020204" pitchFamily="34" charset="0"/>
                          <a:cs typeface="Arial" panose="020B0604020202020204" pitchFamily="34" charset="0"/>
                        </a:rPr>
                        <a:t>Arda</a:t>
                      </a:r>
                      <a:r>
                        <a:rPr lang="en-IN" sz="1600" dirty="0" smtClean="0">
                          <a:latin typeface="Arial" panose="020B0604020202020204" pitchFamily="34" charset="0"/>
                          <a:cs typeface="Arial" panose="020B0604020202020204" pitchFamily="34" charset="0"/>
                        </a:rPr>
                        <a:t> </a:t>
                      </a:r>
                      <a:r>
                        <a:rPr lang="en-IN" sz="1600" dirty="0" err="1" smtClean="0">
                          <a:latin typeface="Arial" panose="020B0604020202020204" pitchFamily="34" charset="0"/>
                          <a:cs typeface="Arial" panose="020B0604020202020204" pitchFamily="34" charset="0"/>
                        </a:rPr>
                        <a:t>Boluk</a:t>
                      </a:r>
                      <a:r>
                        <a:rPr lang="en-IN" sz="1600" dirty="0" smtClean="0">
                          <a:latin typeface="Arial" panose="020B0604020202020204" pitchFamily="34" charset="0"/>
                          <a:cs typeface="Arial" panose="020B0604020202020204" pitchFamily="34" charset="0"/>
                        </a:rPr>
                        <a:t>, A. Murat </a:t>
                      </a:r>
                      <a:r>
                        <a:rPr lang="en-IN" sz="1600" dirty="0" err="1" smtClean="0">
                          <a:latin typeface="Arial" panose="020B0604020202020204" pitchFamily="34" charset="0"/>
                          <a:cs typeface="Arial" panose="020B0604020202020204" pitchFamily="34" charset="0"/>
                        </a:rPr>
                        <a:t>Ozbayoglu</a:t>
                      </a:r>
                      <a:r>
                        <a:rPr lang="en-IN" sz="1600" dirty="0" smtClean="0">
                          <a:latin typeface="Arial" panose="020B0604020202020204" pitchFamily="34" charset="0"/>
                          <a:cs typeface="Arial" panose="020B0604020202020204" pitchFamily="34" charset="0"/>
                        </a:rPr>
                        <a:t> ,’A Deep Learning based Stock Trading Model with 2-D CNN Trend Detection’ ,</a:t>
                      </a:r>
                      <a:r>
                        <a:rPr lang="en-US" sz="1600" dirty="0" smtClean="0">
                          <a:latin typeface="Arial" panose="020B0604020202020204" pitchFamily="34" charset="0"/>
                          <a:cs typeface="Arial" panose="020B0604020202020204" pitchFamily="34" charset="0"/>
                        </a:rPr>
                        <a:t> IEEE Symposium Series on  Computational Intelligence (SSCI), IEEE, Honolulu, HI, USA ,Nov 2017 </a:t>
                      </a:r>
                      <a:endParaRPr lang="en-IN" sz="1600" dirty="0">
                        <a:latin typeface="Arial" panose="020B0604020202020204" pitchFamily="34" charset="0"/>
                        <a:cs typeface="Arial" panose="020B0604020202020204" pitchFamily="34" charset="0"/>
                      </a:endParaRPr>
                    </a:p>
                  </a:txBody>
                  <a:tcPr/>
                </a:tc>
                <a:tc>
                  <a:txBody>
                    <a:bodyPr/>
                    <a:lstStyle/>
                    <a:p>
                      <a:pPr marL="285750" indent="-285750" algn="just">
                        <a:buFont typeface="Arial" panose="020B0604020202020204" pitchFamily="34" charset="0"/>
                        <a:buChar char="•"/>
                      </a:pPr>
                      <a:r>
                        <a:rPr lang="en-IN" sz="1600" b="0" dirty="0" smtClean="0">
                          <a:latin typeface="Arial" panose="020B0604020202020204" pitchFamily="34" charset="0"/>
                          <a:cs typeface="Arial" panose="020B0604020202020204" pitchFamily="34" charset="0"/>
                        </a:rPr>
                        <a:t>Uses</a:t>
                      </a:r>
                      <a:r>
                        <a:rPr lang="en-IN" sz="1600" b="0" baseline="0" dirty="0" smtClean="0">
                          <a:latin typeface="Arial" panose="020B0604020202020204" pitchFamily="34" charset="0"/>
                          <a:cs typeface="Arial" panose="020B0604020202020204" pitchFamily="34" charset="0"/>
                        </a:rPr>
                        <a:t> Exchange Traded Fund(ETF) as a factor to eliminate volatility and hence increase accuracy</a:t>
                      </a:r>
                    </a:p>
                    <a:p>
                      <a:pPr marL="285750" indent="-285750" algn="just">
                        <a:buFont typeface="Arial" panose="020B0604020202020204" pitchFamily="34" charset="0"/>
                        <a:buChar char="•"/>
                      </a:pPr>
                      <a:r>
                        <a:rPr lang="en-IN" sz="1600" b="0" baseline="0" dirty="0" smtClean="0">
                          <a:latin typeface="Arial" panose="020B0604020202020204" pitchFamily="34" charset="0"/>
                          <a:cs typeface="Arial" panose="020B0604020202020204" pitchFamily="34" charset="0"/>
                        </a:rPr>
                        <a:t>A virtual paper trading system is simulated where we buy and sell stocks to demonstrate that the method outperforms</a:t>
                      </a:r>
                      <a:endParaRPr lang="en-IN" sz="1600" b="0" dirty="0">
                        <a:latin typeface="Arial" panose="020B0604020202020204" pitchFamily="34" charset="0"/>
                        <a:cs typeface="Arial" panose="020B0604020202020204" pitchFamily="34" charset="0"/>
                      </a:endParaRPr>
                    </a:p>
                  </a:txBody>
                  <a:tcPr/>
                </a:tc>
                <a:tc>
                  <a:txBody>
                    <a:bodyPr/>
                    <a:lstStyle/>
                    <a:p>
                      <a:pPr marL="285750" indent="-285750" algn="just">
                        <a:buFont typeface="Arial" panose="020B0604020202020204" pitchFamily="34" charset="0"/>
                        <a:buChar char="•"/>
                      </a:pPr>
                      <a:r>
                        <a:rPr lang="en-IN" sz="1600" b="0" dirty="0" smtClean="0">
                          <a:latin typeface="Arial" panose="020B0604020202020204" pitchFamily="34" charset="0"/>
                          <a:cs typeface="Arial" panose="020B0604020202020204" pitchFamily="34" charset="0"/>
                        </a:rPr>
                        <a:t>Accuracy 70%</a:t>
                      </a:r>
                    </a:p>
                    <a:p>
                      <a:pPr marL="285750" indent="-285750" algn="just">
                        <a:buFont typeface="Arial" panose="020B0604020202020204" pitchFamily="34" charset="0"/>
                        <a:buChar char="•"/>
                      </a:pPr>
                      <a:r>
                        <a:rPr lang="en-IN" sz="1600" b="0" dirty="0" smtClean="0">
                          <a:latin typeface="Arial" panose="020B0604020202020204" pitchFamily="34" charset="0"/>
                          <a:cs typeface="Arial" panose="020B0604020202020204" pitchFamily="34" charset="0"/>
                        </a:rPr>
                        <a:t>High precision, recall and  accuracy and significantly</a:t>
                      </a:r>
                      <a:r>
                        <a:rPr lang="en-IN" sz="1600" b="0" baseline="0" dirty="0" smtClean="0">
                          <a:latin typeface="Arial" panose="020B0604020202020204" pitchFamily="34" charset="0"/>
                          <a:cs typeface="Arial" panose="020B0604020202020204" pitchFamily="34" charset="0"/>
                        </a:rPr>
                        <a:t> outperforms Buy and Hold </a:t>
                      </a:r>
                      <a:r>
                        <a:rPr lang="en-IN" sz="1600" b="0" baseline="0" dirty="0" smtClean="0">
                          <a:latin typeface="Arial" panose="020B0604020202020204" pitchFamily="34" charset="0"/>
                          <a:cs typeface="Arial" panose="020B0604020202020204" pitchFamily="34" charset="0"/>
                        </a:rPr>
                        <a:t>strategy.</a:t>
                      </a:r>
                    </a:p>
                    <a:p>
                      <a:pPr marL="285750" indent="-285750" algn="just">
                        <a:buFont typeface="Arial" panose="020B0604020202020204" pitchFamily="34" charset="0"/>
                        <a:buChar char="•"/>
                      </a:pPr>
                      <a:endParaRPr lang="en-IN" sz="1600" b="0" dirty="0">
                        <a:latin typeface="Arial" panose="020B0604020202020204" pitchFamily="34" charset="0"/>
                        <a:cs typeface="Arial" panose="020B0604020202020204" pitchFamily="34" charset="0"/>
                      </a:endParaRPr>
                    </a:p>
                  </a:txBody>
                  <a:tcPr/>
                </a:tc>
              </a:tr>
            </a:tbl>
          </a:graphicData>
        </a:graphic>
      </p:graphicFrame>
      <p:sp>
        <p:nvSpPr>
          <p:cNvPr id="6"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6                                                          Dept of Information Technology </a:t>
            </a:r>
            <a:endParaRPr lang="en-IN" sz="1400" dirty="0">
              <a:solidFill>
                <a:schemeClr val="tx1"/>
              </a:solidFill>
            </a:endParaRPr>
          </a:p>
        </p:txBody>
      </p:sp>
    </p:spTree>
    <p:extLst>
      <p:ext uri="{BB962C8B-B14F-4D97-AF65-F5344CB8AC3E}">
        <p14:creationId xmlns:p14="http://schemas.microsoft.com/office/powerpoint/2010/main" val="2845875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741952" y="221390"/>
            <a:ext cx="7262275" cy="754747"/>
          </a:xfrm>
        </p:spPr>
        <p:txBody>
          <a:bodyPr/>
          <a:lstStyle/>
          <a:p>
            <a:r>
              <a:rPr lang="en-IN" dirty="0" smtClean="0"/>
              <a:t>Recurrent Neural Network(RNN)</a:t>
            </a:r>
            <a:endParaRPr lang="en-IN" dirty="0"/>
          </a:p>
        </p:txBody>
      </p:sp>
      <p:sp>
        <p:nvSpPr>
          <p:cNvPr id="3" name="Content Placeholder 2"/>
          <p:cNvSpPr>
            <a:spLocks noGrp="1"/>
          </p:cNvSpPr>
          <p:nvPr>
            <p:ph idx="1"/>
          </p:nvPr>
        </p:nvSpPr>
        <p:spPr>
          <a:xfrm>
            <a:off x="399245" y="1051957"/>
            <a:ext cx="11105367" cy="5399315"/>
          </a:xfrm>
        </p:spPr>
        <p:txBody>
          <a:bodyPr>
            <a:noAutofit/>
          </a:bodyPr>
          <a:lstStyle/>
          <a:p>
            <a:pPr algn="just" eaLnBrk="0" fontAlgn="base" hangingPunct="0">
              <a:spcBef>
                <a:spcPct val="0"/>
              </a:spcBef>
              <a:spcAft>
                <a:spcPct val="0"/>
              </a:spcAft>
              <a:buClrTx/>
              <a:buFont typeface="Wingdings" panose="05000000000000000000" pitchFamily="2" charset="2"/>
              <a:buChar char="q"/>
            </a:pPr>
            <a:r>
              <a:rPr lang="en-US" sz="2000" dirty="0" smtClean="0">
                <a:solidFill>
                  <a:schemeClr val="tx1"/>
                </a:solidFill>
                <a:latin typeface="Arial" panose="020B0604020202020204" pitchFamily="34" charset="0"/>
                <a:cs typeface="Arial" panose="020B0604020202020204" pitchFamily="34" charset="0"/>
              </a:rPr>
              <a:t>Humans! Our memory have </a:t>
            </a:r>
            <a:r>
              <a:rPr lang="en-US" sz="2000" b="1" u="sng" dirty="0" smtClean="0">
                <a:solidFill>
                  <a:schemeClr val="tx1"/>
                </a:solidFill>
                <a:latin typeface="Arial" panose="020B0604020202020204" pitchFamily="34" charset="0"/>
                <a:cs typeface="Arial" panose="020B0604020202020204" pitchFamily="34" charset="0"/>
              </a:rPr>
              <a:t>persistence.</a:t>
            </a:r>
          </a:p>
          <a:p>
            <a:pPr algn="just" eaLnBrk="0" fontAlgn="base" hangingPunct="0">
              <a:spcBef>
                <a:spcPct val="0"/>
              </a:spcBef>
              <a:spcAft>
                <a:spcPct val="0"/>
              </a:spcAft>
              <a:buFont typeface="Wingdings" panose="05000000000000000000" pitchFamily="2" charset="2"/>
              <a:buChar char="q"/>
            </a:pPr>
            <a:endParaRPr lang="en-US" sz="2000" b="1" u="sng" dirty="0">
              <a:solidFill>
                <a:schemeClr val="tx1"/>
              </a:solidFill>
              <a:latin typeface="Arial" panose="020B0604020202020204" pitchFamily="34" charset="0"/>
              <a:cs typeface="Arial" panose="020B0604020202020204" pitchFamily="34" charset="0"/>
            </a:endParaRPr>
          </a:p>
          <a:p>
            <a:pPr algn="just" eaLnBrk="0" fontAlgn="base" hangingPunct="0">
              <a:spcBef>
                <a:spcPct val="0"/>
              </a:spcBef>
              <a:spcAft>
                <a:spcPct val="0"/>
              </a:spcAft>
              <a:buClrTx/>
              <a:buFont typeface="Wingdings" panose="05000000000000000000" pitchFamily="2" charset="2"/>
              <a:buChar char="q"/>
            </a:pPr>
            <a:r>
              <a:rPr lang="en-US" sz="2000" dirty="0" smtClean="0">
                <a:solidFill>
                  <a:schemeClr val="tx1"/>
                </a:solidFill>
                <a:latin typeface="Arial" panose="020B0604020202020204" pitchFamily="34" charset="0"/>
                <a:cs typeface="Arial" panose="020B0604020202020204" pitchFamily="34" charset="0"/>
              </a:rPr>
              <a:t>What about the traditional neural networks? They don’t !</a:t>
            </a:r>
          </a:p>
          <a:p>
            <a:pPr algn="just" eaLnBrk="0" fontAlgn="base" hangingPunct="0">
              <a:spcBef>
                <a:spcPct val="0"/>
              </a:spcBef>
              <a:spcAft>
                <a:spcPct val="0"/>
              </a:spcAft>
              <a:buFont typeface="Wingdings" panose="05000000000000000000" pitchFamily="2" charset="2"/>
              <a:buChar char="q"/>
            </a:pPr>
            <a:endParaRPr lang="en-US" sz="2000" dirty="0">
              <a:solidFill>
                <a:schemeClr val="tx1"/>
              </a:solidFill>
              <a:latin typeface="Arial" panose="020B0604020202020204" pitchFamily="34" charset="0"/>
              <a:cs typeface="Arial" panose="020B0604020202020204" pitchFamily="34" charset="0"/>
            </a:endParaRPr>
          </a:p>
          <a:p>
            <a:pPr algn="just" eaLnBrk="0" fontAlgn="base" hangingPunct="0">
              <a:spcBef>
                <a:spcPct val="0"/>
              </a:spcBef>
              <a:spcAft>
                <a:spcPct val="0"/>
              </a:spcAft>
              <a:buClrTx/>
              <a:buFont typeface="Wingdings" panose="05000000000000000000" pitchFamily="2" charset="2"/>
              <a:buChar char="q"/>
            </a:pPr>
            <a:r>
              <a:rPr lang="en-US" sz="2000" dirty="0" smtClean="0">
                <a:solidFill>
                  <a:schemeClr val="tx1"/>
                </a:solidFill>
                <a:latin typeface="Arial" panose="020B0604020202020204" pitchFamily="34" charset="0"/>
                <a:cs typeface="Arial" panose="020B0604020202020204" pitchFamily="34" charset="0"/>
              </a:rPr>
              <a:t>For </a:t>
            </a:r>
            <a:r>
              <a:rPr lang="en-US" sz="2000" dirty="0">
                <a:solidFill>
                  <a:schemeClr val="tx1"/>
                </a:solidFill>
                <a:latin typeface="Arial" panose="020B0604020202020204" pitchFamily="34" charset="0"/>
                <a:cs typeface="Arial" panose="020B0604020202020204" pitchFamily="34" charset="0"/>
              </a:rPr>
              <a:t>example, imagine you want to classify what kind of event is happening at every point in a movie. It’s unclear how a traditional neural network could use its reasoning about previous events in the film to inform later </a:t>
            </a:r>
            <a:r>
              <a:rPr lang="en-US" sz="2000" dirty="0" smtClean="0">
                <a:solidFill>
                  <a:schemeClr val="tx1"/>
                </a:solidFill>
                <a:latin typeface="Arial" panose="020B0604020202020204" pitchFamily="34" charset="0"/>
                <a:cs typeface="Arial" panose="020B0604020202020204" pitchFamily="34" charset="0"/>
              </a:rPr>
              <a:t>ones.</a:t>
            </a:r>
          </a:p>
          <a:p>
            <a:pPr algn="just" eaLnBrk="0" fontAlgn="base" hangingPunct="0">
              <a:spcBef>
                <a:spcPct val="0"/>
              </a:spcBef>
              <a:spcAft>
                <a:spcPct val="0"/>
              </a:spcAft>
              <a:buFont typeface="Wingdings" panose="05000000000000000000" pitchFamily="2" charset="2"/>
              <a:buChar char="q"/>
            </a:pPr>
            <a:endParaRPr lang="en-US" sz="2000" dirty="0">
              <a:solidFill>
                <a:schemeClr val="tx1"/>
              </a:solidFill>
              <a:latin typeface="Arial" panose="020B0604020202020204" pitchFamily="34" charset="0"/>
              <a:cs typeface="Arial" panose="020B0604020202020204" pitchFamily="34" charset="0"/>
            </a:endParaRPr>
          </a:p>
          <a:p>
            <a:pPr algn="just" eaLnBrk="0" fontAlgn="base" hangingPunct="0">
              <a:spcBef>
                <a:spcPct val="0"/>
              </a:spcBef>
              <a:spcAft>
                <a:spcPct val="0"/>
              </a:spcAft>
              <a:buClrTx/>
              <a:buFont typeface="Wingdings" panose="05000000000000000000" pitchFamily="2" charset="2"/>
              <a:buChar char="q"/>
            </a:pPr>
            <a:r>
              <a:rPr lang="en-US" sz="2000" dirty="0" smtClean="0">
                <a:solidFill>
                  <a:schemeClr val="tx1"/>
                </a:solidFill>
                <a:latin typeface="Arial" panose="020B0604020202020204" pitchFamily="34" charset="0"/>
                <a:cs typeface="Arial" panose="020B0604020202020204" pitchFamily="34" charset="0"/>
              </a:rPr>
              <a:t>Recurrent </a:t>
            </a:r>
            <a:r>
              <a:rPr lang="en-US" sz="2000" dirty="0">
                <a:solidFill>
                  <a:schemeClr val="tx1"/>
                </a:solidFill>
                <a:latin typeface="Arial" panose="020B0604020202020204" pitchFamily="34" charset="0"/>
                <a:cs typeface="Arial" panose="020B0604020202020204" pitchFamily="34" charset="0"/>
              </a:rPr>
              <a:t>neural networks address this issue. They are networks with loops in them, allowing information to persist.</a:t>
            </a:r>
          </a:p>
          <a:p>
            <a:pPr marL="0" lvl="0" indent="0" algn="just" eaLnBrk="0" fontAlgn="base" hangingPunct="0">
              <a:lnSpc>
                <a:spcPct val="100000"/>
              </a:lnSpc>
              <a:spcBef>
                <a:spcPct val="0"/>
              </a:spcBef>
              <a:spcAft>
                <a:spcPct val="0"/>
              </a:spcAft>
              <a:buNone/>
            </a:pPr>
            <a:r>
              <a:rPr lang="en-US" sz="2000" dirty="0">
                <a:solidFill>
                  <a:schemeClr val="tx1"/>
                </a:solidFill>
                <a:latin typeface="Arial" panose="020B0604020202020204" pitchFamily="34" charset="0"/>
                <a:cs typeface="Arial" panose="020B0604020202020204" pitchFamily="34" charset="0"/>
              </a:rPr>
              <a:t>  </a:t>
            </a:r>
          </a:p>
          <a:p>
            <a:pPr marL="0" lvl="0" indent="0" algn="just">
              <a:buNone/>
            </a:pPr>
            <a:r>
              <a:rPr lang="en-IN" sz="2000" dirty="0" smtClean="0">
                <a:latin typeface="Arial" panose="020B0604020202020204" pitchFamily="34" charset="0"/>
                <a:cs typeface="Arial" panose="020B0604020202020204" pitchFamily="34" charset="0"/>
              </a:rPr>
              <a:t>     </a:t>
            </a:r>
            <a:r>
              <a:rPr lang="en-US" sz="2000" b="1" u="sng" dirty="0">
                <a:solidFill>
                  <a:schemeClr val="tx1"/>
                </a:solidFill>
                <a:latin typeface="Arial" panose="020B0604020202020204" pitchFamily="34" charset="0"/>
                <a:cs typeface="Arial" panose="020B0604020202020204" pitchFamily="34" charset="0"/>
              </a:rPr>
              <a:t>Recurrent Neural Networks have loops.</a:t>
            </a:r>
            <a:r>
              <a:rPr lang="en-US" sz="2000" u="sng" dirty="0">
                <a:solidFill>
                  <a:schemeClr val="tx1"/>
                </a:solidFill>
                <a:latin typeface="Arial" panose="020B0604020202020204" pitchFamily="34" charset="0"/>
                <a:cs typeface="Arial" panose="020B0604020202020204" pitchFamily="34" charset="0"/>
              </a:rPr>
              <a:t> </a:t>
            </a:r>
          </a:p>
          <a:p>
            <a:pPr algn="just"/>
            <a:endParaRPr lang="en-IN" sz="2000" dirty="0">
              <a:latin typeface="Arial" panose="020B0604020202020204" pitchFamily="34" charset="0"/>
              <a:cs typeface="Arial" panose="020B0604020202020204" pitchFamily="34" charset="0"/>
            </a:endParaRPr>
          </a:p>
          <a:p>
            <a:pPr algn="just"/>
            <a:endParaRPr lang="en-IN" sz="2000" dirty="0">
              <a:latin typeface="Arial" panose="020B0604020202020204" pitchFamily="34" charset="0"/>
              <a:cs typeface="Arial" panose="020B0604020202020204" pitchFamily="34" charset="0"/>
            </a:endParaRPr>
          </a:p>
        </p:txBody>
      </p:sp>
      <p:pic>
        <p:nvPicPr>
          <p:cNvPr id="5" name="Picture 2" descr="http://colah.github.io/posts/2015-08-Understanding-LSTMs/img/RNN-roll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51928" y="3847150"/>
            <a:ext cx="1570512" cy="2024573"/>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7                                                          Dept of Information Technology </a:t>
            </a:r>
            <a:endParaRPr lang="en-IN" sz="1400" dirty="0">
              <a:solidFill>
                <a:schemeClr val="tx1"/>
              </a:solidFill>
            </a:endParaRPr>
          </a:p>
        </p:txBody>
      </p:sp>
    </p:spTree>
    <p:extLst>
      <p:ext uri="{BB962C8B-B14F-4D97-AF65-F5344CB8AC3E}">
        <p14:creationId xmlns:p14="http://schemas.microsoft.com/office/powerpoint/2010/main" val="930195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881725" y="653138"/>
            <a:ext cx="5215761" cy="478976"/>
          </a:xfrm>
        </p:spPr>
        <p:txBody>
          <a:bodyPr>
            <a:normAutofit/>
          </a:bodyPr>
          <a:lstStyle/>
          <a:p>
            <a:pPr algn="just"/>
            <a:r>
              <a:rPr lang="en-IN" sz="2000" dirty="0" smtClean="0">
                <a:latin typeface="Arial" panose="020B0604020202020204" pitchFamily="34" charset="0"/>
                <a:cs typeface="Arial" panose="020B0604020202020204" pitchFamily="34" charset="0"/>
              </a:rPr>
              <a:t>What happens if we unroll the loop ?</a:t>
            </a:r>
            <a:endParaRPr lang="en-IN" sz="2000" dirty="0">
              <a:latin typeface="Arial" panose="020B0604020202020204" pitchFamily="34" charset="0"/>
              <a:cs typeface="Arial" panose="020B0604020202020204" pitchFamily="34" charset="0"/>
            </a:endParaRPr>
          </a:p>
        </p:txBody>
      </p:sp>
      <p:pic>
        <p:nvPicPr>
          <p:cNvPr id="4"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20301" y="1469396"/>
            <a:ext cx="8915400" cy="2342515"/>
          </a:xfrm>
          <a:prstGeom prst="rect">
            <a:avLst/>
          </a:prstGeom>
        </p:spPr>
      </p:pic>
      <p:sp>
        <p:nvSpPr>
          <p:cNvPr id="5" name="TextBox 4"/>
          <p:cNvSpPr txBox="1"/>
          <p:nvPr/>
        </p:nvSpPr>
        <p:spPr>
          <a:xfrm>
            <a:off x="1276417" y="4220443"/>
            <a:ext cx="9927771" cy="584775"/>
          </a:xfrm>
          <a:prstGeom prst="rect">
            <a:avLst/>
          </a:prstGeom>
          <a:noFill/>
        </p:spPr>
        <p:txBody>
          <a:bodyPr wrap="square" rtlCol="0">
            <a:spAutoFit/>
          </a:bodyPr>
          <a:lstStyle/>
          <a:p>
            <a:pPr algn="just"/>
            <a:r>
              <a:rPr lang="en-IN" sz="3200" b="1" dirty="0" smtClean="0">
                <a:latin typeface="Arial" panose="020B0604020202020204" pitchFamily="34" charset="0"/>
                <a:cs typeface="Arial" panose="020B0604020202020204" pitchFamily="34" charset="0"/>
              </a:rPr>
              <a:t>Drawback</a:t>
            </a:r>
            <a:r>
              <a:rPr lang="en-IN" sz="2000" dirty="0">
                <a:latin typeface="Arial" panose="020B0604020202020204" pitchFamily="34" charset="0"/>
                <a:cs typeface="Arial" panose="020B0604020202020204" pitchFamily="34" charset="0"/>
              </a:rPr>
              <a:t> </a:t>
            </a:r>
            <a:r>
              <a:rPr lang="en-IN" sz="2000" dirty="0" smtClean="0">
                <a:latin typeface="Arial" panose="020B0604020202020204" pitchFamily="34" charset="0"/>
                <a:cs typeface="Arial" panose="020B0604020202020204" pitchFamily="34" charset="0"/>
              </a:rPr>
              <a:t>   Long term dependency issue(Elaborate with example)[3]</a:t>
            </a:r>
          </a:p>
        </p:txBody>
      </p:sp>
      <p:sp>
        <p:nvSpPr>
          <p:cNvPr id="8"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8                                                          Dept of Information Technology </a:t>
            </a:r>
            <a:endParaRPr lang="en-IN" sz="1400" dirty="0">
              <a:solidFill>
                <a:schemeClr val="tx1"/>
              </a:solidFill>
            </a:endParaRPr>
          </a:p>
        </p:txBody>
      </p:sp>
    </p:spTree>
    <p:extLst>
      <p:ext uri="{BB962C8B-B14F-4D97-AF65-F5344CB8AC3E}">
        <p14:creationId xmlns:p14="http://schemas.microsoft.com/office/powerpoint/2010/main" val="24232463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438798" y="588212"/>
            <a:ext cx="7276789" cy="725719"/>
          </a:xfrm>
        </p:spPr>
        <p:txBody>
          <a:bodyPr/>
          <a:lstStyle/>
          <a:p>
            <a:r>
              <a:rPr lang="en-IN" dirty="0" smtClean="0"/>
              <a:t>LSTM-Long Short Term Memory</a:t>
            </a:r>
            <a:endParaRPr lang="en-IN" dirty="0"/>
          </a:p>
        </p:txBody>
      </p:sp>
      <p:sp>
        <p:nvSpPr>
          <p:cNvPr id="3" name="Content Placeholder 2"/>
          <p:cNvSpPr>
            <a:spLocks noGrp="1"/>
          </p:cNvSpPr>
          <p:nvPr>
            <p:ph idx="1"/>
          </p:nvPr>
        </p:nvSpPr>
        <p:spPr>
          <a:xfrm>
            <a:off x="1341652" y="1690915"/>
            <a:ext cx="9182327" cy="4067908"/>
          </a:xfrm>
        </p:spPr>
        <p:txBody>
          <a:bodyPr>
            <a:normAutofit/>
          </a:bodyPr>
          <a:lstStyle/>
          <a:p>
            <a:pPr algn="just">
              <a:buClrTx/>
              <a:buFont typeface="Wingdings" panose="05000000000000000000" pitchFamily="2" charset="2"/>
              <a:buChar char="q"/>
            </a:pPr>
            <a:r>
              <a:rPr lang="en-IN" sz="2000" dirty="0" smtClean="0">
                <a:solidFill>
                  <a:schemeClr val="tx1"/>
                </a:solidFill>
                <a:latin typeface="Arial" panose="020B0604020202020204" pitchFamily="34" charset="0"/>
                <a:cs typeface="Arial" panose="020B0604020202020204" pitchFamily="34" charset="0"/>
              </a:rPr>
              <a:t>capable </a:t>
            </a:r>
            <a:r>
              <a:rPr lang="en-IN" sz="2000" dirty="0">
                <a:solidFill>
                  <a:schemeClr val="tx1"/>
                </a:solidFill>
                <a:latin typeface="Arial" panose="020B0604020202020204" pitchFamily="34" charset="0"/>
                <a:cs typeface="Arial" panose="020B0604020202020204" pitchFamily="34" charset="0"/>
              </a:rPr>
              <a:t>of learning long-term dependencies. </a:t>
            </a:r>
          </a:p>
          <a:p>
            <a:pPr algn="just">
              <a:buClrTx/>
              <a:buFont typeface="Wingdings" panose="05000000000000000000" pitchFamily="2" charset="2"/>
              <a:buChar char="q"/>
            </a:pPr>
            <a:endParaRPr lang="en-IN" sz="2000" dirty="0" smtClean="0">
              <a:solidFill>
                <a:schemeClr val="tx1"/>
              </a:solidFill>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LSTMs </a:t>
            </a:r>
            <a:r>
              <a:rPr lang="en-IN" sz="2000" dirty="0">
                <a:latin typeface="Arial" panose="020B0604020202020204" pitchFamily="34" charset="0"/>
                <a:cs typeface="Arial" panose="020B0604020202020204" pitchFamily="34" charset="0"/>
              </a:rPr>
              <a:t>are explicitly designed to avoid the long-term dependency problem. Remembering information for long periods of time is practically their default behaviour, not something they struggle to </a:t>
            </a:r>
            <a:r>
              <a:rPr lang="en-IN" sz="2000" dirty="0" smtClean="0">
                <a:latin typeface="Arial" panose="020B0604020202020204" pitchFamily="34" charset="0"/>
                <a:cs typeface="Arial" panose="020B0604020202020204" pitchFamily="34" charset="0"/>
              </a:rPr>
              <a:t>learn!</a:t>
            </a:r>
          </a:p>
          <a:p>
            <a:pPr algn="just">
              <a:buClrTx/>
              <a:buFont typeface="Wingdings" panose="05000000000000000000" pitchFamily="2" charset="2"/>
              <a:buChar char="q"/>
            </a:pPr>
            <a:endParaRPr lang="en-IN" sz="2000" dirty="0">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LSTM does have the ability to remove or add information to the cell state, carefully regulated by structures called </a:t>
            </a:r>
            <a:r>
              <a:rPr lang="en-IN" sz="2000" dirty="0" smtClean="0">
                <a:latin typeface="Arial" panose="020B0604020202020204" pitchFamily="34" charset="0"/>
                <a:cs typeface="Arial" panose="020B0604020202020204" pitchFamily="34" charset="0"/>
              </a:rPr>
              <a:t>gates.</a:t>
            </a:r>
          </a:p>
          <a:p>
            <a:pPr algn="just">
              <a:buClrTx/>
              <a:buFont typeface="Wingdings" panose="05000000000000000000" pitchFamily="2" charset="2"/>
              <a:buChar char="q"/>
            </a:pPr>
            <a:endParaRPr lang="en-IN" sz="2000" dirty="0">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Gates </a:t>
            </a:r>
            <a:r>
              <a:rPr lang="en-IN" sz="2000" dirty="0">
                <a:latin typeface="Arial" panose="020B0604020202020204" pitchFamily="34" charset="0"/>
                <a:cs typeface="Arial" panose="020B0604020202020204" pitchFamily="34" charset="0"/>
              </a:rPr>
              <a:t>are a way to optionally let information through</a:t>
            </a:r>
          </a:p>
          <a:p>
            <a:pPr algn="just"/>
            <a:endParaRPr lang="en-IN" sz="2000" dirty="0">
              <a:latin typeface="Arial" panose="020B0604020202020204" pitchFamily="34" charset="0"/>
              <a:cs typeface="Arial" panose="020B0604020202020204" pitchFamily="34" charset="0"/>
            </a:endParaRPr>
          </a:p>
          <a:p>
            <a:pPr algn="just"/>
            <a:endParaRPr lang="en-IN" sz="2000" dirty="0">
              <a:latin typeface="Arial" panose="020B0604020202020204" pitchFamily="34" charset="0"/>
              <a:cs typeface="Arial" panose="020B0604020202020204" pitchFamily="34" charset="0"/>
            </a:endParaRPr>
          </a:p>
          <a:p>
            <a:pPr algn="just"/>
            <a:endParaRPr lang="en-IN" sz="2000" dirty="0">
              <a:latin typeface="Arial" panose="020B0604020202020204" pitchFamily="34" charset="0"/>
              <a:cs typeface="Arial" panose="020B0604020202020204" pitchFamily="34" charset="0"/>
            </a:endParaRPr>
          </a:p>
        </p:txBody>
      </p:sp>
      <p:sp>
        <p:nvSpPr>
          <p:cNvPr id="7"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9                                                          Dept of Information Technology </a:t>
            </a:r>
            <a:endParaRPr lang="en-IN" sz="1400" dirty="0">
              <a:solidFill>
                <a:schemeClr val="tx1"/>
              </a:solidFill>
            </a:endParaRPr>
          </a:p>
        </p:txBody>
      </p:sp>
    </p:spTree>
    <p:extLst>
      <p:ext uri="{BB962C8B-B14F-4D97-AF65-F5344CB8AC3E}">
        <p14:creationId xmlns:p14="http://schemas.microsoft.com/office/powerpoint/2010/main" val="332689040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1766</TotalTime>
  <Words>1912</Words>
  <Application>Microsoft Office PowerPoint</Application>
  <PresentationFormat>Widescreen</PresentationFormat>
  <Paragraphs>226</Paragraphs>
  <Slides>27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Century Gothic</vt:lpstr>
      <vt:lpstr>Times New Roman</vt:lpstr>
      <vt:lpstr>Wingdings</vt:lpstr>
      <vt:lpstr>Wingdings 3</vt:lpstr>
      <vt:lpstr>Wisp</vt:lpstr>
      <vt:lpstr>PowerPoint Presentation</vt:lpstr>
      <vt:lpstr> AGENDA</vt:lpstr>
      <vt:lpstr>Introduction</vt:lpstr>
      <vt:lpstr>Introduction to Deep Learning</vt:lpstr>
      <vt:lpstr>Literature Review</vt:lpstr>
      <vt:lpstr>PowerPoint Presentation</vt:lpstr>
      <vt:lpstr>Recurrent Neural Network(RNN)</vt:lpstr>
      <vt:lpstr>What happens if we unroll the loop ?</vt:lpstr>
      <vt:lpstr>LSTM-Long Short Term Memory</vt:lpstr>
      <vt:lpstr>PowerPoint Presentation</vt:lpstr>
      <vt:lpstr>Convolutional Neural Networks(CNN)</vt:lpstr>
      <vt:lpstr>How CNN work?</vt:lpstr>
      <vt:lpstr>Putting it all together -</vt:lpstr>
      <vt:lpstr>A time series analysis of stock data</vt:lpstr>
      <vt:lpstr>A time series analysis of stock data</vt:lpstr>
      <vt:lpstr>PowerPoint Presentation</vt:lpstr>
      <vt:lpstr>PowerPoint Presentation</vt:lpstr>
      <vt:lpstr>PowerPoint Presentation</vt:lpstr>
      <vt:lpstr>PowerPoint Presentation</vt:lpstr>
      <vt:lpstr>RESULTS</vt:lpstr>
      <vt:lpstr>PowerPoint Presentation</vt:lpstr>
      <vt:lpstr>PowerPoint Presentation</vt:lpstr>
      <vt:lpstr>PowerPoint Presentation</vt:lpstr>
      <vt:lpstr>CONCLUSION</vt:lpstr>
      <vt:lpstr>Future work</vt:lpstr>
      <vt:lpstr>References</vt:lpstr>
      <vt:lpstr>References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devesh</dc:creator>
  <cp:lastModifiedBy>devesh</cp:lastModifiedBy>
  <cp:revision>57</cp:revision>
  <dcterms:created xsi:type="dcterms:W3CDTF">2018-04-03T22:14:37Z</dcterms:created>
  <dcterms:modified xsi:type="dcterms:W3CDTF">2018-04-08T11:12:29Z</dcterms:modified>
</cp:coreProperties>
</file>