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32"/>
  </p:notesMasterIdLst>
  <p:sldIdLst>
    <p:sldId id="259" r:id="rId2"/>
    <p:sldId id="256" r:id="rId3"/>
    <p:sldId id="257" r:id="rId4"/>
    <p:sldId id="285" r:id="rId5"/>
    <p:sldId id="281" r:id="rId6"/>
    <p:sldId id="282" r:id="rId7"/>
    <p:sldId id="286" r:id="rId8"/>
    <p:sldId id="284" r:id="rId9"/>
    <p:sldId id="266" r:id="rId10"/>
    <p:sldId id="287" r:id="rId11"/>
    <p:sldId id="267" r:id="rId12"/>
    <p:sldId id="268" r:id="rId13"/>
    <p:sldId id="288" r:id="rId14"/>
    <p:sldId id="277" r:id="rId15"/>
    <p:sldId id="289" r:id="rId16"/>
    <p:sldId id="269" r:id="rId17"/>
    <p:sldId id="270" r:id="rId18"/>
    <p:sldId id="271" r:id="rId19"/>
    <p:sldId id="272" r:id="rId20"/>
    <p:sldId id="273" r:id="rId21"/>
    <p:sldId id="274" r:id="rId22"/>
    <p:sldId id="290" r:id="rId23"/>
    <p:sldId id="291" r:id="rId24"/>
    <p:sldId id="294" r:id="rId25"/>
    <p:sldId id="293" r:id="rId26"/>
    <p:sldId id="292" r:id="rId27"/>
    <p:sldId id="295" r:id="rId28"/>
    <p:sldId id="296" r:id="rId29"/>
    <p:sldId id="279" r:id="rId30"/>
    <p:sldId id="28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FC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6FFE26-28F3-4CDE-B4A0-3D227BFF0D13}" type="datetimeFigureOut">
              <a:rPr lang="en-IN" smtClean="0"/>
              <a:t>09-04-2018</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A27C2B-5949-4588-89B8-1A04C43DCEC5}" type="slidenum">
              <a:rPr lang="en-IN" smtClean="0"/>
              <a:t>‹#›</a:t>
            </a:fld>
            <a:endParaRPr lang="en-IN" dirty="0"/>
          </a:p>
        </p:txBody>
      </p:sp>
    </p:spTree>
    <p:extLst>
      <p:ext uri="{BB962C8B-B14F-4D97-AF65-F5344CB8AC3E}">
        <p14:creationId xmlns:p14="http://schemas.microsoft.com/office/powerpoint/2010/main" val="2439046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7A27C2B-5949-4588-89B8-1A04C43DCEC5}" type="slidenum">
              <a:rPr lang="en-IN" smtClean="0"/>
              <a:t>2</a:t>
            </a:fld>
            <a:endParaRPr lang="en-IN" dirty="0"/>
          </a:p>
        </p:txBody>
      </p:sp>
    </p:spTree>
    <p:extLst>
      <p:ext uri="{BB962C8B-B14F-4D97-AF65-F5344CB8AC3E}">
        <p14:creationId xmlns:p14="http://schemas.microsoft.com/office/powerpoint/2010/main" val="2049210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7A27C2B-5949-4588-89B8-1A04C43DCEC5}" type="slidenum">
              <a:rPr lang="en-IN" smtClean="0"/>
              <a:t>3</a:t>
            </a:fld>
            <a:endParaRPr lang="en-IN" dirty="0"/>
          </a:p>
        </p:txBody>
      </p:sp>
    </p:spTree>
    <p:extLst>
      <p:ext uri="{BB962C8B-B14F-4D97-AF65-F5344CB8AC3E}">
        <p14:creationId xmlns:p14="http://schemas.microsoft.com/office/powerpoint/2010/main" val="2521960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7A27C2B-5949-4588-89B8-1A04C43DCEC5}" type="slidenum">
              <a:rPr lang="en-IN" smtClean="0"/>
              <a:t>4</a:t>
            </a:fld>
            <a:endParaRPr lang="en-IN" dirty="0"/>
          </a:p>
        </p:txBody>
      </p:sp>
    </p:spTree>
    <p:extLst>
      <p:ext uri="{BB962C8B-B14F-4D97-AF65-F5344CB8AC3E}">
        <p14:creationId xmlns:p14="http://schemas.microsoft.com/office/powerpoint/2010/main" val="1038086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5A8B65-4D51-4FEB-A9F9-DC37018EE439}" type="datetime1">
              <a:rPr lang="en-IN" smtClean="0"/>
              <a:t>09-04-2018</a:t>
            </a:fld>
            <a:endParaRPr lang="en-IN" dirty="0"/>
          </a:p>
        </p:txBody>
      </p:sp>
      <p:sp>
        <p:nvSpPr>
          <p:cNvPr id="5" name="Footer Placeholder 4"/>
          <p:cNvSpPr>
            <a:spLocks noGrp="1"/>
          </p:cNvSpPr>
          <p:nvPr>
            <p:ph type="ftr" sz="quarter" idx="11"/>
          </p:nvPr>
        </p:nvSpPr>
        <p:spPr/>
        <p:txBody>
          <a:bodyPr/>
          <a:lstStyle/>
          <a:p>
            <a:r>
              <a:rPr lang="en-IN" dirty="0" smtClean="0"/>
              <a:t>MIT,Pune       page no.       Dept of Information Technology </a:t>
            </a:r>
            <a:endParaRPr lang="en-IN"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AA31429-AB96-485A-9B92-5AEF3C02BE68}" type="slidenum">
              <a:rPr lang="en-IN" smtClean="0"/>
              <a:t>‹#›</a:t>
            </a:fld>
            <a:endParaRPr lang="en-IN" dirty="0"/>
          </a:p>
        </p:txBody>
      </p:sp>
    </p:spTree>
    <p:extLst>
      <p:ext uri="{BB962C8B-B14F-4D97-AF65-F5344CB8AC3E}">
        <p14:creationId xmlns:p14="http://schemas.microsoft.com/office/powerpoint/2010/main" val="1364188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466C45-DA3A-40EA-89E9-65232033027C}" type="datetime1">
              <a:rPr lang="en-IN" smtClean="0"/>
              <a:t>09-04-2018</a:t>
            </a:fld>
            <a:endParaRPr lang="en-IN" dirty="0"/>
          </a:p>
        </p:txBody>
      </p:sp>
      <p:sp>
        <p:nvSpPr>
          <p:cNvPr id="5" name="Footer Placeholder 4"/>
          <p:cNvSpPr>
            <a:spLocks noGrp="1"/>
          </p:cNvSpPr>
          <p:nvPr>
            <p:ph type="ftr" sz="quarter" idx="11"/>
          </p:nvPr>
        </p:nvSpPr>
        <p:spPr/>
        <p:txBody>
          <a:bodyPr/>
          <a:lstStyle/>
          <a:p>
            <a:r>
              <a:rPr lang="en-IN" dirty="0" smtClean="0"/>
              <a:t>MIT,Pune       page no.       Dept of Information Technology </a:t>
            </a:r>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AA31429-AB96-485A-9B92-5AEF3C02BE68}" type="slidenum">
              <a:rPr lang="en-IN" smtClean="0"/>
              <a:t>‹#›</a:t>
            </a:fld>
            <a:endParaRPr lang="en-IN" dirty="0"/>
          </a:p>
        </p:txBody>
      </p:sp>
    </p:spTree>
    <p:extLst>
      <p:ext uri="{BB962C8B-B14F-4D97-AF65-F5344CB8AC3E}">
        <p14:creationId xmlns:p14="http://schemas.microsoft.com/office/powerpoint/2010/main" val="2544094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9491C9-1FB5-4EEC-9567-AD7976597F9B}" type="datetime1">
              <a:rPr lang="en-IN" smtClean="0"/>
              <a:t>09-04-2018</a:t>
            </a:fld>
            <a:endParaRPr lang="en-IN" dirty="0"/>
          </a:p>
        </p:txBody>
      </p:sp>
      <p:sp>
        <p:nvSpPr>
          <p:cNvPr id="5" name="Footer Placeholder 4"/>
          <p:cNvSpPr>
            <a:spLocks noGrp="1"/>
          </p:cNvSpPr>
          <p:nvPr>
            <p:ph type="ftr" sz="quarter" idx="11"/>
          </p:nvPr>
        </p:nvSpPr>
        <p:spPr/>
        <p:txBody>
          <a:bodyPr/>
          <a:lstStyle/>
          <a:p>
            <a:r>
              <a:rPr lang="en-IN" dirty="0" smtClean="0"/>
              <a:t>MIT,Pune       page no.       Dept of Information Technology </a:t>
            </a:r>
            <a:endParaRPr lang="en-IN"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AA31429-AB96-485A-9B92-5AEF3C02BE68}" type="slidenum">
              <a:rPr lang="en-IN" smtClean="0"/>
              <a:t>‹#›</a:t>
            </a:fld>
            <a:endParaRPr lang="en-IN"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41277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2BC76CD-79DB-49BC-B6C3-5D57507F778E}" type="datetime1">
              <a:rPr lang="en-IN" smtClean="0"/>
              <a:t>09-04-2018</a:t>
            </a:fld>
            <a:endParaRPr lang="en-IN" dirty="0"/>
          </a:p>
        </p:txBody>
      </p:sp>
      <p:sp>
        <p:nvSpPr>
          <p:cNvPr id="6" name="Footer Placeholder 5"/>
          <p:cNvSpPr>
            <a:spLocks noGrp="1"/>
          </p:cNvSpPr>
          <p:nvPr>
            <p:ph type="ftr" sz="quarter" idx="11"/>
          </p:nvPr>
        </p:nvSpPr>
        <p:spPr/>
        <p:txBody>
          <a:bodyPr/>
          <a:lstStyle/>
          <a:p>
            <a:r>
              <a:rPr lang="en-IN" dirty="0" smtClean="0"/>
              <a:t>MIT,Pune       page no.       Dept of Information Technology </a:t>
            </a:r>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A31429-AB96-485A-9B92-5AEF3C02BE68}" type="slidenum">
              <a:rPr lang="en-IN" smtClean="0"/>
              <a:t>‹#›</a:t>
            </a:fld>
            <a:endParaRPr lang="en-IN" dirty="0"/>
          </a:p>
        </p:txBody>
      </p:sp>
    </p:spTree>
    <p:extLst>
      <p:ext uri="{BB962C8B-B14F-4D97-AF65-F5344CB8AC3E}">
        <p14:creationId xmlns:p14="http://schemas.microsoft.com/office/powerpoint/2010/main" val="1075939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591510F-ACA1-4866-916D-F2F593D180D8}" type="datetime1">
              <a:rPr lang="en-IN" smtClean="0"/>
              <a:t>09-04-2018</a:t>
            </a:fld>
            <a:endParaRPr lang="en-IN" dirty="0"/>
          </a:p>
        </p:txBody>
      </p:sp>
      <p:sp>
        <p:nvSpPr>
          <p:cNvPr id="6" name="Footer Placeholder 5"/>
          <p:cNvSpPr>
            <a:spLocks noGrp="1"/>
          </p:cNvSpPr>
          <p:nvPr>
            <p:ph type="ftr" sz="quarter" idx="11"/>
          </p:nvPr>
        </p:nvSpPr>
        <p:spPr/>
        <p:txBody>
          <a:bodyPr/>
          <a:lstStyle/>
          <a:p>
            <a:r>
              <a:rPr lang="en-IN" dirty="0" smtClean="0"/>
              <a:t>MIT,Pune       page no.       Dept of Information Technology </a:t>
            </a:r>
            <a:endParaRPr lang="en-IN"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A31429-AB96-485A-9B92-5AEF3C02BE68}" type="slidenum">
              <a:rPr lang="en-IN" smtClean="0"/>
              <a:t>‹#›</a:t>
            </a:fld>
            <a:endParaRPr lang="en-IN"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6195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A597638-9828-44F5-A264-54261D41C9F3}" type="datetime1">
              <a:rPr lang="en-IN" smtClean="0"/>
              <a:t>09-04-2018</a:t>
            </a:fld>
            <a:endParaRPr lang="en-IN" dirty="0"/>
          </a:p>
        </p:txBody>
      </p:sp>
      <p:sp>
        <p:nvSpPr>
          <p:cNvPr id="6" name="Footer Placeholder 5"/>
          <p:cNvSpPr>
            <a:spLocks noGrp="1"/>
          </p:cNvSpPr>
          <p:nvPr>
            <p:ph type="ftr" sz="quarter" idx="11"/>
          </p:nvPr>
        </p:nvSpPr>
        <p:spPr/>
        <p:txBody>
          <a:bodyPr/>
          <a:lstStyle/>
          <a:p>
            <a:r>
              <a:rPr lang="en-IN" dirty="0" smtClean="0"/>
              <a:t>MIT,Pune       page no.       Dept of Information Technology </a:t>
            </a:r>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A31429-AB96-485A-9B92-5AEF3C02BE68}" type="slidenum">
              <a:rPr lang="en-IN" smtClean="0"/>
              <a:t>‹#›</a:t>
            </a:fld>
            <a:endParaRPr lang="en-IN" dirty="0"/>
          </a:p>
        </p:txBody>
      </p:sp>
    </p:spTree>
    <p:extLst>
      <p:ext uri="{BB962C8B-B14F-4D97-AF65-F5344CB8AC3E}">
        <p14:creationId xmlns:p14="http://schemas.microsoft.com/office/powerpoint/2010/main" val="18431787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8540C6-48EB-4D0E-B86F-2F2E288A5F38}" type="datetime1">
              <a:rPr lang="en-IN" smtClean="0"/>
              <a:t>09-04-2018</a:t>
            </a:fld>
            <a:endParaRPr lang="en-IN" dirty="0"/>
          </a:p>
        </p:txBody>
      </p:sp>
      <p:sp>
        <p:nvSpPr>
          <p:cNvPr id="5" name="Footer Placeholder 4"/>
          <p:cNvSpPr>
            <a:spLocks noGrp="1"/>
          </p:cNvSpPr>
          <p:nvPr>
            <p:ph type="ftr" sz="quarter" idx="11"/>
          </p:nvPr>
        </p:nvSpPr>
        <p:spPr/>
        <p:txBody>
          <a:bodyPr/>
          <a:lstStyle/>
          <a:p>
            <a:r>
              <a:rPr lang="en-IN" dirty="0" smtClean="0"/>
              <a:t>MIT,Pune       page no.       Dept of Information Technology </a:t>
            </a:r>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AA31429-AB96-485A-9B92-5AEF3C02BE68}" type="slidenum">
              <a:rPr lang="en-IN" smtClean="0"/>
              <a:t>‹#›</a:t>
            </a:fld>
            <a:endParaRPr lang="en-IN" dirty="0"/>
          </a:p>
        </p:txBody>
      </p:sp>
    </p:spTree>
    <p:extLst>
      <p:ext uri="{BB962C8B-B14F-4D97-AF65-F5344CB8AC3E}">
        <p14:creationId xmlns:p14="http://schemas.microsoft.com/office/powerpoint/2010/main" val="2628876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7585B2-59E1-4C0D-A9D9-19E3A51DCE54}" type="datetime1">
              <a:rPr lang="en-IN" smtClean="0"/>
              <a:t>09-04-2018</a:t>
            </a:fld>
            <a:endParaRPr lang="en-IN" dirty="0"/>
          </a:p>
        </p:txBody>
      </p:sp>
      <p:sp>
        <p:nvSpPr>
          <p:cNvPr id="5" name="Footer Placeholder 4"/>
          <p:cNvSpPr>
            <a:spLocks noGrp="1"/>
          </p:cNvSpPr>
          <p:nvPr>
            <p:ph type="ftr" sz="quarter" idx="11"/>
          </p:nvPr>
        </p:nvSpPr>
        <p:spPr/>
        <p:txBody>
          <a:bodyPr/>
          <a:lstStyle/>
          <a:p>
            <a:r>
              <a:rPr lang="en-IN" dirty="0" smtClean="0"/>
              <a:t>MIT,Pune       page no.       Dept of Information Technology </a:t>
            </a:r>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AA31429-AB96-485A-9B92-5AEF3C02BE68}" type="slidenum">
              <a:rPr lang="en-IN" smtClean="0"/>
              <a:t>‹#›</a:t>
            </a:fld>
            <a:endParaRPr lang="en-IN" dirty="0"/>
          </a:p>
        </p:txBody>
      </p:sp>
    </p:spTree>
    <p:extLst>
      <p:ext uri="{BB962C8B-B14F-4D97-AF65-F5344CB8AC3E}">
        <p14:creationId xmlns:p14="http://schemas.microsoft.com/office/powerpoint/2010/main" val="1399730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4348F5-7D3F-45EE-B58C-A85BB8C7791D}" type="datetime1">
              <a:rPr lang="en-IN" smtClean="0"/>
              <a:t>09-04-2018</a:t>
            </a:fld>
            <a:endParaRPr lang="en-IN" dirty="0"/>
          </a:p>
        </p:txBody>
      </p:sp>
      <p:sp>
        <p:nvSpPr>
          <p:cNvPr id="5" name="Footer Placeholder 4"/>
          <p:cNvSpPr>
            <a:spLocks noGrp="1"/>
          </p:cNvSpPr>
          <p:nvPr>
            <p:ph type="ftr" sz="quarter" idx="11"/>
          </p:nvPr>
        </p:nvSpPr>
        <p:spPr/>
        <p:txBody>
          <a:bodyPr/>
          <a:lstStyle/>
          <a:p>
            <a:r>
              <a:rPr lang="en-IN" dirty="0" smtClean="0"/>
              <a:t>MIT,Pune       page no.       Dept of Information Technology </a:t>
            </a:r>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AA31429-AB96-485A-9B92-5AEF3C02BE68}" type="slidenum">
              <a:rPr lang="en-IN" smtClean="0"/>
              <a:t>‹#›</a:t>
            </a:fld>
            <a:endParaRPr lang="en-IN" dirty="0"/>
          </a:p>
        </p:txBody>
      </p:sp>
    </p:spTree>
    <p:extLst>
      <p:ext uri="{BB962C8B-B14F-4D97-AF65-F5344CB8AC3E}">
        <p14:creationId xmlns:p14="http://schemas.microsoft.com/office/powerpoint/2010/main" val="322085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2A452B-FDA4-41C8-B180-3F9F7C02DEDF}" type="datetime1">
              <a:rPr lang="en-IN" smtClean="0"/>
              <a:t>09-04-2018</a:t>
            </a:fld>
            <a:endParaRPr lang="en-IN" dirty="0"/>
          </a:p>
        </p:txBody>
      </p:sp>
      <p:sp>
        <p:nvSpPr>
          <p:cNvPr id="5" name="Footer Placeholder 4"/>
          <p:cNvSpPr>
            <a:spLocks noGrp="1"/>
          </p:cNvSpPr>
          <p:nvPr>
            <p:ph type="ftr" sz="quarter" idx="11"/>
          </p:nvPr>
        </p:nvSpPr>
        <p:spPr/>
        <p:txBody>
          <a:bodyPr/>
          <a:lstStyle/>
          <a:p>
            <a:r>
              <a:rPr lang="en-IN" dirty="0" smtClean="0"/>
              <a:t>MIT,Pune       page no.       Dept of Information Technology </a:t>
            </a:r>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AA31429-AB96-485A-9B92-5AEF3C02BE68}" type="slidenum">
              <a:rPr lang="en-IN" smtClean="0"/>
              <a:t>‹#›</a:t>
            </a:fld>
            <a:endParaRPr lang="en-IN" dirty="0"/>
          </a:p>
        </p:txBody>
      </p:sp>
    </p:spTree>
    <p:extLst>
      <p:ext uri="{BB962C8B-B14F-4D97-AF65-F5344CB8AC3E}">
        <p14:creationId xmlns:p14="http://schemas.microsoft.com/office/powerpoint/2010/main" val="3295801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31E7DB-51F7-4FDE-92E3-430B278C8546}" type="datetime1">
              <a:rPr lang="en-IN" smtClean="0"/>
              <a:t>09-04-2018</a:t>
            </a:fld>
            <a:endParaRPr lang="en-IN" dirty="0"/>
          </a:p>
        </p:txBody>
      </p:sp>
      <p:sp>
        <p:nvSpPr>
          <p:cNvPr id="6" name="Footer Placeholder 5"/>
          <p:cNvSpPr>
            <a:spLocks noGrp="1"/>
          </p:cNvSpPr>
          <p:nvPr>
            <p:ph type="ftr" sz="quarter" idx="11"/>
          </p:nvPr>
        </p:nvSpPr>
        <p:spPr/>
        <p:txBody>
          <a:bodyPr/>
          <a:lstStyle/>
          <a:p>
            <a:r>
              <a:rPr lang="en-IN" dirty="0" smtClean="0"/>
              <a:t>MIT,Pune       page no.       Dept of Information Technology </a:t>
            </a:r>
            <a:endParaRPr lang="en-IN"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AA31429-AB96-485A-9B92-5AEF3C02BE68}" type="slidenum">
              <a:rPr lang="en-IN" smtClean="0"/>
              <a:t>‹#›</a:t>
            </a:fld>
            <a:endParaRPr lang="en-IN" dirty="0"/>
          </a:p>
        </p:txBody>
      </p:sp>
    </p:spTree>
    <p:extLst>
      <p:ext uri="{BB962C8B-B14F-4D97-AF65-F5344CB8AC3E}">
        <p14:creationId xmlns:p14="http://schemas.microsoft.com/office/powerpoint/2010/main" val="449654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9F69F8E-A81B-471B-849B-23CA86F3F3E2}" type="datetime1">
              <a:rPr lang="en-IN" smtClean="0"/>
              <a:t>09-04-2018</a:t>
            </a:fld>
            <a:endParaRPr lang="en-IN" dirty="0"/>
          </a:p>
        </p:txBody>
      </p:sp>
      <p:sp>
        <p:nvSpPr>
          <p:cNvPr id="8" name="Footer Placeholder 7"/>
          <p:cNvSpPr>
            <a:spLocks noGrp="1"/>
          </p:cNvSpPr>
          <p:nvPr>
            <p:ph type="ftr" sz="quarter" idx="11"/>
          </p:nvPr>
        </p:nvSpPr>
        <p:spPr/>
        <p:txBody>
          <a:bodyPr/>
          <a:lstStyle/>
          <a:p>
            <a:r>
              <a:rPr lang="en-IN" dirty="0" smtClean="0"/>
              <a:t>MIT,Pune       page no.       Dept of Information Technology </a:t>
            </a:r>
            <a:endParaRPr lang="en-IN"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AA31429-AB96-485A-9B92-5AEF3C02BE68}" type="slidenum">
              <a:rPr lang="en-IN" smtClean="0"/>
              <a:t>‹#›</a:t>
            </a:fld>
            <a:endParaRPr lang="en-IN" dirty="0"/>
          </a:p>
        </p:txBody>
      </p:sp>
    </p:spTree>
    <p:extLst>
      <p:ext uri="{BB962C8B-B14F-4D97-AF65-F5344CB8AC3E}">
        <p14:creationId xmlns:p14="http://schemas.microsoft.com/office/powerpoint/2010/main" val="61145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C29DC8-6CA5-46A1-9A0E-AF3A84E47596}" type="datetime1">
              <a:rPr lang="en-IN" smtClean="0"/>
              <a:t>09-04-2018</a:t>
            </a:fld>
            <a:endParaRPr lang="en-IN" dirty="0"/>
          </a:p>
        </p:txBody>
      </p:sp>
      <p:sp>
        <p:nvSpPr>
          <p:cNvPr id="4" name="Footer Placeholder 3"/>
          <p:cNvSpPr>
            <a:spLocks noGrp="1"/>
          </p:cNvSpPr>
          <p:nvPr>
            <p:ph type="ftr" sz="quarter" idx="11"/>
          </p:nvPr>
        </p:nvSpPr>
        <p:spPr/>
        <p:txBody>
          <a:bodyPr/>
          <a:lstStyle/>
          <a:p>
            <a:r>
              <a:rPr lang="en-IN" dirty="0" smtClean="0"/>
              <a:t>MIT,Pune       page no.       Dept of Information Technology </a:t>
            </a:r>
            <a:endParaRPr lang="en-IN"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AA31429-AB96-485A-9B92-5AEF3C02BE68}" type="slidenum">
              <a:rPr lang="en-IN" smtClean="0"/>
              <a:t>‹#›</a:t>
            </a:fld>
            <a:endParaRPr lang="en-IN" dirty="0"/>
          </a:p>
        </p:txBody>
      </p:sp>
    </p:spTree>
    <p:extLst>
      <p:ext uri="{BB962C8B-B14F-4D97-AF65-F5344CB8AC3E}">
        <p14:creationId xmlns:p14="http://schemas.microsoft.com/office/powerpoint/2010/main" val="3748864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FAA27-C11D-4FDA-A191-65DB913FCE18}" type="datetime1">
              <a:rPr lang="en-IN" smtClean="0"/>
              <a:t>09-04-2018</a:t>
            </a:fld>
            <a:endParaRPr lang="en-IN" dirty="0"/>
          </a:p>
        </p:txBody>
      </p:sp>
      <p:sp>
        <p:nvSpPr>
          <p:cNvPr id="3" name="Footer Placeholder 2"/>
          <p:cNvSpPr>
            <a:spLocks noGrp="1"/>
          </p:cNvSpPr>
          <p:nvPr>
            <p:ph type="ftr" sz="quarter" idx="11"/>
          </p:nvPr>
        </p:nvSpPr>
        <p:spPr/>
        <p:txBody>
          <a:bodyPr/>
          <a:lstStyle/>
          <a:p>
            <a:r>
              <a:rPr lang="en-IN" dirty="0" smtClean="0"/>
              <a:t>MIT,Pune       page no.       Dept of Information Technology </a:t>
            </a:r>
            <a:endParaRPr lang="en-IN"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AA31429-AB96-485A-9B92-5AEF3C02BE68}" type="slidenum">
              <a:rPr lang="en-IN" smtClean="0"/>
              <a:t>‹#›</a:t>
            </a:fld>
            <a:endParaRPr lang="en-IN" dirty="0"/>
          </a:p>
        </p:txBody>
      </p:sp>
    </p:spTree>
    <p:extLst>
      <p:ext uri="{BB962C8B-B14F-4D97-AF65-F5344CB8AC3E}">
        <p14:creationId xmlns:p14="http://schemas.microsoft.com/office/powerpoint/2010/main" val="2693373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8021BB-A6B2-46CB-8ECA-A9D4CB3112A5}" type="datetime1">
              <a:rPr lang="en-IN" smtClean="0"/>
              <a:t>09-04-2018</a:t>
            </a:fld>
            <a:endParaRPr lang="en-IN" dirty="0"/>
          </a:p>
        </p:txBody>
      </p:sp>
      <p:sp>
        <p:nvSpPr>
          <p:cNvPr id="6" name="Footer Placeholder 5"/>
          <p:cNvSpPr>
            <a:spLocks noGrp="1"/>
          </p:cNvSpPr>
          <p:nvPr>
            <p:ph type="ftr" sz="quarter" idx="11"/>
          </p:nvPr>
        </p:nvSpPr>
        <p:spPr/>
        <p:txBody>
          <a:bodyPr/>
          <a:lstStyle/>
          <a:p>
            <a:r>
              <a:rPr lang="en-IN" dirty="0" smtClean="0"/>
              <a:t>MIT,Pune       page no.       Dept of Information Technology </a:t>
            </a:r>
            <a:endParaRPr lang="en-IN"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AA31429-AB96-485A-9B92-5AEF3C02BE68}" type="slidenum">
              <a:rPr lang="en-IN" smtClean="0"/>
              <a:t>‹#›</a:t>
            </a:fld>
            <a:endParaRPr lang="en-IN" dirty="0"/>
          </a:p>
        </p:txBody>
      </p:sp>
    </p:spTree>
    <p:extLst>
      <p:ext uri="{BB962C8B-B14F-4D97-AF65-F5344CB8AC3E}">
        <p14:creationId xmlns:p14="http://schemas.microsoft.com/office/powerpoint/2010/main" val="2280626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89B976-56E8-4DCA-9C7C-AFF97D3692D3}" type="datetime1">
              <a:rPr lang="en-IN" smtClean="0"/>
              <a:t>09-04-2018</a:t>
            </a:fld>
            <a:endParaRPr lang="en-IN" dirty="0"/>
          </a:p>
        </p:txBody>
      </p:sp>
      <p:sp>
        <p:nvSpPr>
          <p:cNvPr id="6" name="Footer Placeholder 5"/>
          <p:cNvSpPr>
            <a:spLocks noGrp="1"/>
          </p:cNvSpPr>
          <p:nvPr>
            <p:ph type="ftr" sz="quarter" idx="11"/>
          </p:nvPr>
        </p:nvSpPr>
        <p:spPr/>
        <p:txBody>
          <a:bodyPr/>
          <a:lstStyle/>
          <a:p>
            <a:r>
              <a:rPr lang="en-IN" dirty="0" smtClean="0"/>
              <a:t>MIT,Pune       page no.       Dept of Information Technology </a:t>
            </a:r>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A31429-AB96-485A-9B92-5AEF3C02BE68}" type="slidenum">
              <a:rPr lang="en-IN" smtClean="0"/>
              <a:t>‹#›</a:t>
            </a:fld>
            <a:endParaRPr lang="en-IN" dirty="0"/>
          </a:p>
        </p:txBody>
      </p:sp>
    </p:spTree>
    <p:extLst>
      <p:ext uri="{BB962C8B-B14F-4D97-AF65-F5344CB8AC3E}">
        <p14:creationId xmlns:p14="http://schemas.microsoft.com/office/powerpoint/2010/main" val="2396980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A5CB4B5-32F5-4256-91C4-FD2492F75075}" type="datetime1">
              <a:rPr lang="en-IN" smtClean="0"/>
              <a:t>09-04-2018</a:t>
            </a:fld>
            <a:endParaRPr lang="en-IN"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IN" dirty="0" smtClean="0"/>
              <a:t>MIT,Pune       page no.       Dept of Information Technology </a:t>
            </a:r>
            <a:endParaRPr lang="en-IN"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AA31429-AB96-485A-9B92-5AEF3C02BE68}" type="slidenum">
              <a:rPr lang="en-IN" smtClean="0"/>
              <a:t>‹#›</a:t>
            </a:fld>
            <a:endParaRPr lang="en-IN" dirty="0"/>
          </a:p>
        </p:txBody>
      </p:sp>
    </p:spTree>
    <p:extLst>
      <p:ext uri="{BB962C8B-B14F-4D97-AF65-F5344CB8AC3E}">
        <p14:creationId xmlns:p14="http://schemas.microsoft.com/office/powerpoint/2010/main" val="382917984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17650" y="24714"/>
            <a:ext cx="9131300" cy="6858000"/>
          </a:xfrm>
          <a:prstGeom prst="rect">
            <a:avLst/>
          </a:prstGeom>
          <a:effectLst>
            <a:outerShdw blurRad="50800" dist="50800" dir="5400000" sx="167000" sy="167000" algn="ctr" rotWithShape="0">
              <a:srgbClr val="000000">
                <a:alpha val="12000"/>
              </a:srgbClr>
            </a:outerShdw>
          </a:effectLst>
        </p:spPr>
      </p:pic>
      <p:pic>
        <p:nvPicPr>
          <p:cNvPr id="6147"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296400" y="1"/>
            <a:ext cx="990600"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ubtitle 2"/>
          <p:cNvSpPr txBox="1">
            <a:spLocks/>
          </p:cNvSpPr>
          <p:nvPr/>
        </p:nvSpPr>
        <p:spPr bwMode="auto">
          <a:xfrm>
            <a:off x="3200400" y="1185864"/>
            <a:ext cx="6629400" cy="323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20000"/>
          </a:bodyPr>
          <a:lstStyle>
            <a:lvl1pPr marL="342900" indent="-342900" algn="l" defTabSz="457200" rtl="0" fontAlgn="base">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685800" indent="-282575" algn="l" defTabSz="457200" rtl="0" fontAlgn="base">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958850" indent="-228600" algn="l" defTabSz="457200" rtl="0" fontAlgn="base">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233488"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1508125"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lnSpc>
                <a:spcPct val="150000"/>
              </a:lnSpc>
              <a:buNone/>
              <a:defRPr/>
            </a:pPr>
            <a:r>
              <a:rPr lang="en-US" b="1" dirty="0">
                <a:solidFill>
                  <a:schemeClr val="accent2">
                    <a:lumMod val="75000"/>
                  </a:schemeClr>
                </a:solidFill>
                <a:latin typeface="+mj-lt"/>
                <a:cs typeface="Times New Roman" panose="02020603050405020304" pitchFamily="18" charset="0"/>
              </a:rPr>
              <a:t>TE Project Based Seminar</a:t>
            </a:r>
          </a:p>
          <a:p>
            <a:pPr marL="0" indent="0" algn="ctr">
              <a:lnSpc>
                <a:spcPct val="150000"/>
              </a:lnSpc>
              <a:buNone/>
              <a:defRPr/>
            </a:pPr>
            <a:r>
              <a:rPr lang="en-US" b="1" dirty="0" smtClean="0">
                <a:solidFill>
                  <a:schemeClr val="accent2">
                    <a:lumMod val="75000"/>
                  </a:schemeClr>
                </a:solidFill>
                <a:latin typeface="+mj-lt"/>
                <a:cs typeface="Times New Roman" panose="02020603050405020304" pitchFamily="18" charset="0"/>
              </a:rPr>
              <a:t>on</a:t>
            </a:r>
          </a:p>
          <a:p>
            <a:pPr marL="0" indent="0" algn="ctr">
              <a:lnSpc>
                <a:spcPct val="150000"/>
              </a:lnSpc>
              <a:buNone/>
              <a:defRPr/>
            </a:pPr>
            <a:r>
              <a:rPr lang="en-US" b="1" dirty="0" smtClean="0">
                <a:solidFill>
                  <a:schemeClr val="accent2">
                    <a:lumMod val="75000"/>
                  </a:schemeClr>
                </a:solidFill>
                <a:latin typeface="+mj-lt"/>
                <a:cs typeface="Times New Roman" panose="02020603050405020304" pitchFamily="18" charset="0"/>
              </a:rPr>
              <a:t>Study of Different Deep Learning Models used in Stock </a:t>
            </a:r>
            <a:r>
              <a:rPr lang="en-US" b="1" dirty="0">
                <a:solidFill>
                  <a:schemeClr val="accent2">
                    <a:lumMod val="75000"/>
                  </a:schemeClr>
                </a:solidFill>
                <a:latin typeface="+mj-lt"/>
                <a:cs typeface="Times New Roman" panose="02020603050405020304" pitchFamily="18" charset="0"/>
              </a:rPr>
              <a:t>P</a:t>
            </a:r>
            <a:r>
              <a:rPr lang="en-US" b="1" dirty="0" smtClean="0">
                <a:solidFill>
                  <a:schemeClr val="accent2">
                    <a:lumMod val="75000"/>
                  </a:schemeClr>
                </a:solidFill>
                <a:latin typeface="+mj-lt"/>
                <a:cs typeface="Times New Roman" panose="02020603050405020304" pitchFamily="18" charset="0"/>
              </a:rPr>
              <a:t>rice </a:t>
            </a:r>
            <a:r>
              <a:rPr lang="en-US" b="1" dirty="0">
                <a:solidFill>
                  <a:schemeClr val="accent2">
                    <a:lumMod val="75000"/>
                  </a:schemeClr>
                </a:solidFill>
                <a:latin typeface="+mj-lt"/>
                <a:cs typeface="Times New Roman" panose="02020603050405020304" pitchFamily="18" charset="0"/>
              </a:rPr>
              <a:t>P</a:t>
            </a:r>
            <a:r>
              <a:rPr lang="en-US" b="1" dirty="0" smtClean="0">
                <a:solidFill>
                  <a:schemeClr val="accent2">
                    <a:lumMod val="75000"/>
                  </a:schemeClr>
                </a:solidFill>
                <a:latin typeface="+mj-lt"/>
                <a:cs typeface="Times New Roman" panose="02020603050405020304" pitchFamily="18" charset="0"/>
              </a:rPr>
              <a:t>rediction</a:t>
            </a:r>
          </a:p>
          <a:p>
            <a:pPr marL="0" indent="0">
              <a:lnSpc>
                <a:spcPct val="150000"/>
              </a:lnSpc>
              <a:buNone/>
              <a:defRPr/>
            </a:pPr>
            <a:r>
              <a:rPr lang="en-US" b="1" dirty="0" smtClean="0">
                <a:solidFill>
                  <a:schemeClr val="accent2">
                    <a:lumMod val="75000"/>
                  </a:schemeClr>
                </a:solidFill>
                <a:latin typeface="+mj-lt"/>
                <a:cs typeface="Times New Roman" panose="02020603050405020304" pitchFamily="18" charset="0"/>
              </a:rPr>
              <a:t>Students </a:t>
            </a:r>
            <a:r>
              <a:rPr lang="en-US" b="1" dirty="0">
                <a:solidFill>
                  <a:schemeClr val="accent2">
                    <a:lumMod val="75000"/>
                  </a:schemeClr>
                </a:solidFill>
                <a:latin typeface="+mj-lt"/>
                <a:cs typeface="Times New Roman" panose="02020603050405020304" pitchFamily="18" charset="0"/>
              </a:rPr>
              <a:t>name     </a:t>
            </a:r>
            <a:r>
              <a:rPr lang="en-US" b="1" dirty="0" smtClean="0">
                <a:solidFill>
                  <a:schemeClr val="accent2">
                    <a:lumMod val="75000"/>
                  </a:schemeClr>
                </a:solidFill>
                <a:latin typeface="+mj-lt"/>
                <a:cs typeface="Times New Roman" panose="02020603050405020304" pitchFamily="18" charset="0"/>
              </a:rPr>
              <a:t>Harshali Bedmutha</a:t>
            </a:r>
            <a:endParaRPr lang="en-US" b="1" dirty="0">
              <a:solidFill>
                <a:schemeClr val="accent2">
                  <a:lumMod val="75000"/>
                </a:schemeClr>
              </a:solidFill>
              <a:latin typeface="+mj-lt"/>
              <a:cs typeface="Times New Roman" panose="02020603050405020304" pitchFamily="18" charset="0"/>
            </a:endParaRPr>
          </a:p>
          <a:p>
            <a:pPr marL="0" indent="0">
              <a:lnSpc>
                <a:spcPct val="150000"/>
              </a:lnSpc>
              <a:buNone/>
              <a:defRPr/>
            </a:pPr>
            <a:r>
              <a:rPr lang="en-US" b="1" dirty="0">
                <a:solidFill>
                  <a:schemeClr val="accent2">
                    <a:lumMod val="75000"/>
                  </a:schemeClr>
                </a:solidFill>
                <a:latin typeface="+mj-lt"/>
                <a:cs typeface="Times New Roman" panose="02020603050405020304" pitchFamily="18" charset="0"/>
              </a:rPr>
              <a:t>Roll </a:t>
            </a:r>
            <a:r>
              <a:rPr lang="en-US" b="1" dirty="0" smtClean="0">
                <a:solidFill>
                  <a:schemeClr val="accent2">
                    <a:lumMod val="75000"/>
                  </a:schemeClr>
                </a:solidFill>
                <a:latin typeface="+mj-lt"/>
                <a:cs typeface="Times New Roman" panose="02020603050405020304" pitchFamily="18" charset="0"/>
              </a:rPr>
              <a:t>No                   306006</a:t>
            </a:r>
            <a:endParaRPr lang="en-US" b="1" dirty="0">
              <a:solidFill>
                <a:schemeClr val="accent2">
                  <a:lumMod val="75000"/>
                </a:schemeClr>
              </a:solidFill>
              <a:latin typeface="+mj-lt"/>
              <a:cs typeface="Times New Roman" panose="02020603050405020304" pitchFamily="18" charset="0"/>
            </a:endParaRPr>
          </a:p>
          <a:p>
            <a:pPr marL="0" indent="0">
              <a:lnSpc>
                <a:spcPct val="150000"/>
              </a:lnSpc>
              <a:buNone/>
              <a:defRPr/>
            </a:pPr>
            <a:r>
              <a:rPr lang="en-US" b="1" dirty="0">
                <a:solidFill>
                  <a:schemeClr val="accent2">
                    <a:lumMod val="75000"/>
                  </a:schemeClr>
                </a:solidFill>
                <a:latin typeface="+mj-lt"/>
                <a:cs typeface="Times New Roman" panose="02020603050405020304" pitchFamily="18" charset="0"/>
              </a:rPr>
              <a:t>Guides </a:t>
            </a:r>
            <a:r>
              <a:rPr lang="en-US" b="1" dirty="0" smtClean="0">
                <a:solidFill>
                  <a:schemeClr val="accent2">
                    <a:lumMod val="75000"/>
                  </a:schemeClr>
                </a:solidFill>
                <a:latin typeface="+mj-lt"/>
                <a:cs typeface="Times New Roman" panose="02020603050405020304" pitchFamily="18" charset="0"/>
              </a:rPr>
              <a:t>name       Dr. Mrs. Himangi Pande</a:t>
            </a:r>
            <a:endParaRPr lang="en-US" dirty="0">
              <a:solidFill>
                <a:schemeClr val="accent2">
                  <a:lumMod val="75000"/>
                </a:schemeClr>
              </a:solidFill>
              <a:latin typeface="+mj-lt"/>
              <a:cs typeface="Times New Roman" panose="02020603050405020304" pitchFamily="18" charset="0"/>
            </a:endParaRPr>
          </a:p>
          <a:p>
            <a:pPr eaLnBrk="1" hangingPunct="1">
              <a:defRPr/>
            </a:pPr>
            <a:endParaRPr lang="en-US" dirty="0"/>
          </a:p>
        </p:txBody>
      </p:sp>
      <p:sp>
        <p:nvSpPr>
          <p:cNvPr id="6" name="Footer Placeholder 5"/>
          <p:cNvSpPr>
            <a:spLocks noGrp="1"/>
          </p:cNvSpPr>
          <p:nvPr>
            <p:ph type="ftr" sz="quarter" idx="11"/>
          </p:nvPr>
        </p:nvSpPr>
        <p:spPr/>
        <p:txBody>
          <a:bodyPr/>
          <a:lstStyle/>
          <a:p>
            <a:r>
              <a:rPr lang="en-IN" dirty="0" smtClean="0"/>
              <a:t>MIT,Pune       page no.       Dept of Information Technology </a:t>
            </a:r>
            <a:endParaRPr lang="en-IN" dirty="0"/>
          </a:p>
        </p:txBody>
      </p:sp>
    </p:spTree>
    <p:extLst>
      <p:ext uri="{BB962C8B-B14F-4D97-AF65-F5344CB8AC3E}">
        <p14:creationId xmlns:p14="http://schemas.microsoft.com/office/powerpoint/2010/main" val="4160822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4728" y="950026"/>
            <a:ext cx="10305204" cy="5185782"/>
          </a:xfrm>
        </p:spPr>
        <p:txBody>
          <a:bodyPr>
            <a:noAutofit/>
          </a:bodyPr>
          <a:lstStyle/>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[1] uses a </a:t>
            </a:r>
            <a:r>
              <a:rPr lang="en-IN" sz="2000" b="1" dirty="0" smtClean="0">
                <a:latin typeface="Arial" panose="020B0604020202020204" pitchFamily="34" charset="0"/>
                <a:cs typeface="Arial" panose="020B0604020202020204" pitchFamily="34" charset="0"/>
              </a:rPr>
              <a:t>sliding </a:t>
            </a:r>
            <a:r>
              <a:rPr lang="en-IN" sz="2000" b="1" dirty="0">
                <a:latin typeface="Arial" panose="020B0604020202020204" pitchFamily="34" charset="0"/>
                <a:cs typeface="Arial" panose="020B0604020202020204" pitchFamily="34" charset="0"/>
              </a:rPr>
              <a:t>window </a:t>
            </a:r>
            <a:r>
              <a:rPr lang="en-IN" sz="2000" b="1" dirty="0" smtClean="0">
                <a:latin typeface="Arial" panose="020B0604020202020204" pitchFamily="34" charset="0"/>
                <a:cs typeface="Arial" panose="020B0604020202020204" pitchFamily="34" charset="0"/>
              </a:rPr>
              <a:t>approach</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a:p>
            <a:pPr>
              <a:buClrTx/>
              <a:buFont typeface="Wingdings" panose="05000000000000000000" pitchFamily="2" charset="2"/>
              <a:buChar char="q"/>
            </a:pPr>
            <a:endParaRPr lang="en-IN" sz="2000" dirty="0" smtClean="0">
              <a:latin typeface="Arial" panose="020B0604020202020204" pitchFamily="34" charset="0"/>
              <a:cs typeface="Arial" panose="020B0604020202020204" pitchFamily="34" charset="0"/>
            </a:endParaRPr>
          </a:p>
          <a:p>
            <a:pPr>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Find the </a:t>
            </a:r>
            <a:r>
              <a:rPr lang="en-IN" sz="2000" b="1" dirty="0" smtClean="0">
                <a:latin typeface="Arial" panose="020B0604020202020204" pitchFamily="34" charset="0"/>
                <a:cs typeface="Arial" panose="020B0604020202020204" pitchFamily="34" charset="0"/>
              </a:rPr>
              <a:t>best window length </a:t>
            </a:r>
            <a:r>
              <a:rPr lang="en-IN" sz="2000" dirty="0" smtClean="0">
                <a:latin typeface="Arial" panose="020B0604020202020204" pitchFamily="34" charset="0"/>
                <a:cs typeface="Arial" panose="020B0604020202020204" pitchFamily="34" charset="0"/>
              </a:rPr>
              <a:t>by calculating the errors</a:t>
            </a:r>
          </a:p>
          <a:p>
            <a:pPr>
              <a:buClrTx/>
              <a:buFont typeface="Wingdings" panose="05000000000000000000" pitchFamily="2" charset="2"/>
              <a:buChar char="q"/>
            </a:pPr>
            <a:endParaRPr lang="en-IN" sz="2000" dirty="0" smtClean="0">
              <a:latin typeface="Arial" panose="020B0604020202020204" pitchFamily="34" charset="0"/>
              <a:cs typeface="Arial" panose="020B0604020202020204" pitchFamily="34" charset="0"/>
            </a:endParaRPr>
          </a:p>
          <a:p>
            <a:pPr>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Data was </a:t>
            </a:r>
            <a:r>
              <a:rPr lang="en-IN" sz="2000" dirty="0">
                <a:latin typeface="Arial" panose="020B0604020202020204" pitchFamily="34" charset="0"/>
                <a:cs typeface="Arial" panose="020B0604020202020204" pitchFamily="34" charset="0"/>
              </a:rPr>
              <a:t>subjected to </a:t>
            </a:r>
            <a:r>
              <a:rPr lang="en-IN" sz="2000" b="1" dirty="0" smtClean="0">
                <a:latin typeface="Arial" panose="020B0604020202020204" pitchFamily="34" charset="0"/>
                <a:cs typeface="Arial" panose="020B0604020202020204" pitchFamily="34" charset="0"/>
              </a:rPr>
              <a:t>Normalization</a:t>
            </a:r>
            <a:r>
              <a:rPr lang="en-IN" sz="2000" dirty="0" smtClean="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and was mapped to a range of 0 to 1. </a:t>
            </a:r>
            <a:endParaRPr lang="en-IN" sz="2000" dirty="0" smtClean="0">
              <a:latin typeface="Arial" panose="020B0604020202020204" pitchFamily="34" charset="0"/>
              <a:cs typeface="Arial" panose="020B0604020202020204" pitchFamily="34" charset="0"/>
            </a:endParaRPr>
          </a:p>
          <a:p>
            <a:pPr>
              <a:buClrTx/>
              <a:buFont typeface="Wingdings" panose="05000000000000000000" pitchFamily="2" charset="2"/>
              <a:buChar char="q"/>
            </a:pPr>
            <a:endParaRPr lang="en-IN" sz="2000" dirty="0" smtClean="0">
              <a:latin typeface="Arial" panose="020B0604020202020204" pitchFamily="34" charset="0"/>
              <a:cs typeface="Arial" panose="020B0604020202020204" pitchFamily="34" charset="0"/>
            </a:endParaRPr>
          </a:p>
          <a:p>
            <a:pPr>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This </a:t>
            </a:r>
            <a:r>
              <a:rPr lang="en-IN" sz="2000" dirty="0">
                <a:latin typeface="Arial" panose="020B0604020202020204" pitchFamily="34" charset="0"/>
                <a:cs typeface="Arial" panose="020B0604020202020204" pitchFamily="34" charset="0"/>
              </a:rPr>
              <a:t>normalized data was given to the network for</a:t>
            </a:r>
            <a:r>
              <a:rPr lang="en-IN" sz="2000" b="1" dirty="0">
                <a:latin typeface="Arial" panose="020B0604020202020204" pitchFamily="34" charset="0"/>
                <a:cs typeface="Arial" panose="020B0604020202020204" pitchFamily="34" charset="0"/>
              </a:rPr>
              <a:t> </a:t>
            </a:r>
            <a:r>
              <a:rPr lang="en-IN" sz="2000" b="1" dirty="0" smtClean="0">
                <a:latin typeface="Arial" panose="020B0604020202020204" pitchFamily="34" charset="0"/>
                <a:cs typeface="Arial" panose="020B0604020202020204" pitchFamily="34" charset="0"/>
              </a:rPr>
              <a:t>training</a:t>
            </a:r>
            <a:r>
              <a:rPr lang="en-IN" sz="2000" dirty="0" smtClean="0">
                <a:latin typeface="Arial" panose="020B0604020202020204" pitchFamily="34" charset="0"/>
                <a:cs typeface="Arial" panose="020B0604020202020204" pitchFamily="34" charset="0"/>
              </a:rPr>
              <a:t> for 1000 epochs </a:t>
            </a:r>
          </a:p>
          <a:p>
            <a:pPr>
              <a:buClrTx/>
              <a:buFont typeface="Wingdings" panose="05000000000000000000" pitchFamily="2" charset="2"/>
              <a:buChar char="q"/>
            </a:pPr>
            <a:endParaRPr lang="en-IN" sz="2000" dirty="0" smtClean="0">
              <a:latin typeface="Arial" panose="020B0604020202020204" pitchFamily="34" charset="0"/>
              <a:cs typeface="Arial" panose="020B0604020202020204" pitchFamily="34" charset="0"/>
            </a:endParaRPr>
          </a:p>
          <a:p>
            <a:pPr>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loss (mean squared error) for the current epoch is less than the value obtained in previous epoch, the weight matrices for that epoch is stored</a:t>
            </a:r>
            <a:r>
              <a:rPr lang="en-IN" sz="2000" dirty="0" smtClean="0">
                <a:latin typeface="Arial" panose="020B0604020202020204" pitchFamily="34" charset="0"/>
                <a:cs typeface="Arial" panose="020B0604020202020204" pitchFamily="34" charset="0"/>
              </a:rPr>
              <a:t>.</a:t>
            </a:r>
          </a:p>
          <a:p>
            <a:pPr>
              <a:buClrTx/>
              <a:buFont typeface="Wingdings" panose="05000000000000000000" pitchFamily="2" charset="2"/>
              <a:buChar char="q"/>
            </a:pPr>
            <a:endParaRPr lang="en-IN" sz="2000" dirty="0" smtClean="0">
              <a:latin typeface="Arial" panose="020B0604020202020204" pitchFamily="34" charset="0"/>
              <a:cs typeface="Arial" panose="020B0604020202020204" pitchFamily="34" charset="0"/>
            </a:endParaRPr>
          </a:p>
          <a:p>
            <a:pPr>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 </a:t>
            </a:r>
            <a:r>
              <a:rPr lang="en-IN" sz="2000" b="1" dirty="0" smtClean="0">
                <a:latin typeface="Arial" panose="020B0604020202020204" pitchFamily="34" charset="0"/>
                <a:cs typeface="Arial" panose="020B0604020202020204" pitchFamily="34" charset="0"/>
              </a:rPr>
              <a:t>Testing(least Root Mean Square Error )</a:t>
            </a:r>
            <a:endParaRPr lang="en-IN" sz="2000" b="1" dirty="0">
              <a:latin typeface="Arial" panose="020B0604020202020204" pitchFamily="34" charset="0"/>
              <a:cs typeface="Arial" panose="020B0604020202020204" pitchFamily="34" charset="0"/>
            </a:endParaRPr>
          </a:p>
        </p:txBody>
      </p:sp>
      <p:sp>
        <p:nvSpPr>
          <p:cNvPr id="5" name="TextBox 4"/>
          <p:cNvSpPr txBox="1"/>
          <p:nvPr/>
        </p:nvSpPr>
        <p:spPr>
          <a:xfrm>
            <a:off x="5130141" y="308758"/>
            <a:ext cx="1852550" cy="523220"/>
          </a:xfrm>
          <a:prstGeom prst="rect">
            <a:avLst/>
          </a:prstGeom>
          <a:noFill/>
        </p:spPr>
        <p:txBody>
          <a:bodyPr wrap="square" rtlCol="0">
            <a:spAutoFit/>
          </a:bodyPr>
          <a:lstStyle/>
          <a:p>
            <a:r>
              <a:rPr lang="en-IN" sz="2800" b="1" dirty="0" smtClean="0"/>
              <a:t>MODEL </a:t>
            </a:r>
            <a:endParaRPr lang="en-IN" sz="2800" b="1" dirty="0"/>
          </a:p>
        </p:txBody>
      </p:sp>
      <p:sp>
        <p:nvSpPr>
          <p:cNvPr id="6" name="Footer Placeholder 5"/>
          <p:cNvSpPr>
            <a:spLocks noGrp="1"/>
          </p:cNvSpPr>
          <p:nvPr>
            <p:ph type="ftr" sz="quarter" idx="11"/>
          </p:nvPr>
        </p:nvSpPr>
        <p:spPr>
          <a:xfrm>
            <a:off x="296214" y="6135808"/>
            <a:ext cx="11561958" cy="365125"/>
          </a:xfrm>
        </p:spPr>
        <p:txBody>
          <a:bodyPr/>
          <a:lstStyle/>
          <a:p>
            <a:r>
              <a:rPr lang="en-IN" sz="1400" dirty="0" err="1" smtClean="0">
                <a:solidFill>
                  <a:schemeClr val="tx1"/>
                </a:solidFill>
              </a:rPr>
              <a:t>MIT,Pune</a:t>
            </a:r>
            <a:r>
              <a:rPr lang="en-IN" sz="1400" dirty="0" smtClean="0">
                <a:solidFill>
                  <a:schemeClr val="tx1"/>
                </a:solidFill>
              </a:rPr>
              <a:t>                                                                                                   9                                                          Dept of Information Technology </a:t>
            </a:r>
            <a:endParaRPr lang="en-IN" sz="1400" dirty="0">
              <a:solidFill>
                <a:schemeClr val="tx1"/>
              </a:solidFill>
            </a:endParaRPr>
          </a:p>
        </p:txBody>
      </p:sp>
    </p:spTree>
    <p:extLst>
      <p:ext uri="{BB962C8B-B14F-4D97-AF65-F5344CB8AC3E}">
        <p14:creationId xmlns:p14="http://schemas.microsoft.com/office/powerpoint/2010/main" val="2397051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706907" y="1021983"/>
            <a:ext cx="10740572" cy="3477875"/>
          </a:xfrm>
          <a:prstGeom prst="rect">
            <a:avLst/>
          </a:prstGeom>
          <a:noFill/>
        </p:spPr>
        <p:txBody>
          <a:bodyPr wrap="square" rtlCol="0">
            <a:spAutoFit/>
          </a:bodyPr>
          <a:lstStyle/>
          <a:p>
            <a:pPr marL="285750" indent="-285750" algn="just">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[1] uses three different deep learning architectures-</a:t>
            </a:r>
          </a:p>
          <a:p>
            <a:pPr algn="just"/>
            <a:r>
              <a:rPr lang="en-IN" sz="2000" dirty="0">
                <a:latin typeface="Arial" panose="020B0604020202020204" pitchFamily="34" charset="0"/>
                <a:cs typeface="Arial" panose="020B0604020202020204" pitchFamily="34" charset="0"/>
              </a:rPr>
              <a:t> </a:t>
            </a:r>
            <a:r>
              <a:rPr lang="en-IN" sz="2000" dirty="0" smtClean="0">
                <a:latin typeface="Arial" panose="020B0604020202020204" pitchFamily="34" charset="0"/>
                <a:cs typeface="Arial" panose="020B0604020202020204" pitchFamily="34" charset="0"/>
              </a:rPr>
              <a:t> </a:t>
            </a:r>
          </a:p>
          <a:p>
            <a:pPr algn="just"/>
            <a:r>
              <a:rPr lang="en-IN" sz="2000" dirty="0">
                <a:latin typeface="Arial" panose="020B0604020202020204" pitchFamily="34" charset="0"/>
                <a:cs typeface="Arial" panose="020B0604020202020204" pitchFamily="34" charset="0"/>
              </a:rPr>
              <a:t> </a:t>
            </a:r>
            <a:r>
              <a:rPr lang="en-IN" sz="2000" dirty="0" smtClean="0">
                <a:latin typeface="Arial" panose="020B0604020202020204" pitchFamily="34" charset="0"/>
                <a:cs typeface="Arial" panose="020B0604020202020204" pitchFamily="34" charset="0"/>
              </a:rPr>
              <a:t>                     a. Recurrent Neural Network(RNN)</a:t>
            </a:r>
          </a:p>
          <a:p>
            <a:pPr algn="just"/>
            <a:r>
              <a:rPr lang="en-IN" sz="2000" dirty="0">
                <a:latin typeface="Arial" panose="020B0604020202020204" pitchFamily="34" charset="0"/>
                <a:cs typeface="Arial" panose="020B0604020202020204" pitchFamily="34" charset="0"/>
              </a:rPr>
              <a:t> </a:t>
            </a:r>
            <a:r>
              <a:rPr lang="en-IN" sz="2000" dirty="0" smtClean="0">
                <a:latin typeface="Arial" panose="020B0604020202020204" pitchFamily="34" charset="0"/>
                <a:cs typeface="Arial" panose="020B0604020202020204" pitchFamily="34" charset="0"/>
              </a:rPr>
              <a:t>                     b. Long Short Term Memory (LSTM) </a:t>
            </a:r>
          </a:p>
          <a:p>
            <a:pPr algn="just"/>
            <a:r>
              <a:rPr lang="en-IN" sz="2000" dirty="0">
                <a:latin typeface="Arial" panose="020B0604020202020204" pitchFamily="34" charset="0"/>
                <a:cs typeface="Arial" panose="020B0604020202020204" pitchFamily="34" charset="0"/>
              </a:rPr>
              <a:t> </a:t>
            </a:r>
            <a:r>
              <a:rPr lang="en-IN" sz="2000" dirty="0" smtClean="0">
                <a:latin typeface="Arial" panose="020B0604020202020204" pitchFamily="34" charset="0"/>
                <a:cs typeface="Arial" panose="020B0604020202020204" pitchFamily="34" charset="0"/>
              </a:rPr>
              <a:t>                     c. Convolutional Neural Network(CNN). </a:t>
            </a:r>
          </a:p>
          <a:p>
            <a:pPr marL="285750" indent="-285750" algn="just">
              <a:buFont typeface="Wingdings" panose="05000000000000000000" pitchFamily="2" charset="2"/>
              <a:buChar char="q"/>
            </a:pPr>
            <a:endParaRPr lang="en-IN" sz="20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q"/>
            </a:pPr>
            <a:r>
              <a:rPr lang="en-IN" sz="2000" b="1" dirty="0" smtClean="0">
                <a:latin typeface="Arial" panose="020B0604020202020204" pitchFamily="34" charset="0"/>
                <a:cs typeface="Arial" panose="020B0604020202020204" pitchFamily="34" charset="0"/>
              </a:rPr>
              <a:t>Recurrent Neural Network </a:t>
            </a:r>
            <a:r>
              <a:rPr lang="en-IN" sz="2000" dirty="0" smtClean="0">
                <a:latin typeface="Arial" panose="020B0604020202020204" pitchFamily="34" charset="0"/>
                <a:cs typeface="Arial" panose="020B0604020202020204" pitchFamily="34" charset="0"/>
              </a:rPr>
              <a:t>is a class of neural network where connections between the computational units form a directed circle. </a:t>
            </a:r>
          </a:p>
          <a:p>
            <a:pPr marL="285750" indent="-285750" algn="just">
              <a:buFont typeface="Wingdings" panose="05000000000000000000" pitchFamily="2" charset="2"/>
              <a:buChar char="q"/>
            </a:pPr>
            <a:endParaRPr lang="en-IN" sz="2000" dirty="0"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q"/>
            </a:pPr>
            <a:endParaRPr lang="en-IN" sz="2000" dirty="0"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q"/>
            </a:pPr>
            <a:endParaRPr lang="en-IN" sz="2000" dirty="0">
              <a:latin typeface="Arial" panose="020B0604020202020204" pitchFamily="34" charset="0"/>
              <a:cs typeface="Arial" panose="020B0604020202020204" pitchFamily="34" charset="0"/>
            </a:endParaRPr>
          </a:p>
        </p:txBody>
      </p:sp>
      <p:sp>
        <p:nvSpPr>
          <p:cNvPr id="7" name="Footer Placeholder 5"/>
          <p:cNvSpPr>
            <a:spLocks noGrp="1"/>
          </p:cNvSpPr>
          <p:nvPr>
            <p:ph type="ftr" sz="quarter" idx="11"/>
          </p:nvPr>
        </p:nvSpPr>
        <p:spPr>
          <a:xfrm>
            <a:off x="296214" y="6135808"/>
            <a:ext cx="11561958" cy="365125"/>
          </a:xfrm>
        </p:spPr>
        <p:txBody>
          <a:bodyPr/>
          <a:lstStyle/>
          <a:p>
            <a:r>
              <a:rPr lang="en-IN" sz="1400" dirty="0" err="1" smtClean="0">
                <a:solidFill>
                  <a:schemeClr val="tx1"/>
                </a:solidFill>
              </a:rPr>
              <a:t>MIT,Pune</a:t>
            </a:r>
            <a:r>
              <a:rPr lang="en-IN" sz="1400" dirty="0" smtClean="0">
                <a:solidFill>
                  <a:schemeClr val="tx1"/>
                </a:solidFill>
              </a:rPr>
              <a:t>                                                                                                  10                                                          Dept of Information Technology </a:t>
            </a:r>
            <a:endParaRPr lang="en-IN" sz="1400" dirty="0">
              <a:solidFill>
                <a:schemeClr val="tx1"/>
              </a:solidFill>
            </a:endParaRPr>
          </a:p>
        </p:txBody>
      </p:sp>
      <p:pic>
        <p:nvPicPr>
          <p:cNvPr id="8"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59428" y="3837171"/>
            <a:ext cx="7580625" cy="1991804"/>
          </a:xfrm>
          <a:prstGeom prst="rect">
            <a:avLst/>
          </a:prstGeom>
        </p:spPr>
      </p:pic>
      <p:sp>
        <p:nvSpPr>
          <p:cNvPr id="9" name="TextBox 8"/>
          <p:cNvSpPr txBox="1"/>
          <p:nvPr/>
        </p:nvSpPr>
        <p:spPr>
          <a:xfrm>
            <a:off x="4348452" y="453540"/>
            <a:ext cx="2802576" cy="523220"/>
          </a:xfrm>
          <a:prstGeom prst="rect">
            <a:avLst/>
          </a:prstGeom>
          <a:noFill/>
        </p:spPr>
        <p:txBody>
          <a:bodyPr wrap="square" rtlCol="0">
            <a:spAutoFit/>
          </a:bodyPr>
          <a:lstStyle/>
          <a:p>
            <a:r>
              <a:rPr lang="en-IN" sz="2800" b="1" dirty="0" smtClean="0"/>
              <a:t>PROCESSING </a:t>
            </a:r>
            <a:endParaRPr lang="en-IN" sz="2800" b="1" dirty="0"/>
          </a:p>
        </p:txBody>
      </p:sp>
      <p:sp>
        <p:nvSpPr>
          <p:cNvPr id="2" name="TextBox 1"/>
          <p:cNvSpPr txBox="1"/>
          <p:nvPr/>
        </p:nvSpPr>
        <p:spPr>
          <a:xfrm>
            <a:off x="3659682" y="5797726"/>
            <a:ext cx="1434831" cy="369332"/>
          </a:xfrm>
          <a:prstGeom prst="rect">
            <a:avLst/>
          </a:prstGeom>
          <a:noFill/>
        </p:spPr>
        <p:txBody>
          <a:bodyPr wrap="square" rtlCol="0">
            <a:spAutoFit/>
          </a:bodyPr>
          <a:lstStyle/>
          <a:p>
            <a:r>
              <a:rPr lang="en-IN" b="1" dirty="0" smtClean="0"/>
              <a:t>Fig:2  </a:t>
            </a:r>
            <a:r>
              <a:rPr lang="en-IN" sz="1200" dirty="0" smtClean="0"/>
              <a:t>[5]</a:t>
            </a:r>
            <a:endParaRPr lang="en-IN" sz="1200" dirty="0"/>
          </a:p>
        </p:txBody>
      </p:sp>
    </p:spTree>
    <p:extLst>
      <p:ext uri="{BB962C8B-B14F-4D97-AF65-F5344CB8AC3E}">
        <p14:creationId xmlns:p14="http://schemas.microsoft.com/office/powerpoint/2010/main" val="33837141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6201" y="1114329"/>
            <a:ext cx="9341983" cy="3497943"/>
          </a:xfrm>
        </p:spPr>
        <p:txBody>
          <a:bodyPr>
            <a:noAutofit/>
          </a:bodyPr>
          <a:lstStyle/>
          <a:p>
            <a:pPr algn="just">
              <a:buClrTx/>
              <a:buFont typeface="Wingdings" panose="05000000000000000000" pitchFamily="2" charset="2"/>
              <a:buChar char="q"/>
            </a:pPr>
            <a:r>
              <a:rPr lang="en-IN" sz="2000" b="1" dirty="0" smtClean="0">
                <a:latin typeface="Arial" panose="020B0604020202020204" pitchFamily="34" charset="0"/>
                <a:cs typeface="Arial" panose="020B0604020202020204" pitchFamily="34" charset="0"/>
              </a:rPr>
              <a:t>Long Short Term Memory(LSTM</a:t>
            </a:r>
            <a:r>
              <a:rPr lang="en-IN" sz="2000" dirty="0" smtClean="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is a special kind of </a:t>
            </a:r>
            <a:r>
              <a:rPr lang="en-IN" sz="2000" dirty="0" smtClean="0">
                <a:latin typeface="Arial" panose="020B0604020202020204" pitchFamily="34" charset="0"/>
                <a:cs typeface="Arial" panose="020B0604020202020204" pitchFamily="34" charset="0"/>
              </a:rPr>
              <a:t>RNN. </a:t>
            </a:r>
            <a:r>
              <a:rPr lang="en-IN" sz="2000" dirty="0">
                <a:latin typeface="Arial" panose="020B0604020202020204" pitchFamily="34" charset="0"/>
                <a:cs typeface="Arial" panose="020B0604020202020204" pitchFamily="34" charset="0"/>
              </a:rPr>
              <a:t>The cells are composed of various gates that can control the input ﬂow. </a:t>
            </a:r>
          </a:p>
          <a:p>
            <a:pPr algn="just">
              <a:buClrTx/>
              <a:buFont typeface="Wingdings" panose="05000000000000000000" pitchFamily="2" charset="2"/>
              <a:buChar char="q"/>
            </a:pPr>
            <a:endParaRPr lang="en-IN" sz="2000" dirty="0" smtClean="0">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An </a:t>
            </a:r>
            <a:r>
              <a:rPr lang="en-IN" sz="2000" dirty="0">
                <a:latin typeface="Arial" panose="020B0604020202020204" pitchFamily="34" charset="0"/>
                <a:cs typeface="Arial" panose="020B0604020202020204" pitchFamily="34" charset="0"/>
              </a:rPr>
              <a:t>LSTM cell consists of input gate, cell state, forget gate, and output gate. It also consists of sigmoid layer, tanh layer and point wise multiplication operation</a:t>
            </a:r>
            <a:r>
              <a:rPr lang="en-IN" sz="2000" dirty="0" smtClean="0">
                <a:latin typeface="Arial" panose="020B0604020202020204" pitchFamily="34" charset="0"/>
                <a:cs typeface="Arial" panose="020B0604020202020204" pitchFamily="34" charset="0"/>
              </a:rPr>
              <a:t>. </a:t>
            </a:r>
          </a:p>
          <a:p>
            <a:pPr algn="just">
              <a:buClrTx/>
              <a:buFont typeface="Wingdings" panose="05000000000000000000" pitchFamily="2" charset="2"/>
              <a:buChar char="q"/>
            </a:pPr>
            <a:endParaRPr lang="en-IN" sz="2000" dirty="0">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cell state is updated based on the outputs form the gates. </a:t>
            </a:r>
          </a:p>
        </p:txBody>
      </p:sp>
      <p:sp>
        <p:nvSpPr>
          <p:cNvPr id="6" name="Footer Placeholder 5"/>
          <p:cNvSpPr>
            <a:spLocks noGrp="1"/>
          </p:cNvSpPr>
          <p:nvPr>
            <p:ph type="ftr" sz="quarter" idx="11"/>
          </p:nvPr>
        </p:nvSpPr>
        <p:spPr>
          <a:xfrm>
            <a:off x="296214" y="6135808"/>
            <a:ext cx="11561958" cy="365125"/>
          </a:xfrm>
        </p:spPr>
        <p:txBody>
          <a:bodyPr/>
          <a:lstStyle/>
          <a:p>
            <a:r>
              <a:rPr lang="en-IN" sz="1400" dirty="0" err="1" smtClean="0">
                <a:solidFill>
                  <a:schemeClr val="tx1"/>
                </a:solidFill>
              </a:rPr>
              <a:t>MIT,Pune</a:t>
            </a:r>
            <a:r>
              <a:rPr lang="en-IN" sz="1400" dirty="0" smtClean="0">
                <a:solidFill>
                  <a:schemeClr val="tx1"/>
                </a:solidFill>
              </a:rPr>
              <a:t>                                                                                                  11                                                          Dept of Information Technology </a:t>
            </a:r>
            <a:endParaRPr lang="en-IN" sz="1400" dirty="0">
              <a:solidFill>
                <a:schemeClr val="tx1"/>
              </a:solidFill>
            </a:endParaRPr>
          </a:p>
        </p:txBody>
      </p:sp>
    </p:spTree>
    <p:extLst>
      <p:ext uri="{BB962C8B-B14F-4D97-AF65-F5344CB8AC3E}">
        <p14:creationId xmlns:p14="http://schemas.microsoft.com/office/powerpoint/2010/main" val="39956246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0649" y="546265"/>
            <a:ext cx="10460572" cy="4652438"/>
          </a:xfrm>
        </p:spPr>
        <p:txBody>
          <a:bodyPr>
            <a:normAutofit fontScale="92500" lnSpcReduction="20000"/>
          </a:bodyPr>
          <a:lstStyle/>
          <a:p>
            <a:pPr>
              <a:buClr>
                <a:schemeClr val="tx1"/>
              </a:buClr>
              <a:buFont typeface="Wingdings" panose="05000000000000000000" pitchFamily="2" charset="2"/>
              <a:buChar char="q"/>
            </a:pPr>
            <a:r>
              <a:rPr lang="en-IN" sz="2000" dirty="0">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Input gate </a:t>
            </a:r>
            <a:r>
              <a:rPr lang="en-IN" sz="2000" dirty="0">
                <a:latin typeface="Arial" panose="020B0604020202020204" pitchFamily="34" charset="0"/>
                <a:cs typeface="Arial" panose="020B0604020202020204" pitchFamily="34" charset="0"/>
              </a:rPr>
              <a:t>: Input gate consists of the input</a:t>
            </a:r>
            <a:r>
              <a:rPr lang="en-IN" sz="2000" dirty="0" smtClean="0">
                <a:latin typeface="Arial" panose="020B0604020202020204" pitchFamily="34" charset="0"/>
                <a:cs typeface="Arial" panose="020B0604020202020204" pitchFamily="34" charset="0"/>
              </a:rPr>
              <a:t>.</a:t>
            </a:r>
          </a:p>
          <a:p>
            <a:pPr marL="0" indent="0">
              <a:buClr>
                <a:schemeClr val="tx1"/>
              </a:buClr>
              <a:buNone/>
            </a:pPr>
            <a:r>
              <a:rPr lang="en-IN" sz="2000" dirty="0" smtClean="0">
                <a:latin typeface="Arial" panose="020B0604020202020204" pitchFamily="34" charset="0"/>
                <a:cs typeface="Arial" panose="020B0604020202020204" pitchFamily="34" charset="0"/>
              </a:rPr>
              <a:t>  </a:t>
            </a:r>
          </a:p>
          <a:p>
            <a:pPr>
              <a:buClr>
                <a:schemeClr val="tx1"/>
              </a:buClr>
              <a:buFont typeface="Wingdings" panose="05000000000000000000" pitchFamily="2" charset="2"/>
              <a:buChar char="q"/>
            </a:pPr>
            <a:r>
              <a:rPr lang="en-IN" sz="2000" b="1" dirty="0" smtClean="0">
                <a:latin typeface="Arial" panose="020B0604020202020204" pitchFamily="34" charset="0"/>
                <a:cs typeface="Arial" panose="020B0604020202020204" pitchFamily="34" charset="0"/>
              </a:rPr>
              <a:t> Cell </a:t>
            </a:r>
            <a:r>
              <a:rPr lang="en-IN" sz="2000" b="1" dirty="0">
                <a:latin typeface="Arial" panose="020B0604020202020204" pitchFamily="34" charset="0"/>
                <a:cs typeface="Arial" panose="020B0604020202020204" pitchFamily="34" charset="0"/>
              </a:rPr>
              <a:t>State </a:t>
            </a:r>
            <a:r>
              <a:rPr lang="en-IN" sz="2000" dirty="0">
                <a:latin typeface="Arial" panose="020B0604020202020204" pitchFamily="34" charset="0"/>
                <a:cs typeface="Arial" panose="020B0604020202020204" pitchFamily="34" charset="0"/>
              </a:rPr>
              <a:t>: Runs through the entire network and has the ability to add or remove information with the help of gates. </a:t>
            </a:r>
            <a:endParaRPr lang="en-IN" sz="2000" dirty="0" smtClean="0">
              <a:latin typeface="Arial" panose="020B0604020202020204" pitchFamily="34" charset="0"/>
              <a:cs typeface="Arial" panose="020B0604020202020204" pitchFamily="34" charset="0"/>
            </a:endParaRPr>
          </a:p>
          <a:p>
            <a:pPr marL="0" indent="0">
              <a:buClr>
                <a:schemeClr val="tx1"/>
              </a:buClr>
              <a:buNone/>
            </a:pPr>
            <a:endParaRPr lang="en-IN" sz="2000" dirty="0" smtClean="0">
              <a:latin typeface="Arial" panose="020B0604020202020204" pitchFamily="34" charset="0"/>
              <a:cs typeface="Arial" panose="020B0604020202020204" pitchFamily="34" charset="0"/>
            </a:endParaRPr>
          </a:p>
          <a:p>
            <a:pPr>
              <a:buClr>
                <a:schemeClr val="tx1"/>
              </a:buClr>
              <a:buFont typeface="Wingdings" panose="05000000000000000000" pitchFamily="2" charset="2"/>
              <a:buChar char="q"/>
            </a:pPr>
            <a:r>
              <a:rPr lang="en-IN" sz="2000" b="1" dirty="0" smtClean="0">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Forget gate layer</a:t>
            </a:r>
            <a:r>
              <a:rPr lang="en-IN" sz="2000" dirty="0">
                <a:latin typeface="Arial" panose="020B0604020202020204" pitchFamily="34" charset="0"/>
                <a:cs typeface="Arial" panose="020B0604020202020204" pitchFamily="34" charset="0"/>
              </a:rPr>
              <a:t>: Decides the fraction of the information to be allowed. </a:t>
            </a:r>
            <a:endParaRPr lang="en-IN" sz="2000" dirty="0" smtClean="0">
              <a:latin typeface="Arial" panose="020B0604020202020204" pitchFamily="34" charset="0"/>
              <a:cs typeface="Arial" panose="020B0604020202020204" pitchFamily="34" charset="0"/>
            </a:endParaRPr>
          </a:p>
          <a:p>
            <a:pPr marL="0" indent="0">
              <a:buClr>
                <a:schemeClr val="tx1"/>
              </a:buClr>
              <a:buNone/>
            </a:pPr>
            <a:endParaRPr lang="en-IN" sz="2000" dirty="0">
              <a:latin typeface="Arial" panose="020B0604020202020204" pitchFamily="34" charset="0"/>
              <a:cs typeface="Arial" panose="020B0604020202020204" pitchFamily="34" charset="0"/>
            </a:endParaRPr>
          </a:p>
          <a:p>
            <a:pPr>
              <a:buClr>
                <a:schemeClr val="tx1"/>
              </a:buClr>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Output gate </a:t>
            </a:r>
            <a:r>
              <a:rPr lang="en-IN" sz="2000" dirty="0">
                <a:latin typeface="Arial" panose="020B0604020202020204" pitchFamily="34" charset="0"/>
                <a:cs typeface="Arial" panose="020B0604020202020204" pitchFamily="34" charset="0"/>
              </a:rPr>
              <a:t>: It consists of the output generated by the LSTM. </a:t>
            </a:r>
            <a:endParaRPr lang="en-IN" sz="2000" dirty="0" smtClean="0">
              <a:latin typeface="Arial" panose="020B0604020202020204" pitchFamily="34" charset="0"/>
              <a:cs typeface="Arial" panose="020B0604020202020204" pitchFamily="34" charset="0"/>
            </a:endParaRPr>
          </a:p>
          <a:p>
            <a:pPr marL="0" indent="0">
              <a:buClr>
                <a:schemeClr val="tx1"/>
              </a:buClr>
              <a:buNone/>
            </a:pPr>
            <a:endParaRPr lang="en-IN" sz="2000" dirty="0" smtClean="0">
              <a:latin typeface="Arial" panose="020B0604020202020204" pitchFamily="34" charset="0"/>
              <a:cs typeface="Arial" panose="020B0604020202020204" pitchFamily="34" charset="0"/>
            </a:endParaRPr>
          </a:p>
          <a:p>
            <a:pPr>
              <a:buClr>
                <a:schemeClr val="tx1"/>
              </a:buClr>
              <a:buFont typeface="Wingdings" panose="05000000000000000000" pitchFamily="2" charset="2"/>
              <a:buChar char="q"/>
            </a:pPr>
            <a:r>
              <a:rPr lang="en-IN" sz="2000" b="1" dirty="0" smtClean="0">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Sigmoid </a:t>
            </a:r>
            <a:r>
              <a:rPr lang="en-IN" sz="2000" b="1" dirty="0" smtClean="0">
                <a:latin typeface="Arial" panose="020B0604020202020204" pitchFamily="34" charset="0"/>
                <a:cs typeface="Arial" panose="020B0604020202020204" pitchFamily="34" charset="0"/>
              </a:rPr>
              <a:t> layer </a:t>
            </a:r>
            <a:r>
              <a:rPr lang="en-IN" sz="2000" dirty="0">
                <a:latin typeface="Arial" panose="020B0604020202020204" pitchFamily="34" charset="0"/>
                <a:cs typeface="Arial" panose="020B0604020202020204" pitchFamily="34" charset="0"/>
              </a:rPr>
              <a:t>generates numbers between zero and one, describing how much of each component should be let through. </a:t>
            </a:r>
            <a:endParaRPr lang="en-IN" sz="2000" dirty="0" smtClean="0">
              <a:latin typeface="Arial" panose="020B0604020202020204" pitchFamily="34" charset="0"/>
              <a:cs typeface="Arial" panose="020B0604020202020204" pitchFamily="34" charset="0"/>
            </a:endParaRPr>
          </a:p>
          <a:p>
            <a:pPr marL="0" indent="0">
              <a:buClr>
                <a:schemeClr val="tx1"/>
              </a:buClr>
              <a:buNone/>
            </a:pPr>
            <a:endParaRPr lang="en-IN" sz="2000" dirty="0">
              <a:latin typeface="Arial" panose="020B0604020202020204" pitchFamily="34" charset="0"/>
              <a:cs typeface="Arial" panose="020B0604020202020204" pitchFamily="34" charset="0"/>
            </a:endParaRPr>
          </a:p>
          <a:p>
            <a:pPr>
              <a:buClr>
                <a:schemeClr val="tx1"/>
              </a:buClr>
              <a:buFont typeface="Wingdings" panose="05000000000000000000" pitchFamily="2" charset="2"/>
              <a:buChar char="q"/>
            </a:pPr>
            <a:r>
              <a:rPr lang="en-IN" sz="2000" b="1" dirty="0" err="1" smtClean="0">
                <a:latin typeface="Arial" panose="020B0604020202020204" pitchFamily="34" charset="0"/>
                <a:cs typeface="Arial" panose="020B0604020202020204" pitchFamily="34" charset="0"/>
              </a:rPr>
              <a:t>Tanh</a:t>
            </a:r>
            <a:r>
              <a:rPr lang="en-IN" sz="2000" b="1" dirty="0" smtClean="0">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layer </a:t>
            </a:r>
            <a:r>
              <a:rPr lang="en-IN" sz="2000" dirty="0">
                <a:latin typeface="Arial" panose="020B0604020202020204" pitchFamily="34" charset="0"/>
                <a:cs typeface="Arial" panose="020B0604020202020204" pitchFamily="34" charset="0"/>
              </a:rPr>
              <a:t>generates a new vector, which will be added to the state. </a:t>
            </a:r>
          </a:p>
        </p:txBody>
      </p:sp>
      <p:sp>
        <p:nvSpPr>
          <p:cNvPr id="5" name="Footer Placeholder 5"/>
          <p:cNvSpPr>
            <a:spLocks noGrp="1"/>
          </p:cNvSpPr>
          <p:nvPr>
            <p:ph type="ftr" sz="quarter" idx="11"/>
          </p:nvPr>
        </p:nvSpPr>
        <p:spPr>
          <a:xfrm>
            <a:off x="296214" y="6135808"/>
            <a:ext cx="11561958" cy="365125"/>
          </a:xfrm>
        </p:spPr>
        <p:txBody>
          <a:bodyPr/>
          <a:lstStyle/>
          <a:p>
            <a:r>
              <a:rPr lang="en-IN" sz="1400" dirty="0" err="1" smtClean="0">
                <a:solidFill>
                  <a:schemeClr val="tx1"/>
                </a:solidFill>
              </a:rPr>
              <a:t>MIT,Pune</a:t>
            </a:r>
            <a:r>
              <a:rPr lang="en-IN" sz="1400" dirty="0" smtClean="0">
                <a:solidFill>
                  <a:schemeClr val="tx1"/>
                </a:solidFill>
              </a:rPr>
              <a:t>                                                                                                   12                                                         Dept of Information Technology </a:t>
            </a:r>
            <a:endParaRPr lang="en-IN" sz="1400" dirty="0">
              <a:solidFill>
                <a:schemeClr val="tx1"/>
              </a:solidFill>
            </a:endParaRPr>
          </a:p>
        </p:txBody>
      </p:sp>
    </p:spTree>
    <p:extLst>
      <p:ext uri="{BB962C8B-B14F-4D97-AF65-F5344CB8AC3E}">
        <p14:creationId xmlns:p14="http://schemas.microsoft.com/office/powerpoint/2010/main" val="1792876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6201" y="702204"/>
            <a:ext cx="9341983" cy="4706922"/>
          </a:xfrm>
        </p:spPr>
        <p:txBody>
          <a:bodyPr>
            <a:noAutofit/>
          </a:bodyPr>
          <a:lstStyle/>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Mathematically</a:t>
            </a: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ft </a:t>
            </a:r>
            <a:r>
              <a:rPr lang="en-IN" sz="2000" dirty="0">
                <a:latin typeface="Arial" panose="020B0604020202020204" pitchFamily="34" charset="0"/>
                <a:cs typeface="Arial" panose="020B0604020202020204" pitchFamily="34" charset="0"/>
              </a:rPr>
              <a:t>= </a:t>
            </a:r>
            <a:r>
              <a:rPr lang="el-GR" sz="2000" dirty="0">
                <a:latin typeface="Arial" panose="020B0604020202020204" pitchFamily="34" charset="0"/>
                <a:cs typeface="Arial" panose="020B0604020202020204" pitchFamily="34" charset="0"/>
              </a:rPr>
              <a:t>σ(</a:t>
            </a:r>
            <a:r>
              <a:rPr lang="en-IN" sz="2000" dirty="0">
                <a:latin typeface="Arial" panose="020B0604020202020204" pitchFamily="34" charset="0"/>
                <a:cs typeface="Arial" panose="020B0604020202020204" pitchFamily="34" charset="0"/>
              </a:rPr>
              <a:t>Wf.[ht−1,xt] + bf) </a:t>
            </a:r>
            <a:endParaRPr lang="en-IN" sz="2000" dirty="0" smtClean="0">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it </a:t>
            </a:r>
            <a:r>
              <a:rPr lang="en-IN" sz="2000" dirty="0">
                <a:latin typeface="Arial" panose="020B0604020202020204" pitchFamily="34" charset="0"/>
                <a:cs typeface="Arial" panose="020B0604020202020204" pitchFamily="34" charset="0"/>
              </a:rPr>
              <a:t>= </a:t>
            </a:r>
            <a:r>
              <a:rPr lang="el-GR" sz="2000" dirty="0">
                <a:latin typeface="Arial" panose="020B0604020202020204" pitchFamily="34" charset="0"/>
                <a:cs typeface="Arial" panose="020B0604020202020204" pitchFamily="34" charset="0"/>
              </a:rPr>
              <a:t>σ(</a:t>
            </a:r>
            <a:r>
              <a:rPr lang="en-IN" sz="2000" dirty="0">
                <a:latin typeface="Arial" panose="020B0604020202020204" pitchFamily="34" charset="0"/>
                <a:cs typeface="Arial" panose="020B0604020202020204" pitchFamily="34" charset="0"/>
              </a:rPr>
              <a:t>Wi.[ht−1,xt] + bi) </a:t>
            </a:r>
            <a:endParaRPr lang="en-IN" sz="2000" dirty="0" smtClean="0">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ct </a:t>
            </a:r>
            <a:r>
              <a:rPr lang="en-IN" sz="2000" dirty="0">
                <a:latin typeface="Arial" panose="020B0604020202020204" pitchFamily="34" charset="0"/>
                <a:cs typeface="Arial" panose="020B0604020202020204" pitchFamily="34" charset="0"/>
              </a:rPr>
              <a:t>= tanh(Wc.[ht−1,xt] + bc) </a:t>
            </a:r>
            <a:endParaRPr lang="en-IN" sz="2000" dirty="0" smtClean="0">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ot </a:t>
            </a:r>
            <a:r>
              <a:rPr lang="en-IN" sz="2000" dirty="0">
                <a:latin typeface="Arial" panose="020B0604020202020204" pitchFamily="34" charset="0"/>
                <a:cs typeface="Arial" panose="020B0604020202020204" pitchFamily="34" charset="0"/>
              </a:rPr>
              <a:t>= </a:t>
            </a:r>
            <a:r>
              <a:rPr lang="el-GR" sz="2000" dirty="0">
                <a:latin typeface="Arial" panose="020B0604020202020204" pitchFamily="34" charset="0"/>
                <a:cs typeface="Arial" panose="020B0604020202020204" pitchFamily="34" charset="0"/>
              </a:rPr>
              <a:t>σ(</a:t>
            </a:r>
            <a:r>
              <a:rPr lang="en-IN" sz="2000" dirty="0">
                <a:latin typeface="Arial" panose="020B0604020202020204" pitchFamily="34" charset="0"/>
                <a:cs typeface="Arial" panose="020B0604020202020204" pitchFamily="34" charset="0"/>
              </a:rPr>
              <a:t>Wo[ht−1,xt] + bo) </a:t>
            </a:r>
            <a:endParaRPr lang="en-IN" sz="2000" dirty="0" smtClean="0">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ht = ot ∗tanh(ct)</a:t>
            </a:r>
          </a:p>
          <a:p>
            <a:pPr marL="0" indent="0" algn="just">
              <a:buNone/>
            </a:pPr>
            <a:r>
              <a:rPr lang="en-IN" sz="2000" dirty="0" smtClean="0">
                <a:latin typeface="Arial" panose="020B0604020202020204" pitchFamily="34" charset="0"/>
                <a:cs typeface="Arial" panose="020B0604020202020204" pitchFamily="34" charset="0"/>
              </a:rPr>
              <a:t>Where,      </a:t>
            </a:r>
          </a:p>
          <a:p>
            <a:pPr marL="0" indent="0" algn="just">
              <a:buNone/>
            </a:pPr>
            <a:r>
              <a:rPr lang="en-IN" sz="2000" dirty="0" smtClean="0">
                <a:latin typeface="Arial" panose="020B0604020202020204" pitchFamily="34" charset="0"/>
                <a:cs typeface="Arial" panose="020B0604020202020204" pitchFamily="34" charset="0"/>
              </a:rPr>
              <a:t>xt</a:t>
            </a:r>
            <a:r>
              <a:rPr lang="en-IN" sz="2000" dirty="0">
                <a:latin typeface="Arial" panose="020B0604020202020204" pitchFamily="34" charset="0"/>
                <a:cs typeface="Arial" panose="020B0604020202020204" pitchFamily="34" charset="0"/>
              </a:rPr>
              <a:t>: input vector              </a:t>
            </a:r>
            <a:r>
              <a:rPr lang="en-IN" sz="2000" dirty="0" smtClean="0">
                <a:latin typeface="Arial" panose="020B0604020202020204" pitchFamily="34" charset="0"/>
                <a:cs typeface="Arial" panose="020B0604020202020204" pitchFamily="34" charset="0"/>
              </a:rPr>
              <a:t>ht</a:t>
            </a:r>
            <a:r>
              <a:rPr lang="en-IN" sz="2000" dirty="0">
                <a:latin typeface="Arial" panose="020B0604020202020204" pitchFamily="34" charset="0"/>
                <a:cs typeface="Arial" panose="020B0604020202020204" pitchFamily="34" charset="0"/>
              </a:rPr>
              <a:t>: output vector                </a:t>
            </a:r>
            <a:r>
              <a:rPr lang="en-IN" sz="2000" dirty="0" smtClean="0">
                <a:latin typeface="Arial" panose="020B0604020202020204" pitchFamily="34" charset="0"/>
                <a:cs typeface="Arial" panose="020B0604020202020204" pitchFamily="34" charset="0"/>
              </a:rPr>
              <a:t>ct</a:t>
            </a:r>
            <a:r>
              <a:rPr lang="en-IN" sz="2000" dirty="0">
                <a:latin typeface="Arial" panose="020B0604020202020204" pitchFamily="34" charset="0"/>
                <a:cs typeface="Arial" panose="020B0604020202020204" pitchFamily="34" charset="0"/>
              </a:rPr>
              <a:t>: cell state vector</a:t>
            </a:r>
          </a:p>
          <a:p>
            <a:pPr marL="0" indent="0" algn="just">
              <a:buNone/>
            </a:pPr>
            <a:r>
              <a:rPr lang="en-IN" sz="2000" dirty="0" smtClean="0">
                <a:latin typeface="Arial" panose="020B0604020202020204" pitchFamily="34" charset="0"/>
                <a:cs typeface="Arial" panose="020B0604020202020204" pitchFamily="34" charset="0"/>
              </a:rPr>
              <a:t>ft</a:t>
            </a:r>
            <a:r>
              <a:rPr lang="en-IN" sz="2000" dirty="0">
                <a:latin typeface="Arial" panose="020B0604020202020204" pitchFamily="34" charset="0"/>
                <a:cs typeface="Arial" panose="020B0604020202020204" pitchFamily="34" charset="0"/>
              </a:rPr>
              <a:t>: forget gate vector    </a:t>
            </a:r>
            <a:r>
              <a:rPr lang="en-IN" sz="2000" dirty="0" smtClean="0">
                <a:latin typeface="Arial" panose="020B0604020202020204" pitchFamily="34" charset="0"/>
                <a:cs typeface="Arial" panose="020B0604020202020204" pitchFamily="34" charset="0"/>
              </a:rPr>
              <a:t>it</a:t>
            </a:r>
            <a:r>
              <a:rPr lang="en-IN" sz="2000" dirty="0">
                <a:latin typeface="Arial" panose="020B0604020202020204" pitchFamily="34" charset="0"/>
                <a:cs typeface="Arial" panose="020B0604020202020204" pitchFamily="34" charset="0"/>
              </a:rPr>
              <a:t>: input gate vector            ot: output gate vector                    </a:t>
            </a:r>
          </a:p>
          <a:p>
            <a:pPr marL="0" indent="0" algn="just">
              <a:buNone/>
            </a:pPr>
            <a:r>
              <a:rPr lang="en-IN" sz="2000" dirty="0" smtClean="0">
                <a:latin typeface="Arial" panose="020B0604020202020204" pitchFamily="34" charset="0"/>
                <a:cs typeface="Arial" panose="020B0604020202020204" pitchFamily="34" charset="0"/>
              </a:rPr>
              <a:t>and  </a:t>
            </a:r>
            <a:r>
              <a:rPr lang="en-IN" sz="2000" dirty="0">
                <a:latin typeface="Arial" panose="020B0604020202020204" pitchFamily="34" charset="0"/>
                <a:cs typeface="Arial" panose="020B0604020202020204" pitchFamily="34" charset="0"/>
              </a:rPr>
              <a:t>W, b are the parameter matrix and vector</a:t>
            </a:r>
          </a:p>
        </p:txBody>
      </p:sp>
      <p:sp>
        <p:nvSpPr>
          <p:cNvPr id="6" name="Footer Placeholder 5"/>
          <p:cNvSpPr>
            <a:spLocks noGrp="1"/>
          </p:cNvSpPr>
          <p:nvPr>
            <p:ph type="ftr" sz="quarter" idx="11"/>
          </p:nvPr>
        </p:nvSpPr>
        <p:spPr>
          <a:xfrm>
            <a:off x="296214" y="6135808"/>
            <a:ext cx="11561958" cy="365125"/>
          </a:xfrm>
        </p:spPr>
        <p:txBody>
          <a:bodyPr/>
          <a:lstStyle/>
          <a:p>
            <a:r>
              <a:rPr lang="en-IN" sz="1400" dirty="0" err="1" smtClean="0">
                <a:solidFill>
                  <a:schemeClr val="tx1"/>
                </a:solidFill>
              </a:rPr>
              <a:t>MIT,Pune</a:t>
            </a:r>
            <a:r>
              <a:rPr lang="en-IN" sz="1400" dirty="0" smtClean="0">
                <a:solidFill>
                  <a:schemeClr val="tx1"/>
                </a:solidFill>
              </a:rPr>
              <a:t>                                                                                                  13                                                          Dept of Information Technology </a:t>
            </a:r>
            <a:endParaRPr lang="en-IN" sz="1400" dirty="0">
              <a:solidFill>
                <a:schemeClr val="tx1"/>
              </a:solidFill>
            </a:endParaRPr>
          </a:p>
        </p:txBody>
      </p:sp>
    </p:spTree>
    <p:extLst>
      <p:ext uri="{BB962C8B-B14F-4D97-AF65-F5344CB8AC3E}">
        <p14:creationId xmlns:p14="http://schemas.microsoft.com/office/powerpoint/2010/main" val="6864178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19441" y="1180605"/>
            <a:ext cx="9370231" cy="3349763"/>
          </a:xfrm>
        </p:spPr>
      </p:pic>
      <p:sp>
        <p:nvSpPr>
          <p:cNvPr id="6" name="Footer Placeholder 5"/>
          <p:cNvSpPr>
            <a:spLocks noGrp="1"/>
          </p:cNvSpPr>
          <p:nvPr>
            <p:ph type="ftr" sz="quarter" idx="11"/>
          </p:nvPr>
        </p:nvSpPr>
        <p:spPr>
          <a:xfrm>
            <a:off x="296214" y="6135808"/>
            <a:ext cx="11561958" cy="365125"/>
          </a:xfrm>
        </p:spPr>
        <p:txBody>
          <a:bodyPr/>
          <a:lstStyle/>
          <a:p>
            <a:r>
              <a:rPr lang="en-IN" sz="1400" dirty="0" err="1" smtClean="0">
                <a:solidFill>
                  <a:schemeClr val="tx1"/>
                </a:solidFill>
              </a:rPr>
              <a:t>MIT,Pune</a:t>
            </a:r>
            <a:r>
              <a:rPr lang="en-IN" sz="1400" dirty="0" smtClean="0">
                <a:solidFill>
                  <a:schemeClr val="tx1"/>
                </a:solidFill>
              </a:rPr>
              <a:t>                                                                                                   14                                                         Dept of Information Technology </a:t>
            </a:r>
            <a:endParaRPr lang="en-IN" sz="1400" dirty="0">
              <a:solidFill>
                <a:schemeClr val="tx1"/>
              </a:solidFill>
            </a:endParaRPr>
          </a:p>
        </p:txBody>
      </p:sp>
      <p:sp>
        <p:nvSpPr>
          <p:cNvPr id="4" name="TextBox 3"/>
          <p:cNvSpPr txBox="1"/>
          <p:nvPr/>
        </p:nvSpPr>
        <p:spPr>
          <a:xfrm>
            <a:off x="5640779" y="4963756"/>
            <a:ext cx="1151906" cy="369332"/>
          </a:xfrm>
          <a:prstGeom prst="rect">
            <a:avLst/>
          </a:prstGeom>
          <a:noFill/>
        </p:spPr>
        <p:txBody>
          <a:bodyPr wrap="square" rtlCol="0">
            <a:spAutoFit/>
          </a:bodyPr>
          <a:lstStyle/>
          <a:p>
            <a:r>
              <a:rPr lang="en-IN" b="1" dirty="0" smtClean="0"/>
              <a:t>Fig:3 </a:t>
            </a:r>
            <a:r>
              <a:rPr lang="en-IN" sz="1400" dirty="0" smtClean="0"/>
              <a:t>[5]</a:t>
            </a:r>
            <a:endParaRPr lang="en-IN" sz="1400" dirty="0"/>
          </a:p>
        </p:txBody>
      </p:sp>
    </p:spTree>
    <p:extLst>
      <p:ext uri="{BB962C8B-B14F-4D97-AF65-F5344CB8AC3E}">
        <p14:creationId xmlns:p14="http://schemas.microsoft.com/office/powerpoint/2010/main" val="2727874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0462" y="595085"/>
            <a:ext cx="10268036" cy="4862285"/>
          </a:xfrm>
        </p:spPr>
        <p:txBody>
          <a:bodyPr>
            <a:normAutofit/>
          </a:bodyPr>
          <a:lstStyle/>
          <a:p>
            <a:pPr algn="just">
              <a:buClrTx/>
              <a:buFont typeface="Wingdings" panose="05000000000000000000" pitchFamily="2" charset="2"/>
              <a:buChar char="q"/>
            </a:pPr>
            <a:r>
              <a:rPr lang="en-IN" sz="2000" dirty="0">
                <a:latin typeface="Arial" panose="020B0604020202020204" pitchFamily="34" charset="0"/>
                <a:cs typeface="Arial" panose="020B0604020202020204" pitchFamily="34" charset="0"/>
              </a:rPr>
              <a:t> </a:t>
            </a:r>
            <a:r>
              <a:rPr lang="en-IN" sz="2000" b="1" dirty="0" smtClean="0">
                <a:latin typeface="Arial" panose="020B0604020202020204" pitchFamily="34" charset="0"/>
                <a:cs typeface="Arial" panose="020B0604020202020204" pitchFamily="34" charset="0"/>
              </a:rPr>
              <a:t>Convolutional Neural Network </a:t>
            </a:r>
            <a:r>
              <a:rPr lang="en-IN" sz="2000" dirty="0">
                <a:latin typeface="Arial" panose="020B0604020202020204" pitchFamily="34" charset="0"/>
                <a:cs typeface="Arial" panose="020B0604020202020204" pitchFamily="34" charset="0"/>
              </a:rPr>
              <a:t>architectures mainly focuses on the given input sequence and does not use any previous history or information during the learning process</a:t>
            </a:r>
            <a:r>
              <a:rPr lang="en-IN" sz="2000" dirty="0" smtClean="0">
                <a:latin typeface="Arial" panose="020B0604020202020204" pitchFamily="34" charset="0"/>
                <a:cs typeface="Arial" panose="020B0604020202020204" pitchFamily="34" charset="0"/>
              </a:rPr>
              <a:t>.</a:t>
            </a:r>
          </a:p>
          <a:p>
            <a:pPr algn="just">
              <a:buClrTx/>
              <a:buFont typeface="Wingdings" panose="05000000000000000000" pitchFamily="2" charset="2"/>
              <a:buChar char="q"/>
            </a:pPr>
            <a:endParaRPr lang="en-IN" sz="2000" dirty="0">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 The </a:t>
            </a:r>
            <a:r>
              <a:rPr lang="en-IN" sz="2000" dirty="0">
                <a:latin typeface="Arial" panose="020B0604020202020204" pitchFamily="34" charset="0"/>
                <a:cs typeface="Arial" panose="020B0604020202020204" pitchFamily="34" charset="0"/>
              </a:rPr>
              <a:t>motivation behind testing the models with data from other companies is to check for interdependencies among the companies and to understand the market dynamics. </a:t>
            </a:r>
          </a:p>
          <a:p>
            <a:pPr algn="just">
              <a:buClrTx/>
              <a:buFont typeface="Wingdings" panose="05000000000000000000" pitchFamily="2" charset="2"/>
              <a:buChar char="q"/>
            </a:pPr>
            <a:endParaRPr lang="en-IN" sz="2000" dirty="0" smtClean="0">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error percentage was calculated </a:t>
            </a:r>
            <a:r>
              <a:rPr lang="en-IN" sz="2000" dirty="0" smtClean="0">
                <a:latin typeface="Arial" panose="020B0604020202020204" pitchFamily="34" charset="0"/>
                <a:cs typeface="Arial" panose="020B0604020202020204" pitchFamily="34" charset="0"/>
              </a:rPr>
              <a:t>using</a:t>
            </a:r>
          </a:p>
          <a:p>
            <a:pPr algn="just"/>
            <a:endParaRPr lang="en-IN" sz="2000" dirty="0">
              <a:latin typeface="Arial" panose="020B0604020202020204" pitchFamily="34" charset="0"/>
              <a:cs typeface="Arial" panose="020B0604020202020204" pitchFamily="34" charset="0"/>
            </a:endParaRPr>
          </a:p>
          <a:p>
            <a:pPr marL="0" indent="0" algn="just">
              <a:buNone/>
            </a:pPr>
            <a:r>
              <a:rPr lang="en-IN" sz="2000" dirty="0" smtClean="0">
                <a:latin typeface="Arial" panose="020B0604020202020204" pitchFamily="34" charset="0"/>
                <a:cs typeface="Arial" panose="020B0604020202020204" pitchFamily="34" charset="0"/>
              </a:rPr>
              <a:t>        ep =  abs[  Xi(real) </a:t>
            </a:r>
            <a:r>
              <a:rPr lang="en-IN" sz="2000" dirty="0">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Xi(predicted)  ]    * 100</a:t>
            </a:r>
          </a:p>
          <a:p>
            <a:pPr marL="0" indent="0" algn="just">
              <a:buNone/>
            </a:pPr>
            <a:r>
              <a:rPr lang="en-IN" sz="2000" dirty="0" smtClean="0">
                <a:latin typeface="Arial" panose="020B0604020202020204" pitchFamily="34" charset="0"/>
                <a:cs typeface="Arial" panose="020B0604020202020204" pitchFamily="34" charset="0"/>
              </a:rPr>
              <a:t>                              Xi(real)   </a:t>
            </a:r>
          </a:p>
          <a:p>
            <a:pPr algn="just"/>
            <a:endParaRPr lang="en-IN" sz="2000" dirty="0">
              <a:latin typeface="Arial" panose="020B0604020202020204" pitchFamily="34" charset="0"/>
              <a:cs typeface="Arial" panose="020B0604020202020204" pitchFamily="34" charset="0"/>
            </a:endParaRPr>
          </a:p>
        </p:txBody>
      </p:sp>
      <p:cxnSp>
        <p:nvCxnSpPr>
          <p:cNvPr id="5" name="Straight Connector 4"/>
          <p:cNvCxnSpPr/>
          <p:nvPr/>
        </p:nvCxnSpPr>
        <p:spPr>
          <a:xfrm>
            <a:off x="2397310" y="4502364"/>
            <a:ext cx="3352800" cy="14514"/>
          </a:xfrm>
          <a:prstGeom prst="line">
            <a:avLst/>
          </a:prstGeom>
        </p:spPr>
        <p:style>
          <a:lnRef idx="3">
            <a:schemeClr val="dk1"/>
          </a:lnRef>
          <a:fillRef idx="0">
            <a:schemeClr val="dk1"/>
          </a:fillRef>
          <a:effectRef idx="2">
            <a:schemeClr val="dk1"/>
          </a:effectRef>
          <a:fontRef idx="minor">
            <a:schemeClr val="tx1"/>
          </a:fontRef>
        </p:style>
      </p:cxnSp>
      <p:sp>
        <p:nvSpPr>
          <p:cNvPr id="7" name="Footer Placeholder 5"/>
          <p:cNvSpPr>
            <a:spLocks noGrp="1"/>
          </p:cNvSpPr>
          <p:nvPr>
            <p:ph type="ftr" sz="quarter" idx="11"/>
          </p:nvPr>
        </p:nvSpPr>
        <p:spPr>
          <a:xfrm>
            <a:off x="296214" y="6135808"/>
            <a:ext cx="11561958" cy="365125"/>
          </a:xfrm>
        </p:spPr>
        <p:txBody>
          <a:bodyPr/>
          <a:lstStyle/>
          <a:p>
            <a:r>
              <a:rPr lang="en-IN" sz="1400" dirty="0" err="1" smtClean="0">
                <a:solidFill>
                  <a:schemeClr val="tx1"/>
                </a:solidFill>
              </a:rPr>
              <a:t>MIT,Pune</a:t>
            </a:r>
            <a:r>
              <a:rPr lang="en-IN" sz="1400" dirty="0" smtClean="0">
                <a:solidFill>
                  <a:schemeClr val="tx1"/>
                </a:solidFill>
              </a:rPr>
              <a:t>                                                                                                  15                                                          Dept of Information Technology </a:t>
            </a:r>
            <a:endParaRPr lang="en-IN" sz="1400" dirty="0">
              <a:solidFill>
                <a:schemeClr val="tx1"/>
              </a:solidFill>
            </a:endParaRPr>
          </a:p>
        </p:txBody>
      </p:sp>
    </p:spTree>
    <p:extLst>
      <p:ext uri="{BB962C8B-B14F-4D97-AF65-F5344CB8AC3E}">
        <p14:creationId xmlns:p14="http://schemas.microsoft.com/office/powerpoint/2010/main" val="9680200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492866" y="635354"/>
            <a:ext cx="2066161" cy="696690"/>
          </a:xfrm>
        </p:spPr>
        <p:txBody>
          <a:bodyPr>
            <a:normAutofit/>
          </a:bodyPr>
          <a:lstStyle/>
          <a:p>
            <a:r>
              <a:rPr lang="en-IN" sz="3200" dirty="0" smtClean="0"/>
              <a:t>RESULTS</a:t>
            </a:r>
            <a:endParaRPr lang="en-IN" sz="3200" dirty="0"/>
          </a:p>
        </p:txBody>
      </p:sp>
      <p:sp>
        <p:nvSpPr>
          <p:cNvPr id="3" name="Content Placeholder 2"/>
          <p:cNvSpPr>
            <a:spLocks noGrp="1"/>
          </p:cNvSpPr>
          <p:nvPr>
            <p:ph idx="1"/>
          </p:nvPr>
        </p:nvSpPr>
        <p:spPr>
          <a:xfrm>
            <a:off x="631065" y="1332044"/>
            <a:ext cx="10496281" cy="2278743"/>
          </a:xfrm>
        </p:spPr>
        <p:txBody>
          <a:bodyPr>
            <a:noAutofit/>
          </a:bodyPr>
          <a:lstStyle/>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From </a:t>
            </a:r>
            <a:r>
              <a:rPr lang="en-IN" sz="2000" dirty="0">
                <a:latin typeface="Arial" panose="020B0604020202020204" pitchFamily="34" charset="0"/>
                <a:cs typeface="Arial" panose="020B0604020202020204" pitchFamily="34" charset="0"/>
              </a:rPr>
              <a:t>the table it is clear that CNN is giving more accurate results than the other two models. </a:t>
            </a: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This </a:t>
            </a:r>
            <a:r>
              <a:rPr lang="en-IN" sz="2000" dirty="0">
                <a:latin typeface="Arial" panose="020B0604020202020204" pitchFamily="34" charset="0"/>
                <a:cs typeface="Arial" panose="020B0604020202020204" pitchFamily="34" charset="0"/>
              </a:rPr>
              <a:t>is due to the reason that CNN does not depend on any previous information for </a:t>
            </a:r>
            <a:r>
              <a:rPr lang="en-IN" sz="2000" dirty="0" smtClean="0">
                <a:latin typeface="Arial" panose="020B0604020202020204" pitchFamily="34" charset="0"/>
                <a:cs typeface="Arial" panose="020B0604020202020204" pitchFamily="34" charset="0"/>
              </a:rPr>
              <a:t>prediction</a:t>
            </a:r>
            <a:r>
              <a:rPr lang="en-IN" sz="2000" dirty="0">
                <a:latin typeface="Arial" panose="020B0604020202020204" pitchFamily="34" charset="0"/>
                <a:cs typeface="Arial" panose="020B0604020202020204" pitchFamily="34" charset="0"/>
              </a:rPr>
              <a:t>. It uses only the current window for prediction</a:t>
            </a:r>
            <a:r>
              <a:rPr lang="en-IN" sz="2000" dirty="0" smtClean="0">
                <a:latin typeface="Arial" panose="020B0604020202020204" pitchFamily="34" charset="0"/>
                <a:cs typeface="Arial" panose="020B0604020202020204" pitchFamily="34" charset="0"/>
              </a:rPr>
              <a:t>.</a:t>
            </a:r>
          </a:p>
          <a:p>
            <a:pPr algn="just"/>
            <a:endParaRPr lang="en-IN" sz="2000" dirty="0">
              <a:latin typeface="Arial" panose="020B0604020202020204" pitchFamily="34" charset="0"/>
              <a:cs typeface="Arial" panose="020B0604020202020204" pitchFamily="34" charset="0"/>
            </a:endParaRPr>
          </a:p>
          <a:p>
            <a:pPr marL="0" indent="0" algn="just">
              <a:buNone/>
            </a:pPr>
            <a:r>
              <a:rPr lang="en-IN" sz="2000" b="1" dirty="0" smtClean="0">
                <a:latin typeface="Arial" panose="020B0604020202020204" pitchFamily="34" charset="0"/>
                <a:cs typeface="Arial" panose="020B0604020202020204" pitchFamily="34" charset="0"/>
              </a:rPr>
              <a:t>     </a:t>
            </a:r>
            <a:r>
              <a:rPr lang="en-IN" sz="2000" b="1" dirty="0" smtClean="0">
                <a:latin typeface="Arial" panose="020B0604020202020204" pitchFamily="34" charset="0"/>
                <a:cs typeface="Arial" panose="020B0604020202020204" pitchFamily="34" charset="0"/>
              </a:rPr>
              <a:t>TABLE I </a:t>
            </a:r>
            <a:r>
              <a:rPr lang="en-IN" sz="2000" b="1" dirty="0" smtClean="0">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ERROR </a:t>
            </a:r>
            <a:r>
              <a:rPr lang="en-IN" sz="2000" b="1" dirty="0" smtClean="0">
                <a:latin typeface="Arial" panose="020B0604020202020204" pitchFamily="34" charset="0"/>
                <a:cs typeface="Arial" panose="020B0604020202020204" pitchFamily="34" charset="0"/>
              </a:rPr>
              <a:t>PERCENTAGE </a:t>
            </a:r>
            <a:r>
              <a:rPr lang="en-IN" sz="1400" dirty="0" smtClean="0">
                <a:latin typeface="Arial" panose="020B0604020202020204" pitchFamily="34" charset="0"/>
                <a:cs typeface="Arial" panose="020B0604020202020204" pitchFamily="34" charset="0"/>
              </a:rPr>
              <a:t>[1]</a:t>
            </a:r>
            <a:endParaRPr lang="en-IN" sz="1400" dirty="0">
              <a:latin typeface="Arial" panose="020B0604020202020204" pitchFamily="34" charset="0"/>
              <a:cs typeface="Arial" panose="020B0604020202020204" pitchFamily="34" charset="0"/>
            </a:endParaRPr>
          </a:p>
          <a:p>
            <a:pPr marL="0" indent="0" algn="just">
              <a:buNone/>
            </a:pPr>
            <a:r>
              <a:rPr lang="en-IN" sz="2000" b="1" dirty="0" smtClean="0">
                <a:latin typeface="Arial" panose="020B0604020202020204" pitchFamily="34" charset="0"/>
                <a:cs typeface="Arial" panose="020B0604020202020204" pitchFamily="34" charset="0"/>
              </a:rPr>
              <a:t>            </a:t>
            </a:r>
            <a:endParaRPr lang="en-IN" sz="2000" b="1"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936787260"/>
              </p:ext>
            </p:extLst>
          </p:nvPr>
        </p:nvGraphicFramePr>
        <p:xfrm>
          <a:off x="1055783" y="3815400"/>
          <a:ext cx="8128000" cy="1483360"/>
        </p:xfrm>
        <a:graphic>
          <a:graphicData uri="http://schemas.openxmlformats.org/drawingml/2006/table">
            <a:tbl>
              <a:tblPr firstRow="1" bandRow="1">
                <a:tableStyleId>{912C8C85-51F0-491E-9774-3900AFEF0FD7}</a:tableStyleId>
              </a:tblPr>
              <a:tblGrid>
                <a:gridCol w="2032000"/>
                <a:gridCol w="2032000"/>
                <a:gridCol w="2032000"/>
                <a:gridCol w="2032000"/>
              </a:tblGrid>
              <a:tr h="370840">
                <a:tc>
                  <a:txBody>
                    <a:bodyPr/>
                    <a:lstStyle/>
                    <a:p>
                      <a:r>
                        <a:rPr lang="en-IN" dirty="0" smtClean="0"/>
                        <a:t>Company</a:t>
                      </a:r>
                      <a:endParaRPr lang="en-IN" dirty="0"/>
                    </a:p>
                  </a:txBody>
                  <a:tcPr/>
                </a:tc>
                <a:tc>
                  <a:txBody>
                    <a:bodyPr/>
                    <a:lstStyle/>
                    <a:p>
                      <a:r>
                        <a:rPr lang="en-IN" dirty="0" smtClean="0"/>
                        <a:t>RNN</a:t>
                      </a:r>
                      <a:endParaRPr lang="en-IN" dirty="0"/>
                    </a:p>
                  </a:txBody>
                  <a:tcPr/>
                </a:tc>
                <a:tc>
                  <a:txBody>
                    <a:bodyPr/>
                    <a:lstStyle/>
                    <a:p>
                      <a:r>
                        <a:rPr lang="en-IN" dirty="0" smtClean="0"/>
                        <a:t>LSTM</a:t>
                      </a:r>
                      <a:endParaRPr lang="en-IN" dirty="0"/>
                    </a:p>
                  </a:txBody>
                  <a:tcPr/>
                </a:tc>
                <a:tc>
                  <a:txBody>
                    <a:bodyPr/>
                    <a:lstStyle/>
                    <a:p>
                      <a:r>
                        <a:rPr lang="en-IN" dirty="0" smtClean="0"/>
                        <a:t>CNN</a:t>
                      </a:r>
                      <a:endParaRPr lang="en-IN" dirty="0"/>
                    </a:p>
                  </a:txBody>
                  <a:tcPr/>
                </a:tc>
              </a:tr>
              <a:tr h="370840">
                <a:tc>
                  <a:txBody>
                    <a:bodyPr/>
                    <a:lstStyle/>
                    <a:p>
                      <a:r>
                        <a:rPr lang="en-IN" dirty="0" smtClean="0"/>
                        <a:t>Infosys</a:t>
                      </a:r>
                      <a:endParaRPr lang="en-IN" dirty="0"/>
                    </a:p>
                  </a:txBody>
                  <a:tcPr/>
                </a:tc>
                <a:tc>
                  <a:txBody>
                    <a:bodyPr/>
                    <a:lstStyle/>
                    <a:p>
                      <a:r>
                        <a:rPr lang="en-IN" dirty="0" smtClean="0"/>
                        <a:t>3.90</a:t>
                      </a:r>
                      <a:endParaRPr lang="en-IN" dirty="0"/>
                    </a:p>
                  </a:txBody>
                  <a:tcPr/>
                </a:tc>
                <a:tc>
                  <a:txBody>
                    <a:bodyPr/>
                    <a:lstStyle/>
                    <a:p>
                      <a:r>
                        <a:rPr lang="en-IN" dirty="0" smtClean="0"/>
                        <a:t>4.18</a:t>
                      </a:r>
                      <a:endParaRPr lang="en-IN" dirty="0"/>
                    </a:p>
                  </a:txBody>
                  <a:tcPr/>
                </a:tc>
                <a:tc>
                  <a:txBody>
                    <a:bodyPr/>
                    <a:lstStyle/>
                    <a:p>
                      <a:r>
                        <a:rPr lang="en-IN" dirty="0" smtClean="0"/>
                        <a:t>2.36</a:t>
                      </a:r>
                      <a:endParaRPr lang="en-IN" dirty="0"/>
                    </a:p>
                  </a:txBody>
                  <a:tcPr/>
                </a:tc>
              </a:tr>
              <a:tr h="370840">
                <a:tc>
                  <a:txBody>
                    <a:bodyPr/>
                    <a:lstStyle/>
                    <a:p>
                      <a:r>
                        <a:rPr lang="en-IN" dirty="0" smtClean="0"/>
                        <a:t>TCS</a:t>
                      </a:r>
                      <a:endParaRPr lang="en-IN" dirty="0"/>
                    </a:p>
                  </a:txBody>
                  <a:tcPr/>
                </a:tc>
                <a:tc>
                  <a:txBody>
                    <a:bodyPr/>
                    <a:lstStyle/>
                    <a:p>
                      <a:r>
                        <a:rPr lang="en-IN" dirty="0" smtClean="0"/>
                        <a:t>7.65</a:t>
                      </a:r>
                      <a:endParaRPr lang="en-IN" dirty="0"/>
                    </a:p>
                  </a:txBody>
                  <a:tcPr/>
                </a:tc>
                <a:tc>
                  <a:txBody>
                    <a:bodyPr/>
                    <a:lstStyle/>
                    <a:p>
                      <a:r>
                        <a:rPr lang="en-IN" dirty="0" smtClean="0"/>
                        <a:t>7.82</a:t>
                      </a:r>
                      <a:endParaRPr lang="en-IN" dirty="0"/>
                    </a:p>
                  </a:txBody>
                  <a:tcPr/>
                </a:tc>
                <a:tc>
                  <a:txBody>
                    <a:bodyPr/>
                    <a:lstStyle/>
                    <a:p>
                      <a:r>
                        <a:rPr lang="en-IN" dirty="0" smtClean="0"/>
                        <a:t>8.96</a:t>
                      </a:r>
                      <a:endParaRPr lang="en-IN" dirty="0"/>
                    </a:p>
                  </a:txBody>
                  <a:tcPr/>
                </a:tc>
              </a:tr>
              <a:tr h="370840">
                <a:tc>
                  <a:txBody>
                    <a:bodyPr/>
                    <a:lstStyle/>
                    <a:p>
                      <a:r>
                        <a:rPr lang="en-IN" dirty="0" smtClean="0"/>
                        <a:t>Cipla</a:t>
                      </a:r>
                      <a:endParaRPr lang="en-IN" dirty="0"/>
                    </a:p>
                  </a:txBody>
                  <a:tcPr/>
                </a:tc>
                <a:tc>
                  <a:txBody>
                    <a:bodyPr/>
                    <a:lstStyle/>
                    <a:p>
                      <a:r>
                        <a:rPr lang="en-IN" dirty="0" smtClean="0"/>
                        <a:t>3.83</a:t>
                      </a:r>
                      <a:endParaRPr lang="en-IN" dirty="0"/>
                    </a:p>
                  </a:txBody>
                  <a:tcPr/>
                </a:tc>
                <a:tc>
                  <a:txBody>
                    <a:bodyPr/>
                    <a:lstStyle/>
                    <a:p>
                      <a:r>
                        <a:rPr lang="en-IN" dirty="0" smtClean="0"/>
                        <a:t>3.94</a:t>
                      </a:r>
                      <a:endParaRPr lang="en-IN" dirty="0"/>
                    </a:p>
                  </a:txBody>
                  <a:tcPr/>
                </a:tc>
                <a:tc>
                  <a:txBody>
                    <a:bodyPr/>
                    <a:lstStyle/>
                    <a:p>
                      <a:r>
                        <a:rPr lang="en-IN" dirty="0" smtClean="0"/>
                        <a:t>3.63</a:t>
                      </a:r>
                      <a:endParaRPr lang="en-IN" dirty="0"/>
                    </a:p>
                  </a:txBody>
                  <a:tcPr/>
                </a:tc>
              </a:tr>
            </a:tbl>
          </a:graphicData>
        </a:graphic>
      </p:graphicFrame>
      <p:sp>
        <p:nvSpPr>
          <p:cNvPr id="8" name="Footer Placeholder 5"/>
          <p:cNvSpPr>
            <a:spLocks noGrp="1"/>
          </p:cNvSpPr>
          <p:nvPr>
            <p:ph type="ftr" sz="quarter" idx="11"/>
          </p:nvPr>
        </p:nvSpPr>
        <p:spPr>
          <a:xfrm>
            <a:off x="296214" y="6135808"/>
            <a:ext cx="11561958" cy="365125"/>
          </a:xfrm>
        </p:spPr>
        <p:txBody>
          <a:bodyPr/>
          <a:lstStyle/>
          <a:p>
            <a:r>
              <a:rPr lang="en-IN" sz="1400" dirty="0" err="1" smtClean="0">
                <a:solidFill>
                  <a:schemeClr val="tx1"/>
                </a:solidFill>
              </a:rPr>
              <a:t>MIT,Pune</a:t>
            </a:r>
            <a:r>
              <a:rPr lang="en-IN" sz="1400" dirty="0" smtClean="0">
                <a:solidFill>
                  <a:schemeClr val="tx1"/>
                </a:solidFill>
              </a:rPr>
              <a:t>                                                                                                  16                                                          Dept of Information Technology </a:t>
            </a:r>
            <a:endParaRPr lang="en-IN" sz="1400" dirty="0">
              <a:solidFill>
                <a:schemeClr val="tx1"/>
              </a:solidFill>
            </a:endParaRPr>
          </a:p>
        </p:txBody>
      </p:sp>
    </p:spTree>
    <p:extLst>
      <p:ext uri="{BB962C8B-B14F-4D97-AF65-F5344CB8AC3E}">
        <p14:creationId xmlns:p14="http://schemas.microsoft.com/office/powerpoint/2010/main" val="7848838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2289157"/>
            <a:ext cx="4971143" cy="874563"/>
          </a:xfrm>
        </p:spPr>
        <p:txBody>
          <a:bodyPr>
            <a:normAutofit/>
          </a:bodyPr>
          <a:lstStyle/>
          <a:p>
            <a:r>
              <a:rPr lang="en-IN" b="1" dirty="0">
                <a:latin typeface="Arial" panose="020B0604020202020204" pitchFamily="34" charset="0"/>
                <a:cs typeface="Arial" panose="020B0604020202020204" pitchFamily="34" charset="0"/>
              </a:rPr>
              <a:t>Fig. </a:t>
            </a:r>
            <a:r>
              <a:rPr lang="en-IN" b="1" dirty="0">
                <a:latin typeface="Arial" panose="020B0604020202020204" pitchFamily="34" charset="0"/>
                <a:cs typeface="Arial" panose="020B0604020202020204" pitchFamily="34" charset="0"/>
              </a:rPr>
              <a:t>4</a:t>
            </a:r>
            <a:r>
              <a:rPr lang="en-IN" b="1" dirty="0" smtClean="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Plot for Real value vs Predicted value </a:t>
            </a:r>
            <a:r>
              <a:rPr lang="en-IN" b="1" dirty="0" smtClean="0">
                <a:latin typeface="Arial" panose="020B0604020202020204" pitchFamily="34" charset="0"/>
                <a:cs typeface="Arial" panose="020B0604020202020204" pitchFamily="34" charset="0"/>
              </a:rPr>
              <a:t>for </a:t>
            </a:r>
            <a:r>
              <a:rPr lang="en-IN" b="1" dirty="0">
                <a:latin typeface="Arial" panose="020B0604020202020204" pitchFamily="34" charset="0"/>
                <a:cs typeface="Arial" panose="020B0604020202020204" pitchFamily="34" charset="0"/>
              </a:rPr>
              <a:t>INFOSYS using </a:t>
            </a:r>
            <a:r>
              <a:rPr lang="en-IN" b="1" dirty="0" smtClean="0">
                <a:latin typeface="Arial" panose="020B0604020202020204" pitchFamily="34" charset="0"/>
                <a:cs typeface="Arial" panose="020B0604020202020204" pitchFamily="34" charset="0"/>
              </a:rPr>
              <a:t>RNN </a:t>
            </a:r>
            <a:r>
              <a:rPr lang="en-IN" sz="1200" dirty="0" smtClean="0">
                <a:latin typeface="Arial" panose="020B0604020202020204" pitchFamily="34" charset="0"/>
                <a:cs typeface="Arial" panose="020B0604020202020204" pitchFamily="34" charset="0"/>
              </a:rPr>
              <a:t>[1]</a:t>
            </a:r>
            <a:endParaRPr lang="en-IN" sz="1200" dirty="0">
              <a:latin typeface="Arial" panose="020B0604020202020204" pitchFamily="34" charset="0"/>
              <a:cs typeface="Arial" panose="020B0604020202020204" pitchFamily="34" charset="0"/>
            </a:endParaRPr>
          </a:p>
          <a:p>
            <a:endParaRPr lang="en-IN" b="1"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18598"/>
          <a:stretch/>
        </p:blipFill>
        <p:spPr>
          <a:xfrm>
            <a:off x="1" y="94603"/>
            <a:ext cx="5428082" cy="2194554"/>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16373"/>
          <a:stretch/>
        </p:blipFill>
        <p:spPr>
          <a:xfrm>
            <a:off x="6429830" y="148103"/>
            <a:ext cx="5006491" cy="1911935"/>
          </a:xfrm>
          <a:prstGeom prst="rect">
            <a:avLst/>
          </a:prstGeom>
        </p:spPr>
      </p:pic>
      <p:sp>
        <p:nvSpPr>
          <p:cNvPr id="9" name="Content Placeholder 2"/>
          <p:cNvSpPr txBox="1">
            <a:spLocks/>
          </p:cNvSpPr>
          <p:nvPr/>
        </p:nvSpPr>
        <p:spPr>
          <a:xfrm>
            <a:off x="6488995" y="2060038"/>
            <a:ext cx="4782456" cy="8135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IN" b="1" dirty="0" smtClean="0">
                <a:latin typeface="Arial" panose="020B0604020202020204" pitchFamily="34" charset="0"/>
                <a:cs typeface="Arial" panose="020B0604020202020204" pitchFamily="34" charset="0"/>
              </a:rPr>
              <a:t>Fig. </a:t>
            </a:r>
            <a:r>
              <a:rPr lang="en-IN" b="1" dirty="0" smtClean="0">
                <a:latin typeface="Arial" panose="020B0604020202020204" pitchFamily="34" charset="0"/>
                <a:cs typeface="Arial" panose="020B0604020202020204" pitchFamily="34" charset="0"/>
              </a:rPr>
              <a:t>5: </a:t>
            </a:r>
            <a:r>
              <a:rPr lang="en-IN" b="1" dirty="0" smtClean="0">
                <a:latin typeface="Arial" panose="020B0604020202020204" pitchFamily="34" charset="0"/>
                <a:cs typeface="Arial" panose="020B0604020202020204" pitchFamily="34" charset="0"/>
              </a:rPr>
              <a:t>Plot for Real value vs Predicted value for INFOSYS using </a:t>
            </a:r>
            <a:r>
              <a:rPr lang="en-IN" b="1" dirty="0" smtClean="0">
                <a:latin typeface="Arial" panose="020B0604020202020204" pitchFamily="34" charset="0"/>
                <a:cs typeface="Arial" panose="020B0604020202020204" pitchFamily="34" charset="0"/>
              </a:rPr>
              <a:t>LSTM</a:t>
            </a:r>
            <a:r>
              <a:rPr lang="en-IN" sz="1200" dirty="0" smtClean="0">
                <a:latin typeface="Arial" panose="020B0604020202020204" pitchFamily="34" charset="0"/>
                <a:cs typeface="Arial" panose="020B0604020202020204" pitchFamily="34" charset="0"/>
              </a:rPr>
              <a:t> [1]</a:t>
            </a:r>
            <a:endParaRPr lang="en-IN" sz="1200" dirty="0" smtClean="0">
              <a:latin typeface="Arial" panose="020B0604020202020204" pitchFamily="34" charset="0"/>
              <a:cs typeface="Arial" panose="020B0604020202020204" pitchFamily="34" charset="0"/>
            </a:endParaRPr>
          </a:p>
          <a:p>
            <a:endParaRPr lang="en-IN" b="1" dirty="0" smtClean="0">
              <a:latin typeface="Arial" panose="020B0604020202020204" pitchFamily="34" charset="0"/>
              <a:cs typeface="Arial" panose="020B0604020202020204" pitchFamily="34" charset="0"/>
            </a:endParaRPr>
          </a:p>
          <a:p>
            <a:endParaRPr lang="en-IN" b="1"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701" t="15184" r="701" b="-15184"/>
          <a:stretch/>
        </p:blipFill>
        <p:spPr>
          <a:xfrm>
            <a:off x="2838667" y="3082069"/>
            <a:ext cx="5514493" cy="2714183"/>
          </a:xfrm>
          <a:prstGeom prst="rect">
            <a:avLst/>
          </a:prstGeom>
        </p:spPr>
      </p:pic>
      <p:sp>
        <p:nvSpPr>
          <p:cNvPr id="12" name="Content Placeholder 2"/>
          <p:cNvSpPr txBox="1">
            <a:spLocks/>
          </p:cNvSpPr>
          <p:nvPr/>
        </p:nvSpPr>
        <p:spPr>
          <a:xfrm>
            <a:off x="3359232" y="5358274"/>
            <a:ext cx="4782456" cy="8135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IN" b="1" dirty="0" smtClean="0">
                <a:latin typeface="Arial" panose="020B0604020202020204" pitchFamily="34" charset="0"/>
                <a:cs typeface="Arial" panose="020B0604020202020204" pitchFamily="34" charset="0"/>
              </a:rPr>
              <a:t>Fig. </a:t>
            </a:r>
            <a:r>
              <a:rPr lang="en-IN" b="1" dirty="0" smtClean="0">
                <a:latin typeface="Arial" panose="020B0604020202020204" pitchFamily="34" charset="0"/>
                <a:cs typeface="Arial" panose="020B0604020202020204" pitchFamily="34" charset="0"/>
              </a:rPr>
              <a:t>6: </a:t>
            </a:r>
            <a:r>
              <a:rPr lang="en-IN" b="1" dirty="0" smtClean="0">
                <a:latin typeface="Arial" panose="020B0604020202020204" pitchFamily="34" charset="0"/>
                <a:cs typeface="Arial" panose="020B0604020202020204" pitchFamily="34" charset="0"/>
              </a:rPr>
              <a:t>Plot for Real value vs Predicted value for INFOSYS using </a:t>
            </a:r>
            <a:r>
              <a:rPr lang="en-IN" b="1" dirty="0" smtClean="0">
                <a:latin typeface="Arial" panose="020B0604020202020204" pitchFamily="34" charset="0"/>
                <a:cs typeface="Arial" panose="020B0604020202020204" pitchFamily="34" charset="0"/>
              </a:rPr>
              <a:t>CNN</a:t>
            </a:r>
            <a:r>
              <a:rPr lang="en-IN" sz="1200" dirty="0" smtClean="0">
                <a:latin typeface="Arial" panose="020B0604020202020204" pitchFamily="34" charset="0"/>
                <a:cs typeface="Arial" panose="020B0604020202020204" pitchFamily="34" charset="0"/>
              </a:rPr>
              <a:t> [1]</a:t>
            </a:r>
            <a:endParaRPr lang="en-IN" sz="1200" dirty="0" smtClean="0">
              <a:latin typeface="Arial" panose="020B0604020202020204" pitchFamily="34" charset="0"/>
              <a:cs typeface="Arial" panose="020B0604020202020204" pitchFamily="34" charset="0"/>
            </a:endParaRPr>
          </a:p>
          <a:p>
            <a:endParaRPr lang="en-IN" b="1" dirty="0" smtClean="0">
              <a:latin typeface="Arial" panose="020B0604020202020204" pitchFamily="34" charset="0"/>
              <a:cs typeface="Arial" panose="020B0604020202020204" pitchFamily="34" charset="0"/>
            </a:endParaRPr>
          </a:p>
          <a:p>
            <a:endParaRPr lang="en-IN" b="1" dirty="0">
              <a:latin typeface="Arial" panose="020B0604020202020204" pitchFamily="34" charset="0"/>
              <a:cs typeface="Arial" panose="020B0604020202020204" pitchFamily="34" charset="0"/>
            </a:endParaRPr>
          </a:p>
        </p:txBody>
      </p:sp>
      <p:sp>
        <p:nvSpPr>
          <p:cNvPr id="11" name="Footer Placeholder 5"/>
          <p:cNvSpPr>
            <a:spLocks noGrp="1"/>
          </p:cNvSpPr>
          <p:nvPr>
            <p:ph type="ftr" sz="quarter" idx="11"/>
          </p:nvPr>
        </p:nvSpPr>
        <p:spPr>
          <a:xfrm>
            <a:off x="296214" y="6135808"/>
            <a:ext cx="11561958" cy="365125"/>
          </a:xfrm>
        </p:spPr>
        <p:txBody>
          <a:bodyPr/>
          <a:lstStyle/>
          <a:p>
            <a:r>
              <a:rPr lang="en-IN" sz="1400" dirty="0" err="1" smtClean="0">
                <a:solidFill>
                  <a:schemeClr val="tx1"/>
                </a:solidFill>
              </a:rPr>
              <a:t>MIT,Pune</a:t>
            </a:r>
            <a:r>
              <a:rPr lang="en-IN" sz="1400" dirty="0" smtClean="0">
                <a:solidFill>
                  <a:schemeClr val="tx1"/>
                </a:solidFill>
              </a:rPr>
              <a:t>                                                                                                  17                                                          Dept of Information Technology </a:t>
            </a:r>
            <a:endParaRPr lang="en-IN" sz="1400" dirty="0">
              <a:solidFill>
                <a:schemeClr val="tx1"/>
              </a:solidFill>
            </a:endParaRPr>
          </a:p>
        </p:txBody>
      </p:sp>
    </p:spTree>
    <p:extLst>
      <p:ext uri="{BB962C8B-B14F-4D97-AF65-F5344CB8AC3E}">
        <p14:creationId xmlns:p14="http://schemas.microsoft.com/office/powerpoint/2010/main" val="29744921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6042"/>
          <a:stretch/>
        </p:blipFill>
        <p:spPr>
          <a:xfrm>
            <a:off x="56038" y="0"/>
            <a:ext cx="5200670" cy="2156905"/>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17021"/>
          <a:stretch/>
        </p:blipFill>
        <p:spPr>
          <a:xfrm>
            <a:off x="6686304" y="52903"/>
            <a:ext cx="5331524" cy="2197559"/>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t="16557"/>
          <a:stretch/>
        </p:blipFill>
        <p:spPr>
          <a:xfrm>
            <a:off x="2952085" y="3108300"/>
            <a:ext cx="5451684" cy="2093412"/>
          </a:xfrm>
          <a:prstGeom prst="rect">
            <a:avLst/>
          </a:prstGeom>
        </p:spPr>
      </p:pic>
      <p:sp>
        <p:nvSpPr>
          <p:cNvPr id="7" name="Content Placeholder 2"/>
          <p:cNvSpPr>
            <a:spLocks noGrp="1"/>
          </p:cNvSpPr>
          <p:nvPr>
            <p:ph idx="1"/>
          </p:nvPr>
        </p:nvSpPr>
        <p:spPr>
          <a:xfrm>
            <a:off x="351105" y="2156905"/>
            <a:ext cx="4426957" cy="689326"/>
          </a:xfrm>
        </p:spPr>
        <p:txBody>
          <a:bodyPr>
            <a:normAutofit/>
          </a:bodyPr>
          <a:lstStyle/>
          <a:p>
            <a:pPr marL="0" indent="0">
              <a:buNone/>
            </a:pPr>
            <a:r>
              <a:rPr lang="en-IN" b="1" dirty="0">
                <a:latin typeface="Arial" panose="020B0604020202020204" pitchFamily="34" charset="0"/>
                <a:cs typeface="Arial" panose="020B0604020202020204" pitchFamily="34" charset="0"/>
              </a:rPr>
              <a:t>Fig. </a:t>
            </a:r>
            <a:r>
              <a:rPr lang="en-IN" b="1" dirty="0">
                <a:latin typeface="Arial" panose="020B0604020202020204" pitchFamily="34" charset="0"/>
                <a:cs typeface="Arial" panose="020B0604020202020204" pitchFamily="34" charset="0"/>
              </a:rPr>
              <a:t>7</a:t>
            </a:r>
            <a:r>
              <a:rPr lang="en-IN" b="1" dirty="0" smtClean="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Plot for Real value vs Predicted value </a:t>
            </a:r>
            <a:r>
              <a:rPr lang="en-IN" b="1" dirty="0" smtClean="0">
                <a:latin typeface="Arial" panose="020B0604020202020204" pitchFamily="34" charset="0"/>
                <a:cs typeface="Arial" panose="020B0604020202020204" pitchFamily="34" charset="0"/>
              </a:rPr>
              <a:t>for CIPLA </a:t>
            </a:r>
            <a:r>
              <a:rPr lang="en-IN" b="1" dirty="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RNN  </a:t>
            </a:r>
            <a:r>
              <a:rPr lang="en-IN" sz="1400"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p>
            <a:pPr marL="0" indent="0">
              <a:buNone/>
            </a:pPr>
            <a:endParaRPr lang="en-IN" b="1" dirty="0">
              <a:latin typeface="Arial" panose="020B0604020202020204" pitchFamily="34" charset="0"/>
              <a:cs typeface="Arial" panose="020B0604020202020204" pitchFamily="34" charset="0"/>
            </a:endParaRPr>
          </a:p>
          <a:p>
            <a:endParaRPr lang="en-IN" b="1"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7317142" y="2272879"/>
            <a:ext cx="4570059" cy="8745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b="1" dirty="0" smtClean="0">
                <a:latin typeface="Arial" panose="020B0604020202020204" pitchFamily="34" charset="0"/>
                <a:cs typeface="Arial" panose="020B0604020202020204" pitchFamily="34" charset="0"/>
              </a:rPr>
              <a:t>Fig. </a:t>
            </a:r>
            <a:r>
              <a:rPr lang="en-IN" b="1" dirty="0" smtClean="0">
                <a:latin typeface="Arial" panose="020B0604020202020204" pitchFamily="34" charset="0"/>
                <a:cs typeface="Arial" panose="020B0604020202020204" pitchFamily="34" charset="0"/>
              </a:rPr>
              <a:t>8: </a:t>
            </a:r>
            <a:r>
              <a:rPr lang="en-IN" b="1" dirty="0" smtClean="0">
                <a:latin typeface="Arial" panose="020B0604020202020204" pitchFamily="34" charset="0"/>
                <a:cs typeface="Arial" panose="020B0604020202020204" pitchFamily="34" charset="0"/>
              </a:rPr>
              <a:t>Plot for Real value vs Predicted value for CIPLA using </a:t>
            </a:r>
            <a:r>
              <a:rPr lang="en-IN" b="1" dirty="0">
                <a:latin typeface="Arial" panose="020B0604020202020204" pitchFamily="34" charset="0"/>
                <a:cs typeface="Arial" panose="020B0604020202020204" pitchFamily="34" charset="0"/>
              </a:rPr>
              <a:t>LSTM  </a:t>
            </a:r>
            <a:r>
              <a:rPr lang="en-IN" sz="1400" dirty="0">
                <a:latin typeface="Arial" panose="020B0604020202020204" pitchFamily="34" charset="0"/>
                <a:cs typeface="Arial" panose="020B0604020202020204" pitchFamily="34" charset="0"/>
              </a:rPr>
              <a:t>[1]</a:t>
            </a:r>
          </a:p>
          <a:p>
            <a:pPr marL="0" indent="0">
              <a:buNone/>
            </a:pPr>
            <a:endParaRPr lang="en-IN" b="1" dirty="0" smtClean="0">
              <a:latin typeface="Arial" panose="020B0604020202020204" pitchFamily="34" charset="0"/>
              <a:cs typeface="Arial" panose="020B0604020202020204" pitchFamily="34" charset="0"/>
            </a:endParaRPr>
          </a:p>
          <a:p>
            <a:endParaRPr lang="en-IN" b="1"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3604480" y="5160081"/>
            <a:ext cx="4971143" cy="68484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b="1" dirty="0" smtClean="0">
                <a:latin typeface="Arial" panose="020B0604020202020204" pitchFamily="34" charset="0"/>
                <a:cs typeface="Arial" panose="020B0604020202020204" pitchFamily="34" charset="0"/>
              </a:rPr>
              <a:t>Fig. </a:t>
            </a:r>
            <a:r>
              <a:rPr lang="en-IN" b="1" dirty="0" smtClean="0">
                <a:latin typeface="Arial" panose="020B0604020202020204" pitchFamily="34" charset="0"/>
                <a:cs typeface="Arial" panose="020B0604020202020204" pitchFamily="34" charset="0"/>
              </a:rPr>
              <a:t>9: </a:t>
            </a:r>
            <a:r>
              <a:rPr lang="en-IN" b="1" dirty="0" smtClean="0">
                <a:latin typeface="Arial" panose="020B0604020202020204" pitchFamily="34" charset="0"/>
                <a:cs typeface="Arial" panose="020B0604020202020204" pitchFamily="34" charset="0"/>
              </a:rPr>
              <a:t>Plot for Real value vs Predicted value for CIPLA using </a:t>
            </a:r>
            <a:r>
              <a:rPr lang="en-IN" b="1" dirty="0">
                <a:latin typeface="Arial" panose="020B0604020202020204" pitchFamily="34" charset="0"/>
                <a:cs typeface="Arial" panose="020B0604020202020204" pitchFamily="34" charset="0"/>
              </a:rPr>
              <a:t>CNN  </a:t>
            </a:r>
            <a:r>
              <a:rPr lang="en-IN" sz="1400" dirty="0">
                <a:latin typeface="Arial" panose="020B0604020202020204" pitchFamily="34" charset="0"/>
                <a:cs typeface="Arial" panose="020B0604020202020204" pitchFamily="34" charset="0"/>
              </a:rPr>
              <a:t>[1]</a:t>
            </a:r>
          </a:p>
          <a:p>
            <a:pPr marL="0" indent="0">
              <a:buNone/>
            </a:pPr>
            <a:endParaRPr lang="en-IN" b="1" dirty="0" smtClean="0">
              <a:latin typeface="Arial" panose="020B0604020202020204" pitchFamily="34" charset="0"/>
              <a:cs typeface="Arial" panose="020B0604020202020204" pitchFamily="34" charset="0"/>
            </a:endParaRPr>
          </a:p>
          <a:p>
            <a:endParaRPr lang="en-IN" b="1" dirty="0">
              <a:latin typeface="Arial" panose="020B0604020202020204" pitchFamily="34" charset="0"/>
              <a:cs typeface="Arial" panose="020B0604020202020204" pitchFamily="34" charset="0"/>
            </a:endParaRPr>
          </a:p>
        </p:txBody>
      </p:sp>
      <p:sp>
        <p:nvSpPr>
          <p:cNvPr id="11" name="Footer Placeholder 5"/>
          <p:cNvSpPr>
            <a:spLocks noGrp="1"/>
          </p:cNvSpPr>
          <p:nvPr>
            <p:ph type="ftr" sz="quarter" idx="11"/>
          </p:nvPr>
        </p:nvSpPr>
        <p:spPr>
          <a:xfrm>
            <a:off x="296214" y="6135808"/>
            <a:ext cx="11561958" cy="365125"/>
          </a:xfrm>
        </p:spPr>
        <p:txBody>
          <a:bodyPr/>
          <a:lstStyle/>
          <a:p>
            <a:r>
              <a:rPr lang="en-IN" sz="1400" dirty="0" err="1" smtClean="0">
                <a:solidFill>
                  <a:schemeClr val="tx1"/>
                </a:solidFill>
              </a:rPr>
              <a:t>MIT,Pune</a:t>
            </a:r>
            <a:r>
              <a:rPr lang="en-IN" sz="1400" dirty="0" smtClean="0">
                <a:solidFill>
                  <a:schemeClr val="tx1"/>
                </a:solidFill>
              </a:rPr>
              <a:t>                                                                                                  18                                                          Dept of Information Technology </a:t>
            </a:r>
            <a:endParaRPr lang="en-IN" sz="1400" dirty="0">
              <a:solidFill>
                <a:schemeClr val="tx1"/>
              </a:solidFill>
            </a:endParaRPr>
          </a:p>
        </p:txBody>
      </p:sp>
    </p:spTree>
    <p:extLst>
      <p:ext uri="{BB962C8B-B14F-4D97-AF65-F5344CB8AC3E}">
        <p14:creationId xmlns:p14="http://schemas.microsoft.com/office/powerpoint/2010/main" val="15398287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Content Placeholder 2"/>
          <p:cNvSpPr>
            <a:spLocks noGrp="1"/>
          </p:cNvSpPr>
          <p:nvPr>
            <p:ph type="ctrTitle"/>
          </p:nvPr>
        </p:nvSpPr>
        <p:spPr>
          <a:xfrm>
            <a:off x="4668797" y="1132928"/>
            <a:ext cx="2481942" cy="798286"/>
          </a:xfrm>
        </p:spPr>
        <p:txBody>
          <a:bodyPr>
            <a:noAutofit/>
          </a:bodyPr>
          <a:lstStyle/>
          <a:p>
            <a:r>
              <a:rPr lang="en-IN" sz="4000" dirty="0" smtClean="0">
                <a:latin typeface="Arial" panose="020B0604020202020204" pitchFamily="34" charset="0"/>
                <a:cs typeface="Arial" panose="020B0604020202020204" pitchFamily="34" charset="0"/>
              </a:rPr>
              <a:t> AGENDA</a:t>
            </a:r>
            <a:endParaRPr lang="en-IN" sz="4000" dirty="0">
              <a:latin typeface="Arial" panose="020B0604020202020204" pitchFamily="34" charset="0"/>
              <a:cs typeface="Arial" panose="020B0604020202020204" pitchFamily="34" charset="0"/>
            </a:endParaRPr>
          </a:p>
        </p:txBody>
      </p:sp>
      <p:sp>
        <p:nvSpPr>
          <p:cNvPr id="7"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1                                                          Dept of Information Technology </a:t>
            </a:r>
            <a:endParaRPr lang="en-IN" sz="1400" dirty="0">
              <a:solidFill>
                <a:schemeClr val="tx1"/>
              </a:solidFill>
            </a:endParaRPr>
          </a:p>
        </p:txBody>
      </p:sp>
      <p:sp>
        <p:nvSpPr>
          <p:cNvPr id="2" name="TextBox 1"/>
          <p:cNvSpPr txBox="1"/>
          <p:nvPr/>
        </p:nvSpPr>
        <p:spPr>
          <a:xfrm>
            <a:off x="1698171" y="2186851"/>
            <a:ext cx="9512135" cy="3693319"/>
          </a:xfrm>
          <a:prstGeom prst="rect">
            <a:avLst/>
          </a:prstGeom>
          <a:noFill/>
        </p:spPr>
        <p:txBody>
          <a:bodyPr wrap="square" rtlCol="0">
            <a:spAutoFit/>
          </a:bodyPr>
          <a:lstStyle/>
          <a:p>
            <a:pPr marL="285750" indent="-285750">
              <a:buFont typeface="Wingdings" panose="05000000000000000000" pitchFamily="2" charset="2"/>
              <a:buChar char="q"/>
            </a:pPr>
            <a:r>
              <a:rPr lang="en-IN" dirty="0" smtClean="0"/>
              <a:t>Introduction  to Stock Market</a:t>
            </a:r>
          </a:p>
          <a:p>
            <a:pPr marL="285750" indent="-285750">
              <a:buFont typeface="Wingdings" panose="05000000000000000000" pitchFamily="2" charset="2"/>
              <a:buChar char="q"/>
            </a:pPr>
            <a:r>
              <a:rPr lang="en-IN" dirty="0" smtClean="0"/>
              <a:t>Deep Learning</a:t>
            </a:r>
          </a:p>
          <a:p>
            <a:pPr marL="285750" indent="-285750">
              <a:buFont typeface="Wingdings" panose="05000000000000000000" pitchFamily="2" charset="2"/>
              <a:buChar char="q"/>
            </a:pPr>
            <a:r>
              <a:rPr lang="en-IN" dirty="0" smtClean="0"/>
              <a:t>Literature Survey</a:t>
            </a:r>
          </a:p>
          <a:p>
            <a:pPr marL="285750" indent="-285750">
              <a:buFont typeface="Wingdings" panose="05000000000000000000" pitchFamily="2" charset="2"/>
              <a:buChar char="q"/>
            </a:pPr>
            <a:r>
              <a:rPr lang="en-IN" dirty="0" smtClean="0"/>
              <a:t>Method 1</a:t>
            </a:r>
          </a:p>
          <a:p>
            <a:r>
              <a:rPr lang="en-IN" smtClean="0"/>
              <a:t>            -Data</a:t>
            </a:r>
            <a:endParaRPr lang="en-IN" dirty="0" smtClean="0"/>
          </a:p>
          <a:p>
            <a:r>
              <a:rPr lang="en-IN" dirty="0"/>
              <a:t> </a:t>
            </a:r>
            <a:r>
              <a:rPr lang="en-IN" dirty="0" smtClean="0"/>
              <a:t>           -Model</a:t>
            </a:r>
          </a:p>
          <a:p>
            <a:r>
              <a:rPr lang="en-IN" dirty="0"/>
              <a:t> </a:t>
            </a:r>
            <a:r>
              <a:rPr lang="en-IN" dirty="0" smtClean="0"/>
              <a:t>           -Process</a:t>
            </a:r>
          </a:p>
          <a:p>
            <a:r>
              <a:rPr lang="en-IN" dirty="0"/>
              <a:t> </a:t>
            </a:r>
            <a:r>
              <a:rPr lang="en-IN" dirty="0" smtClean="0"/>
              <a:t>           -Result</a:t>
            </a:r>
          </a:p>
          <a:p>
            <a:pPr marL="285750" indent="-285750">
              <a:buFont typeface="Wingdings" panose="05000000000000000000" pitchFamily="2" charset="2"/>
              <a:buChar char="q"/>
            </a:pPr>
            <a:r>
              <a:rPr lang="en-IN" dirty="0" smtClean="0"/>
              <a:t>Method 2</a:t>
            </a:r>
          </a:p>
          <a:p>
            <a:r>
              <a:rPr lang="en-IN" dirty="0" smtClean="0"/>
              <a:t>           - Methodology</a:t>
            </a:r>
          </a:p>
          <a:p>
            <a:r>
              <a:rPr lang="en-IN" dirty="0"/>
              <a:t> </a:t>
            </a:r>
            <a:r>
              <a:rPr lang="en-IN" dirty="0" smtClean="0"/>
              <a:t>          - Result</a:t>
            </a:r>
          </a:p>
          <a:p>
            <a:pPr marL="285750" indent="-285750">
              <a:buFont typeface="Wingdings" panose="05000000000000000000" pitchFamily="2" charset="2"/>
              <a:buChar char="q"/>
            </a:pPr>
            <a:r>
              <a:rPr lang="en-IN" dirty="0" smtClean="0"/>
              <a:t>Conclusion </a:t>
            </a:r>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5516050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5243"/>
          <a:stretch/>
        </p:blipFill>
        <p:spPr>
          <a:xfrm>
            <a:off x="55213" y="67523"/>
            <a:ext cx="5067997" cy="2291621"/>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13226"/>
          <a:stretch/>
        </p:blipFill>
        <p:spPr>
          <a:xfrm>
            <a:off x="6662057" y="35707"/>
            <a:ext cx="5529943" cy="2281537"/>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t="15791"/>
          <a:stretch/>
        </p:blipFill>
        <p:spPr>
          <a:xfrm>
            <a:off x="3200497" y="3125232"/>
            <a:ext cx="5391865" cy="2197434"/>
          </a:xfrm>
          <a:prstGeom prst="rect">
            <a:avLst/>
          </a:prstGeom>
        </p:spPr>
      </p:pic>
      <p:sp>
        <p:nvSpPr>
          <p:cNvPr id="7" name="Content Placeholder 2"/>
          <p:cNvSpPr txBox="1">
            <a:spLocks/>
          </p:cNvSpPr>
          <p:nvPr/>
        </p:nvSpPr>
        <p:spPr>
          <a:xfrm>
            <a:off x="425003" y="2317244"/>
            <a:ext cx="4971143" cy="8745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b="1" dirty="0" smtClean="0">
                <a:latin typeface="Arial" panose="020B0604020202020204" pitchFamily="34" charset="0"/>
                <a:cs typeface="Arial" panose="020B0604020202020204" pitchFamily="34" charset="0"/>
              </a:rPr>
              <a:t>Fig. </a:t>
            </a:r>
            <a:r>
              <a:rPr lang="en-IN" b="1" dirty="0" smtClean="0">
                <a:latin typeface="Arial" panose="020B0604020202020204" pitchFamily="34" charset="0"/>
                <a:cs typeface="Arial" panose="020B0604020202020204" pitchFamily="34" charset="0"/>
              </a:rPr>
              <a:t>10: </a:t>
            </a:r>
            <a:r>
              <a:rPr lang="en-IN" b="1" dirty="0" smtClean="0">
                <a:latin typeface="Arial" panose="020B0604020202020204" pitchFamily="34" charset="0"/>
                <a:cs typeface="Arial" panose="020B0604020202020204" pitchFamily="34" charset="0"/>
              </a:rPr>
              <a:t>Plot for Real value vs Predicted value for TCS using </a:t>
            </a:r>
            <a:r>
              <a:rPr lang="en-IN" b="1" dirty="0">
                <a:latin typeface="Arial" panose="020B0604020202020204" pitchFamily="34" charset="0"/>
                <a:cs typeface="Arial" panose="020B0604020202020204" pitchFamily="34" charset="0"/>
              </a:rPr>
              <a:t>RNN  </a:t>
            </a:r>
            <a:r>
              <a:rPr lang="en-IN" sz="1400"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p>
            <a:pPr marL="0" indent="0">
              <a:buNone/>
            </a:pPr>
            <a:endParaRPr lang="en-IN" b="1" dirty="0" smtClean="0">
              <a:latin typeface="Arial" panose="020B0604020202020204" pitchFamily="34" charset="0"/>
              <a:cs typeface="Arial" panose="020B0604020202020204" pitchFamily="34" charset="0"/>
            </a:endParaRPr>
          </a:p>
          <a:p>
            <a:endParaRPr lang="en-IN" b="1"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3968950" y="5322666"/>
            <a:ext cx="4453834" cy="61939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b="1" dirty="0" smtClean="0">
                <a:latin typeface="Arial" panose="020B0604020202020204" pitchFamily="34" charset="0"/>
                <a:cs typeface="Arial" panose="020B0604020202020204" pitchFamily="34" charset="0"/>
              </a:rPr>
              <a:t>Fig. </a:t>
            </a:r>
            <a:r>
              <a:rPr lang="en-IN" b="1" dirty="0" smtClean="0">
                <a:latin typeface="Arial" panose="020B0604020202020204" pitchFamily="34" charset="0"/>
                <a:cs typeface="Arial" panose="020B0604020202020204" pitchFamily="34" charset="0"/>
              </a:rPr>
              <a:t>12: </a:t>
            </a:r>
            <a:r>
              <a:rPr lang="en-IN" b="1" dirty="0" smtClean="0">
                <a:latin typeface="Arial" panose="020B0604020202020204" pitchFamily="34" charset="0"/>
                <a:cs typeface="Arial" panose="020B0604020202020204" pitchFamily="34" charset="0"/>
              </a:rPr>
              <a:t>Plot for Real value vs Predicted value for TCS using </a:t>
            </a:r>
            <a:r>
              <a:rPr lang="en-IN" b="1" dirty="0">
                <a:latin typeface="Arial" panose="020B0604020202020204" pitchFamily="34" charset="0"/>
                <a:cs typeface="Arial" panose="020B0604020202020204" pitchFamily="34" charset="0"/>
              </a:rPr>
              <a:t>CNN </a:t>
            </a:r>
            <a:r>
              <a:rPr lang="en-IN" sz="1400" b="1" dirty="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a:t>
            </a:r>
          </a:p>
          <a:p>
            <a:pPr marL="0" indent="0">
              <a:buNone/>
            </a:pPr>
            <a:endParaRPr lang="en-IN" b="1" dirty="0" smtClean="0">
              <a:latin typeface="Arial" panose="020B0604020202020204" pitchFamily="34" charset="0"/>
              <a:cs typeface="Arial" panose="020B0604020202020204" pitchFamily="34" charset="0"/>
            </a:endParaRPr>
          </a:p>
          <a:p>
            <a:endParaRPr lang="en-IN" b="1"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7220858" y="2302811"/>
            <a:ext cx="4563312" cy="62069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b="1" dirty="0" smtClean="0">
                <a:latin typeface="Arial" panose="020B0604020202020204" pitchFamily="34" charset="0"/>
                <a:cs typeface="Arial" panose="020B0604020202020204" pitchFamily="34" charset="0"/>
              </a:rPr>
              <a:t>Fig. </a:t>
            </a:r>
            <a:r>
              <a:rPr lang="en-IN" b="1" dirty="0" smtClean="0">
                <a:latin typeface="Arial" panose="020B0604020202020204" pitchFamily="34" charset="0"/>
                <a:cs typeface="Arial" panose="020B0604020202020204" pitchFamily="34" charset="0"/>
              </a:rPr>
              <a:t>11</a:t>
            </a:r>
            <a:r>
              <a:rPr lang="en-IN" b="1" dirty="0" smtClean="0">
                <a:latin typeface="Arial" panose="020B0604020202020204" pitchFamily="34" charset="0"/>
                <a:cs typeface="Arial" panose="020B0604020202020204" pitchFamily="34" charset="0"/>
              </a:rPr>
              <a:t>: Plot for Real value vs Predicted value for TCS using </a:t>
            </a:r>
            <a:r>
              <a:rPr lang="en-IN" b="1" dirty="0">
                <a:latin typeface="Arial" panose="020B0604020202020204" pitchFamily="34" charset="0"/>
                <a:cs typeface="Arial" panose="020B0604020202020204" pitchFamily="34" charset="0"/>
              </a:rPr>
              <a:t>LSTM </a:t>
            </a:r>
            <a:r>
              <a:rPr lang="en-IN" sz="1400" b="1" dirty="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[1]</a:t>
            </a:r>
          </a:p>
          <a:p>
            <a:pPr marL="0" indent="0">
              <a:buNone/>
            </a:pPr>
            <a:endParaRPr lang="en-IN" b="1" dirty="0" smtClean="0">
              <a:latin typeface="Arial" panose="020B0604020202020204" pitchFamily="34" charset="0"/>
              <a:cs typeface="Arial" panose="020B0604020202020204" pitchFamily="34" charset="0"/>
            </a:endParaRPr>
          </a:p>
          <a:p>
            <a:endParaRPr lang="en-IN" b="1" dirty="0">
              <a:latin typeface="Arial" panose="020B0604020202020204" pitchFamily="34" charset="0"/>
              <a:cs typeface="Arial" panose="020B0604020202020204" pitchFamily="34" charset="0"/>
            </a:endParaRPr>
          </a:p>
        </p:txBody>
      </p:sp>
      <p:sp>
        <p:nvSpPr>
          <p:cNvPr id="11" name="Footer Placeholder 5"/>
          <p:cNvSpPr>
            <a:spLocks noGrp="1"/>
          </p:cNvSpPr>
          <p:nvPr>
            <p:ph type="ftr" sz="quarter" idx="11"/>
          </p:nvPr>
        </p:nvSpPr>
        <p:spPr>
          <a:xfrm>
            <a:off x="296214" y="6135808"/>
            <a:ext cx="11561958" cy="365125"/>
          </a:xfrm>
        </p:spPr>
        <p:txBody>
          <a:bodyPr/>
          <a:lstStyle/>
          <a:p>
            <a:r>
              <a:rPr lang="en-IN" sz="1400" dirty="0" err="1" smtClean="0">
                <a:solidFill>
                  <a:schemeClr val="tx1"/>
                </a:solidFill>
              </a:rPr>
              <a:t>MIT,Pune</a:t>
            </a:r>
            <a:r>
              <a:rPr lang="en-IN" sz="1400" dirty="0" smtClean="0">
                <a:solidFill>
                  <a:schemeClr val="tx1"/>
                </a:solidFill>
              </a:rPr>
              <a:t>                                                                                                  19                                                          Dept of Information Technology </a:t>
            </a:r>
            <a:endParaRPr lang="en-IN" sz="1400" dirty="0">
              <a:solidFill>
                <a:schemeClr val="tx1"/>
              </a:solidFill>
            </a:endParaRPr>
          </a:p>
        </p:txBody>
      </p:sp>
    </p:spTree>
    <p:extLst>
      <p:ext uri="{BB962C8B-B14F-4D97-AF65-F5344CB8AC3E}">
        <p14:creationId xmlns:p14="http://schemas.microsoft.com/office/powerpoint/2010/main" val="35560318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148611" y="724158"/>
            <a:ext cx="2216563" cy="682176"/>
          </a:xfrm>
        </p:spPr>
        <p:txBody>
          <a:bodyPr>
            <a:normAutofit fontScale="90000"/>
          </a:bodyPr>
          <a:lstStyle/>
          <a:p>
            <a:r>
              <a:rPr lang="en-IN" dirty="0" smtClean="0">
                <a:latin typeface="Arial" panose="020B0604020202020204" pitchFamily="34" charset="0"/>
                <a:cs typeface="Arial" panose="020B0604020202020204" pitchFamily="34" charset="0"/>
              </a:rPr>
              <a:t>Inferences</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50006" y="1541172"/>
            <a:ext cx="10315977" cy="3777622"/>
          </a:xfrm>
        </p:spPr>
        <p:txBody>
          <a:bodyPr>
            <a:normAutofit/>
          </a:bodyPr>
          <a:lstStyle/>
          <a:p>
            <a:pPr algn="just">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For proposed methodology in [1] CNN is the most efficient algorithm for time series analysis of stock data </a:t>
            </a:r>
          </a:p>
          <a:p>
            <a:pPr algn="just">
              <a:buFont typeface="Wingdings" panose="05000000000000000000" pitchFamily="2" charset="2"/>
              <a:buChar char="q"/>
            </a:pPr>
            <a:endParaRPr lang="en-IN" sz="2000" dirty="0" smtClean="0">
              <a:latin typeface="Arial" panose="020B0604020202020204" pitchFamily="34" charset="0"/>
              <a:cs typeface="Arial" panose="020B0604020202020204" pitchFamily="34" charset="0"/>
            </a:endParaRPr>
          </a:p>
          <a:p>
            <a:pPr algn="just">
              <a:buFont typeface="Wingdings" panose="05000000000000000000" pitchFamily="2" charset="2"/>
              <a:buChar char="q"/>
            </a:pPr>
            <a:r>
              <a:rPr lang="en-IN" sz="2000" dirty="0">
                <a:latin typeface="Arial" panose="020B0604020202020204" pitchFamily="34" charset="0"/>
                <a:cs typeface="Arial" panose="020B0604020202020204" pitchFamily="34" charset="0"/>
              </a:rPr>
              <a:t> Even though the other two models are used in many other time dependent data analysis, it is not out performing the CNN architecture in this case</a:t>
            </a:r>
            <a:r>
              <a:rPr lang="en-IN" sz="2000" dirty="0" smtClean="0">
                <a:latin typeface="Arial" panose="020B0604020202020204" pitchFamily="34" charset="0"/>
                <a:cs typeface="Arial" panose="020B0604020202020204" pitchFamily="34" charset="0"/>
              </a:rPr>
              <a:t>.</a:t>
            </a:r>
          </a:p>
          <a:p>
            <a:pPr algn="just">
              <a:buFont typeface="Wingdings" panose="05000000000000000000" pitchFamily="2" charset="2"/>
              <a:buChar char="q"/>
            </a:pPr>
            <a:endParaRPr lang="en-IN" sz="2000" dirty="0" smtClean="0">
              <a:latin typeface="Arial" panose="020B0604020202020204" pitchFamily="34" charset="0"/>
              <a:cs typeface="Arial" panose="020B0604020202020204" pitchFamily="34" charset="0"/>
            </a:endParaRPr>
          </a:p>
          <a:p>
            <a:pPr algn="just">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This  is due to sudden changes in stock market that CNN outperforms the rest of the algorithms</a:t>
            </a:r>
          </a:p>
          <a:p>
            <a:pPr algn="just">
              <a:buFont typeface="Wingdings" panose="05000000000000000000" pitchFamily="2" charset="2"/>
              <a:buChar char="q"/>
            </a:pPr>
            <a:endParaRPr lang="en-IN" sz="2000" dirty="0">
              <a:latin typeface="Arial" panose="020B0604020202020204" pitchFamily="34" charset="0"/>
              <a:cs typeface="Arial" panose="020B0604020202020204" pitchFamily="34" charset="0"/>
            </a:endParaRPr>
          </a:p>
        </p:txBody>
      </p:sp>
      <p:sp>
        <p:nvSpPr>
          <p:cNvPr id="7" name="Footer Placeholder 5"/>
          <p:cNvSpPr>
            <a:spLocks noGrp="1"/>
          </p:cNvSpPr>
          <p:nvPr>
            <p:ph type="ftr" sz="quarter" idx="11"/>
          </p:nvPr>
        </p:nvSpPr>
        <p:spPr>
          <a:xfrm>
            <a:off x="296214" y="6135808"/>
            <a:ext cx="11561958" cy="365125"/>
          </a:xfrm>
        </p:spPr>
        <p:txBody>
          <a:bodyPr/>
          <a:lstStyle/>
          <a:p>
            <a:r>
              <a:rPr lang="en-IN" sz="1400" dirty="0" err="1" smtClean="0">
                <a:solidFill>
                  <a:schemeClr val="tx1"/>
                </a:solidFill>
              </a:rPr>
              <a:t>MIT,Pune</a:t>
            </a:r>
            <a:r>
              <a:rPr lang="en-IN" sz="1400" dirty="0" smtClean="0">
                <a:solidFill>
                  <a:schemeClr val="tx1"/>
                </a:solidFill>
              </a:rPr>
              <a:t>                                                                                                  20                                                          Dept of Information Technology </a:t>
            </a:r>
            <a:endParaRPr lang="en-IN" sz="1400" dirty="0">
              <a:solidFill>
                <a:schemeClr val="tx1"/>
              </a:solidFill>
            </a:endParaRPr>
          </a:p>
        </p:txBody>
      </p:sp>
    </p:spTree>
    <p:extLst>
      <p:ext uri="{BB962C8B-B14F-4D97-AF65-F5344CB8AC3E}">
        <p14:creationId xmlns:p14="http://schemas.microsoft.com/office/powerpoint/2010/main" val="38112934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37902" y="2072900"/>
            <a:ext cx="8911687" cy="1280890"/>
          </a:xfrm>
        </p:spPr>
        <p:txBody>
          <a:bodyPr>
            <a:normAutofit/>
          </a:bodyPr>
          <a:lstStyle/>
          <a:p>
            <a:r>
              <a:rPr lang="en-IN" dirty="0" smtClean="0">
                <a:latin typeface="Arial" panose="020B0604020202020204" pitchFamily="34" charset="0"/>
                <a:cs typeface="Arial" panose="020B0604020202020204" pitchFamily="34" charset="0"/>
              </a:rPr>
              <a:t>Deep </a:t>
            </a:r>
            <a:r>
              <a:rPr lang="en-IN" dirty="0">
                <a:latin typeface="Arial" panose="020B0604020202020204" pitchFamily="34" charset="0"/>
                <a:cs typeface="Arial" panose="020B0604020202020204" pitchFamily="34" charset="0"/>
              </a:rPr>
              <a:t>Learning based Stock Trading Model </a:t>
            </a:r>
            <a:r>
              <a:rPr lang="en-IN" dirty="0" smtClean="0">
                <a:latin typeface="Arial" panose="020B0604020202020204" pitchFamily="34" charset="0"/>
                <a:cs typeface="Arial" panose="020B0604020202020204" pitchFamily="34" charset="0"/>
              </a:rPr>
              <a:t> </a:t>
            </a:r>
            <a:br>
              <a:rPr lang="en-IN" dirty="0" smtClean="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with </a:t>
            </a:r>
            <a:r>
              <a:rPr lang="en-IN" dirty="0">
                <a:latin typeface="Arial" panose="020B0604020202020204" pitchFamily="34" charset="0"/>
                <a:cs typeface="Arial" panose="020B0604020202020204" pitchFamily="34" charset="0"/>
              </a:rPr>
              <a:t>2-D CNN Trend </a:t>
            </a:r>
            <a:r>
              <a:rPr lang="en-IN" dirty="0" smtClean="0">
                <a:latin typeface="Arial" panose="020B0604020202020204" pitchFamily="34" charset="0"/>
                <a:cs typeface="Arial" panose="020B0604020202020204" pitchFamily="34" charset="0"/>
              </a:rPr>
              <a:t>Detection </a:t>
            </a:r>
            <a:r>
              <a:rPr lang="en-IN" sz="1800" dirty="0" smtClean="0">
                <a:latin typeface="Arial" panose="020B0604020202020204" pitchFamily="34" charset="0"/>
                <a:cs typeface="Arial" panose="020B0604020202020204" pitchFamily="34" charset="0"/>
              </a:rPr>
              <a:t>[4]</a:t>
            </a:r>
            <a:endParaRPr lang="en-IN" dirty="0"/>
          </a:p>
        </p:txBody>
      </p:sp>
      <p:sp>
        <p:nvSpPr>
          <p:cNvPr id="5" name="Footer Placeholder 5"/>
          <p:cNvSpPr>
            <a:spLocks noGrp="1"/>
          </p:cNvSpPr>
          <p:nvPr>
            <p:ph type="ftr" sz="quarter" idx="11"/>
          </p:nvPr>
        </p:nvSpPr>
        <p:spPr>
          <a:xfrm>
            <a:off x="296214" y="6135808"/>
            <a:ext cx="11561958" cy="365125"/>
          </a:xfrm>
        </p:spPr>
        <p:txBody>
          <a:bodyPr/>
          <a:lstStyle/>
          <a:p>
            <a:r>
              <a:rPr lang="en-IN" sz="1400" dirty="0" err="1" smtClean="0">
                <a:solidFill>
                  <a:schemeClr val="tx1"/>
                </a:solidFill>
              </a:rPr>
              <a:t>MIT,Pune</a:t>
            </a:r>
            <a:r>
              <a:rPr lang="en-IN" sz="1400" dirty="0" smtClean="0">
                <a:solidFill>
                  <a:schemeClr val="tx1"/>
                </a:solidFill>
              </a:rPr>
              <a:t>                                                                                                   21                                                         Dept of Information Technology </a:t>
            </a:r>
            <a:endParaRPr lang="en-IN" sz="1400" dirty="0">
              <a:solidFill>
                <a:schemeClr val="tx1"/>
              </a:solidFill>
            </a:endParaRPr>
          </a:p>
        </p:txBody>
      </p:sp>
    </p:spTree>
    <p:extLst>
      <p:ext uri="{BB962C8B-B14F-4D97-AF65-F5344CB8AC3E}">
        <p14:creationId xmlns:p14="http://schemas.microsoft.com/office/powerpoint/2010/main" val="2414003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124841" y="410354"/>
            <a:ext cx="3237859" cy="539672"/>
          </a:xfrm>
        </p:spPr>
        <p:txBody>
          <a:bodyPr>
            <a:normAutofit/>
          </a:bodyPr>
          <a:lstStyle/>
          <a:p>
            <a:r>
              <a:rPr lang="en-IN" sz="2800" dirty="0" smtClean="0">
                <a:latin typeface="Arial" panose="020B0604020202020204" pitchFamily="34" charset="0"/>
                <a:cs typeface="Arial" panose="020B0604020202020204" pitchFamily="34" charset="0"/>
              </a:rPr>
              <a:t>METHODOLOGY</a:t>
            </a:r>
            <a:endParaRPr lang="en-IN" sz="28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10639" y="1147948"/>
            <a:ext cx="11065225" cy="4813465"/>
          </a:xfrm>
        </p:spPr>
        <p:txBody>
          <a:bodyPr>
            <a:noAutofit/>
          </a:bodyPr>
          <a:lstStyle/>
          <a:p>
            <a:r>
              <a:rPr lang="en-IN" sz="2000" dirty="0" smtClean="0">
                <a:latin typeface="Arial" panose="020B0604020202020204" pitchFamily="34" charset="0"/>
                <a:cs typeface="Arial" panose="020B0604020202020204" pitchFamily="34" charset="0"/>
              </a:rPr>
              <a:t>[4] propose a novel method for predicting stock price movements using CNN. </a:t>
            </a:r>
          </a:p>
          <a:p>
            <a:pPr marL="0" indent="0">
              <a:buNone/>
            </a:pPr>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To avoid the high volatility of the market and to maximize the proﬁt, ETFs(Exchange Traded Funds) are used as primary ﬁnancial assets.</a:t>
            </a: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An ETF is a type of fund that owns the underlying assets (shares of stock, bonds, oil futures, gold bars, foreign currency, etc.) and divides ownership of those assets into shares.</a:t>
            </a:r>
          </a:p>
          <a:p>
            <a:endParaRPr lang="en-IN" sz="2000" dirty="0" smtClean="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 </a:t>
            </a:r>
            <a:r>
              <a:rPr lang="en-IN" sz="2000" dirty="0" smtClean="0">
                <a:latin typeface="Arial" panose="020B0604020202020204" pitchFamily="34" charset="0"/>
                <a:cs typeface="Arial" panose="020B0604020202020204" pitchFamily="34" charset="0"/>
              </a:rPr>
              <a:t>In [4] a </a:t>
            </a:r>
            <a:r>
              <a:rPr lang="en-IN" sz="2000" b="1" dirty="0">
                <a:latin typeface="Arial" panose="020B0604020202020204" pitchFamily="34" charset="0"/>
                <a:cs typeface="Arial" panose="020B0604020202020204" pitchFamily="34" charset="0"/>
              </a:rPr>
              <a:t>convolutional neural network </a:t>
            </a:r>
            <a:r>
              <a:rPr lang="en-IN" sz="2000" b="1" dirty="0" smtClean="0">
                <a:latin typeface="Arial" panose="020B0604020202020204" pitchFamily="34" charset="0"/>
                <a:cs typeface="Arial" panose="020B0604020202020204" pitchFamily="34" charset="0"/>
              </a:rPr>
              <a:t>is trained on </a:t>
            </a:r>
            <a:r>
              <a:rPr lang="en-IN" sz="2000" b="1" dirty="0">
                <a:latin typeface="Arial" panose="020B0604020202020204" pitchFamily="34" charset="0"/>
                <a:cs typeface="Arial" panose="020B0604020202020204" pitchFamily="34" charset="0"/>
              </a:rPr>
              <a:t>the historical ﬁnancial data</a:t>
            </a:r>
            <a:r>
              <a:rPr lang="en-IN" sz="2000" b="1" dirty="0" smtClean="0">
                <a:latin typeface="Arial" panose="020B0604020202020204" pitchFamily="34" charset="0"/>
                <a:cs typeface="Arial" panose="020B0604020202020204" pitchFamily="34" charset="0"/>
              </a:rPr>
              <a:t>.</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extracted some of the most commonly used fundamental analysis indicators and included them to </a:t>
            </a:r>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feature set </a:t>
            </a:r>
            <a:r>
              <a:rPr lang="en-IN" sz="2000" dirty="0" smtClean="0">
                <a:latin typeface="Arial" panose="020B0604020202020204" pitchFamily="34" charset="0"/>
                <a:cs typeface="Arial" panose="020B0604020202020204" pitchFamily="34" charset="0"/>
              </a:rPr>
              <a:t/>
            </a:r>
            <a:br>
              <a:rPr lang="en-IN" sz="2000" dirty="0" smtClean="0">
                <a:latin typeface="Arial" panose="020B0604020202020204" pitchFamily="34" charset="0"/>
                <a:cs typeface="Arial" panose="020B0604020202020204" pitchFamily="34" charset="0"/>
              </a:rPr>
            </a:br>
            <a:endParaRPr lang="en-IN" sz="2000" dirty="0">
              <a:latin typeface="Arial" panose="020B0604020202020204" pitchFamily="34" charset="0"/>
              <a:cs typeface="Arial" panose="020B0604020202020204" pitchFamily="34" charset="0"/>
            </a:endParaRPr>
          </a:p>
        </p:txBody>
      </p:sp>
      <p:sp>
        <p:nvSpPr>
          <p:cNvPr id="5" name="Footer Placeholder 5"/>
          <p:cNvSpPr>
            <a:spLocks noGrp="1"/>
          </p:cNvSpPr>
          <p:nvPr>
            <p:ph type="ftr" sz="quarter" idx="11"/>
          </p:nvPr>
        </p:nvSpPr>
        <p:spPr>
          <a:xfrm>
            <a:off x="296214" y="6135808"/>
            <a:ext cx="11561958" cy="365125"/>
          </a:xfrm>
        </p:spPr>
        <p:txBody>
          <a:bodyPr/>
          <a:lstStyle/>
          <a:p>
            <a:r>
              <a:rPr lang="en-IN" sz="1400" dirty="0" err="1" smtClean="0">
                <a:solidFill>
                  <a:schemeClr val="tx1"/>
                </a:solidFill>
              </a:rPr>
              <a:t>MIT,Pune</a:t>
            </a:r>
            <a:r>
              <a:rPr lang="en-IN" sz="1400" dirty="0" smtClean="0">
                <a:solidFill>
                  <a:schemeClr val="tx1"/>
                </a:solidFill>
              </a:rPr>
              <a:t>                                                                                                   22                                                         Dept of Information Technology </a:t>
            </a:r>
            <a:endParaRPr lang="en-IN" sz="1400" dirty="0">
              <a:solidFill>
                <a:schemeClr val="tx1"/>
              </a:solidFill>
            </a:endParaRPr>
          </a:p>
        </p:txBody>
      </p:sp>
    </p:spTree>
    <p:extLst>
      <p:ext uri="{BB962C8B-B14F-4D97-AF65-F5344CB8AC3E}">
        <p14:creationId xmlns:p14="http://schemas.microsoft.com/office/powerpoint/2010/main" val="1395992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3138" y="423553"/>
            <a:ext cx="10827718" cy="5537859"/>
          </a:xfrm>
        </p:spPr>
        <p:txBody>
          <a:bodyPr>
            <a:normAutofit fontScale="92500" lnSpcReduction="20000"/>
          </a:bodyPr>
          <a:lstStyle/>
          <a:p>
            <a:pPr>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For technical analysis [4] uses </a:t>
            </a:r>
            <a:r>
              <a:rPr lang="en-IN" sz="2000" dirty="0">
                <a:latin typeface="Arial" panose="020B0604020202020204" pitchFamily="34" charset="0"/>
                <a:cs typeface="Arial" panose="020B0604020202020204" pitchFamily="34" charset="0"/>
              </a:rPr>
              <a:t>relative strength index (RSI), simple moving average (SMA), the moving average convergence/divergence oscillator (MACD), the Williams percent range (Williams %R), the stochastic </a:t>
            </a:r>
            <a:r>
              <a:rPr lang="en-IN" sz="2000" dirty="0" smtClean="0">
                <a:latin typeface="Arial" panose="020B0604020202020204" pitchFamily="34" charset="0"/>
                <a:cs typeface="Arial" panose="020B0604020202020204" pitchFamily="34" charset="0"/>
              </a:rPr>
              <a:t>oscillator</a:t>
            </a:r>
            <a:r>
              <a:rPr lang="en-IN" sz="2000" dirty="0">
                <a:latin typeface="Arial" panose="020B0604020202020204" pitchFamily="34" charset="0"/>
                <a:cs typeface="Arial" panose="020B0604020202020204" pitchFamily="34" charset="0"/>
              </a:rPr>
              <a:t>, the ultimate oscillator, the money ﬂow index (MFI). </a:t>
            </a:r>
          </a:p>
          <a:p>
            <a:pPr>
              <a:buClrTx/>
              <a:buFont typeface="Wingdings" panose="05000000000000000000" pitchFamily="2" charset="2"/>
              <a:buChar char="q"/>
            </a:pPr>
            <a:endParaRPr lang="en-IN" sz="2000" dirty="0" smtClean="0">
              <a:latin typeface="Arial" panose="020B0604020202020204" pitchFamily="34" charset="0"/>
              <a:cs typeface="Arial" panose="020B0604020202020204" pitchFamily="34" charset="0"/>
            </a:endParaRPr>
          </a:p>
          <a:p>
            <a:pPr>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In order to make price </a:t>
            </a:r>
            <a:r>
              <a:rPr lang="en-IN" sz="2000" dirty="0" smtClean="0">
                <a:latin typeface="Arial" panose="020B0604020202020204" pitchFamily="34" charset="0"/>
                <a:cs typeface="Arial" panose="020B0604020202020204" pitchFamily="34" charset="0"/>
              </a:rPr>
              <a:t>time </a:t>
            </a:r>
            <a:r>
              <a:rPr lang="en-IN" sz="2000" dirty="0">
                <a:latin typeface="Arial" panose="020B0604020202020204" pitchFamily="34" charset="0"/>
                <a:cs typeface="Arial" panose="020B0604020202020204" pitchFamily="34" charset="0"/>
              </a:rPr>
              <a:t>series stationary, </a:t>
            </a:r>
            <a:r>
              <a:rPr lang="en-IN" sz="2000" b="1" dirty="0">
                <a:latin typeface="Arial" panose="020B0604020202020204" pitchFamily="34" charset="0"/>
                <a:cs typeface="Arial" panose="020B0604020202020204" pitchFamily="34" charset="0"/>
              </a:rPr>
              <a:t>ﬁrst difference </a:t>
            </a:r>
            <a:r>
              <a:rPr lang="en-IN" sz="2000" dirty="0">
                <a:latin typeface="Arial" panose="020B0604020202020204" pitchFamily="34" charset="0"/>
                <a:cs typeface="Arial" panose="020B0604020202020204" pitchFamily="34" charset="0"/>
              </a:rPr>
              <a:t>method is used. </a:t>
            </a:r>
          </a:p>
          <a:p>
            <a:pPr>
              <a:buClrTx/>
              <a:buFont typeface="Wingdings" panose="05000000000000000000" pitchFamily="2" charset="2"/>
              <a:buChar char="q"/>
            </a:pPr>
            <a:endParaRPr lang="en-IN" sz="2000" dirty="0" smtClean="0">
              <a:latin typeface="Arial" panose="020B0604020202020204" pitchFamily="34" charset="0"/>
              <a:cs typeface="Arial" panose="020B0604020202020204" pitchFamily="34" charset="0"/>
            </a:endParaRPr>
          </a:p>
          <a:p>
            <a:pPr>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 </a:t>
            </a:r>
            <a:r>
              <a:rPr lang="en-IN" sz="2000" b="1" dirty="0" smtClean="0">
                <a:latin typeface="Arial" panose="020B0604020202020204" pitchFamily="34" charset="0"/>
                <a:cs typeface="Arial" panose="020B0604020202020204" pitchFamily="34" charset="0"/>
              </a:rPr>
              <a:t>Normalization</a:t>
            </a:r>
            <a:r>
              <a:rPr lang="en-IN" sz="2000" dirty="0" smtClean="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with hyperbolic tangent function (</a:t>
            </a:r>
            <a:r>
              <a:rPr lang="en-IN" sz="2000" dirty="0" err="1">
                <a:latin typeface="Arial" panose="020B0604020202020204" pitchFamily="34" charset="0"/>
                <a:cs typeface="Arial" panose="020B0604020202020204" pitchFamily="34" charset="0"/>
              </a:rPr>
              <a:t>tanh</a:t>
            </a:r>
            <a:r>
              <a:rPr lang="en-IN" sz="2000" dirty="0">
                <a:latin typeface="Arial" panose="020B0604020202020204" pitchFamily="34" charset="0"/>
                <a:cs typeface="Arial" panose="020B0604020202020204" pitchFamily="34" charset="0"/>
              </a:rPr>
              <a:t>) (</a:t>
            </a:r>
            <a:r>
              <a:rPr lang="en-IN" sz="2000" dirty="0" smtClean="0">
                <a:latin typeface="Arial" panose="020B0604020202020204" pitchFamily="34" charset="0"/>
                <a:cs typeface="Arial" panose="020B0604020202020204" pitchFamily="34" charset="0"/>
              </a:rPr>
              <a:t>3b)</a:t>
            </a:r>
          </a:p>
          <a:p>
            <a:pPr>
              <a:buClrTx/>
              <a:buFont typeface="Wingdings" panose="05000000000000000000" pitchFamily="2" charset="2"/>
              <a:buChar char="q"/>
            </a:pPr>
            <a:endParaRPr lang="en-IN" sz="2000" dirty="0">
              <a:latin typeface="Arial" panose="020B0604020202020204" pitchFamily="34" charset="0"/>
              <a:cs typeface="Arial" panose="020B0604020202020204" pitchFamily="34" charset="0"/>
            </a:endParaRPr>
          </a:p>
          <a:p>
            <a:pPr>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CNN </a:t>
            </a:r>
            <a:r>
              <a:rPr lang="en-IN" sz="2000" dirty="0">
                <a:latin typeface="Arial" panose="020B0604020202020204" pitchFamily="34" charset="0"/>
                <a:cs typeface="Arial" panose="020B0604020202020204" pitchFamily="34" charset="0"/>
              </a:rPr>
              <a:t>consists of an </a:t>
            </a:r>
            <a:r>
              <a:rPr lang="en-IN" sz="2000" b="1" dirty="0">
                <a:latin typeface="Arial" panose="020B0604020202020204" pitchFamily="34" charset="0"/>
                <a:cs typeface="Arial" panose="020B0604020202020204" pitchFamily="34" charset="0"/>
              </a:rPr>
              <a:t>input layer, several hidden layers and an output </a:t>
            </a:r>
            <a:r>
              <a:rPr lang="en-IN" sz="2000" b="1" dirty="0" smtClean="0">
                <a:latin typeface="Arial" panose="020B0604020202020204" pitchFamily="34" charset="0"/>
                <a:cs typeface="Arial" panose="020B0604020202020204" pitchFamily="34" charset="0"/>
              </a:rPr>
              <a:t>layer</a:t>
            </a:r>
            <a:endParaRPr lang="en-IN" sz="2000" dirty="0">
              <a:latin typeface="Arial" panose="020B0604020202020204" pitchFamily="34" charset="0"/>
              <a:cs typeface="Arial" panose="020B0604020202020204" pitchFamily="34" charset="0"/>
            </a:endParaRPr>
          </a:p>
          <a:p>
            <a:pPr>
              <a:buClrTx/>
              <a:buFont typeface="Wingdings" panose="05000000000000000000" pitchFamily="2" charset="2"/>
              <a:buChar char="q"/>
            </a:pPr>
            <a:endParaRPr lang="en-IN" sz="2000" dirty="0" smtClean="0">
              <a:latin typeface="Arial" panose="020B0604020202020204" pitchFamily="34" charset="0"/>
              <a:cs typeface="Arial" panose="020B0604020202020204" pitchFamily="34" charset="0"/>
            </a:endParaRPr>
          </a:p>
          <a:p>
            <a:pPr>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Input layer is a representation of identity function, f(x)=x. Output layer which makes decisions, passes previously calculated weights through a linear function </a:t>
            </a:r>
            <a:r>
              <a:rPr lang="en-IN" sz="2000" dirty="0" smtClean="0">
                <a:latin typeface="Arial" panose="020B0604020202020204" pitchFamily="34" charset="0"/>
                <a:cs typeface="Arial" panose="020B0604020202020204" pitchFamily="34" charset="0"/>
              </a:rPr>
              <a:t>. </a:t>
            </a:r>
          </a:p>
          <a:p>
            <a:pPr>
              <a:buClrTx/>
              <a:buFont typeface="Wingdings" panose="05000000000000000000" pitchFamily="2" charset="2"/>
              <a:buChar char="q"/>
            </a:pPr>
            <a:endParaRPr lang="en-IN" sz="2000" b="1" dirty="0">
              <a:latin typeface="Arial" panose="020B0604020202020204" pitchFamily="34" charset="0"/>
              <a:cs typeface="Arial" panose="020B0604020202020204" pitchFamily="34" charset="0"/>
            </a:endParaRPr>
          </a:p>
          <a:p>
            <a:pPr>
              <a:buClrTx/>
              <a:buFont typeface="Wingdings" panose="05000000000000000000" pitchFamily="2" charset="2"/>
              <a:buChar char="q"/>
            </a:pPr>
            <a:r>
              <a:rPr lang="en-IN" sz="2000" b="1" dirty="0" smtClean="0">
                <a:latin typeface="Arial" panose="020B0604020202020204" pitchFamily="34" charset="0"/>
                <a:cs typeface="Arial" panose="020B0604020202020204" pitchFamily="34" charset="0"/>
              </a:rPr>
              <a:t>Hidden </a:t>
            </a:r>
            <a:r>
              <a:rPr lang="en-IN" sz="2000" b="1" dirty="0">
                <a:latin typeface="Arial" panose="020B0604020202020204" pitchFamily="34" charset="0"/>
                <a:cs typeface="Arial" panose="020B0604020202020204" pitchFamily="34" charset="0"/>
              </a:rPr>
              <a:t>layers are either convolutional, pooling, dropout or fully connected</a:t>
            </a:r>
            <a:r>
              <a:rPr lang="en-IN" sz="2000" b="1" dirty="0" smtClean="0">
                <a:latin typeface="Arial" panose="020B0604020202020204" pitchFamily="34" charset="0"/>
                <a:cs typeface="Arial" panose="020B0604020202020204" pitchFamily="34" charset="0"/>
              </a:rPr>
              <a:t>.</a:t>
            </a:r>
          </a:p>
          <a:p>
            <a:pPr>
              <a:buClrTx/>
              <a:buFont typeface="Wingdings" panose="05000000000000000000" pitchFamily="2" charset="2"/>
              <a:buChar char="q"/>
            </a:pPr>
            <a:endParaRPr lang="en-IN" sz="2000" b="1" dirty="0">
              <a:latin typeface="Arial" panose="020B0604020202020204" pitchFamily="34" charset="0"/>
              <a:cs typeface="Arial" panose="020B0604020202020204" pitchFamily="34" charset="0"/>
            </a:endParaRPr>
          </a:p>
          <a:p>
            <a:pPr>
              <a:buClrTx/>
              <a:buFont typeface="Wingdings" panose="05000000000000000000" pitchFamily="2" charset="2"/>
              <a:buChar char="q"/>
            </a:pPr>
            <a:r>
              <a:rPr lang="en-IN" sz="2000" b="1" dirty="0" smtClean="0">
                <a:latin typeface="Arial" panose="020B0604020202020204" pitchFamily="34" charset="0"/>
                <a:cs typeface="Arial" panose="020B0604020202020204" pitchFamily="34" charset="0"/>
              </a:rPr>
              <a:t>Agglomerative clustering</a:t>
            </a:r>
            <a:endParaRPr lang="en-IN" sz="2000" b="1" dirty="0">
              <a:latin typeface="Arial" panose="020B0604020202020204" pitchFamily="34" charset="0"/>
              <a:cs typeface="Arial" panose="020B0604020202020204" pitchFamily="34" charset="0"/>
            </a:endParaRPr>
          </a:p>
        </p:txBody>
      </p:sp>
      <p:sp>
        <p:nvSpPr>
          <p:cNvPr id="5" name="Footer Placeholder 5"/>
          <p:cNvSpPr>
            <a:spLocks noGrp="1"/>
          </p:cNvSpPr>
          <p:nvPr>
            <p:ph type="ftr" sz="quarter" idx="11"/>
          </p:nvPr>
        </p:nvSpPr>
        <p:spPr>
          <a:xfrm>
            <a:off x="296214" y="6135808"/>
            <a:ext cx="11561958" cy="365125"/>
          </a:xfrm>
        </p:spPr>
        <p:txBody>
          <a:bodyPr/>
          <a:lstStyle/>
          <a:p>
            <a:r>
              <a:rPr lang="en-IN" sz="1400" dirty="0" err="1" smtClean="0">
                <a:solidFill>
                  <a:schemeClr val="tx1"/>
                </a:solidFill>
              </a:rPr>
              <a:t>MIT,Pune</a:t>
            </a:r>
            <a:r>
              <a:rPr lang="en-IN" sz="1400" dirty="0" smtClean="0">
                <a:solidFill>
                  <a:schemeClr val="tx1"/>
                </a:solidFill>
              </a:rPr>
              <a:t>                                                                                                   23                                                         Dept of Information Technology </a:t>
            </a:r>
            <a:endParaRPr lang="en-IN" sz="1400" dirty="0">
              <a:solidFill>
                <a:schemeClr val="tx1"/>
              </a:solidFill>
            </a:endParaRPr>
          </a:p>
        </p:txBody>
      </p:sp>
    </p:spTree>
    <p:extLst>
      <p:ext uri="{BB962C8B-B14F-4D97-AF65-F5344CB8AC3E}">
        <p14:creationId xmlns:p14="http://schemas.microsoft.com/office/powerpoint/2010/main" val="3784353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4683" y="1187532"/>
            <a:ext cx="10536984" cy="3061656"/>
          </a:xfrm>
        </p:spPr>
      </p:pic>
      <p:sp>
        <p:nvSpPr>
          <p:cNvPr id="6" name="Footer Placeholder 5"/>
          <p:cNvSpPr>
            <a:spLocks noGrp="1"/>
          </p:cNvSpPr>
          <p:nvPr>
            <p:ph type="ftr" sz="quarter" idx="11"/>
          </p:nvPr>
        </p:nvSpPr>
        <p:spPr>
          <a:xfrm>
            <a:off x="296214" y="6135808"/>
            <a:ext cx="11561958" cy="365125"/>
          </a:xfrm>
        </p:spPr>
        <p:txBody>
          <a:bodyPr/>
          <a:lstStyle/>
          <a:p>
            <a:r>
              <a:rPr lang="en-IN" sz="1400" dirty="0" err="1" smtClean="0">
                <a:solidFill>
                  <a:schemeClr val="tx1"/>
                </a:solidFill>
              </a:rPr>
              <a:t>MIT,Pune</a:t>
            </a:r>
            <a:r>
              <a:rPr lang="en-IN" sz="1400" dirty="0" smtClean="0">
                <a:solidFill>
                  <a:schemeClr val="tx1"/>
                </a:solidFill>
              </a:rPr>
              <a:t>                                                                                                   24                                                         Dept of Information Technology </a:t>
            </a:r>
            <a:endParaRPr lang="en-IN" sz="1400" dirty="0">
              <a:solidFill>
                <a:schemeClr val="tx1"/>
              </a:solidFill>
            </a:endParaRPr>
          </a:p>
        </p:txBody>
      </p:sp>
      <p:sp>
        <p:nvSpPr>
          <p:cNvPr id="2" name="Rectangle 1"/>
          <p:cNvSpPr/>
          <p:nvPr/>
        </p:nvSpPr>
        <p:spPr>
          <a:xfrm>
            <a:off x="5403273" y="4396240"/>
            <a:ext cx="1151905"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Fig : 11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2077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462" y="184723"/>
            <a:ext cx="2157205" cy="824680"/>
          </a:xfrm>
        </p:spPr>
        <p:txBody>
          <a:bodyPr/>
          <a:lstStyle/>
          <a:p>
            <a:r>
              <a:rPr lang="en-IN" dirty="0" smtClean="0"/>
              <a:t>RESULTS</a:t>
            </a:r>
            <a:endParaRPr lang="en-IN" dirty="0"/>
          </a:p>
        </p:txBody>
      </p:sp>
      <p:sp>
        <p:nvSpPr>
          <p:cNvPr id="3" name="Content Placeholder 2"/>
          <p:cNvSpPr>
            <a:spLocks noGrp="1"/>
          </p:cNvSpPr>
          <p:nvPr>
            <p:ph idx="1"/>
          </p:nvPr>
        </p:nvSpPr>
        <p:spPr>
          <a:xfrm>
            <a:off x="558139" y="1009403"/>
            <a:ext cx="11317185" cy="4901819"/>
          </a:xfrm>
        </p:spPr>
        <p:txBody>
          <a:bodyPr>
            <a:normAutofit/>
          </a:bodyPr>
          <a:lstStyle/>
          <a:p>
            <a:pPr>
              <a:buClr>
                <a:schemeClr val="tx1"/>
              </a:buClr>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The model is evaluated on both</a:t>
            </a:r>
            <a:r>
              <a:rPr lang="en-IN" sz="2000" b="1" dirty="0" smtClean="0">
                <a:latin typeface="Arial" panose="020B0604020202020204" pitchFamily="34" charset="0"/>
                <a:cs typeface="Arial" panose="020B0604020202020204" pitchFamily="34" charset="0"/>
              </a:rPr>
              <a:t> regression and </a:t>
            </a:r>
            <a:r>
              <a:rPr lang="en-IN" sz="2000" b="1" dirty="0" err="1" smtClean="0">
                <a:latin typeface="Arial" panose="020B0604020202020204" pitchFamily="34" charset="0"/>
                <a:cs typeface="Arial" panose="020B0604020202020204" pitchFamily="34" charset="0"/>
              </a:rPr>
              <a:t>classsification</a:t>
            </a:r>
            <a:endParaRPr lang="en-IN" sz="2000" b="1" dirty="0" smtClean="0">
              <a:latin typeface="Arial" panose="020B0604020202020204" pitchFamily="34" charset="0"/>
              <a:cs typeface="Arial" panose="020B0604020202020204" pitchFamily="34" charset="0"/>
            </a:endParaRPr>
          </a:p>
          <a:p>
            <a:pPr>
              <a:buClr>
                <a:schemeClr val="tx1"/>
              </a:buClr>
              <a:buFont typeface="Wingdings" panose="05000000000000000000" pitchFamily="2" charset="2"/>
              <a:buChar char="q"/>
            </a:pPr>
            <a:r>
              <a:rPr lang="en-IN" sz="2000" dirty="0">
                <a:latin typeface="Arial" panose="020B0604020202020204" pitchFamily="34" charset="0"/>
                <a:cs typeface="Arial" panose="020B0604020202020204" pitchFamily="34" charset="0"/>
              </a:rPr>
              <a:t>For both classiﬁcation and regression tasks, the ratio of 0.9 was used as a training-test set </a:t>
            </a:r>
            <a:r>
              <a:rPr lang="en-IN" sz="2000" dirty="0" smtClean="0">
                <a:latin typeface="Arial" panose="020B0604020202020204" pitchFamily="34" charset="0"/>
                <a:cs typeface="Arial" panose="020B0604020202020204" pitchFamily="34" charset="0"/>
              </a:rPr>
              <a:t>ratio</a:t>
            </a:r>
          </a:p>
          <a:p>
            <a:pPr>
              <a:buClr>
                <a:schemeClr val="tx1"/>
              </a:buClr>
              <a:buFont typeface="Wingdings" panose="05000000000000000000" pitchFamily="2" charset="2"/>
              <a:buChar char="q"/>
            </a:pPr>
            <a:r>
              <a:rPr lang="en-IN" sz="2000" dirty="0">
                <a:latin typeface="Arial" panose="020B0604020202020204" pitchFamily="34" charset="0"/>
                <a:cs typeface="Arial" panose="020B0604020202020204" pitchFamily="34" charset="0"/>
              </a:rPr>
              <a:t>In the test phase of the regression task, </a:t>
            </a:r>
            <a:r>
              <a:rPr lang="en-IN" sz="2000" dirty="0" smtClean="0">
                <a:latin typeface="Arial" panose="020B0604020202020204" pitchFamily="34" charset="0"/>
                <a:cs typeface="Arial" panose="020B0604020202020204" pitchFamily="34" charset="0"/>
              </a:rPr>
              <a:t>two schemes are adopted, </a:t>
            </a:r>
            <a:r>
              <a:rPr lang="en-IN" sz="2000" dirty="0">
                <a:latin typeface="Arial" panose="020B0604020202020204" pitchFamily="34" charset="0"/>
                <a:cs typeface="Arial" panose="020B0604020202020204" pitchFamily="34" charset="0"/>
              </a:rPr>
              <a:t>namely 2-class and 3class regression. </a:t>
            </a:r>
            <a:endParaRPr lang="en-IN" sz="2000" dirty="0" smtClean="0">
              <a:latin typeface="Arial" panose="020B0604020202020204" pitchFamily="34" charset="0"/>
              <a:cs typeface="Arial" panose="020B0604020202020204" pitchFamily="34" charset="0"/>
            </a:endParaRPr>
          </a:p>
          <a:p>
            <a:pPr>
              <a:buClr>
                <a:schemeClr val="tx1"/>
              </a:buClr>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In </a:t>
            </a:r>
            <a:r>
              <a:rPr lang="en-IN" sz="2000" dirty="0">
                <a:latin typeface="Arial" panose="020B0604020202020204" pitchFamily="34" charset="0"/>
                <a:cs typeface="Arial" panose="020B0604020202020204" pitchFamily="34" charset="0"/>
              </a:rPr>
              <a:t>2-class regression, values that are greater than 0 are considered as ”buy” signals and values that are less than or equal to 0 are considered as ”sell” signals</a:t>
            </a:r>
            <a:r>
              <a:rPr lang="en-IN" sz="2000" dirty="0" smtClean="0">
                <a:latin typeface="Arial" panose="020B0604020202020204" pitchFamily="34" charset="0"/>
                <a:cs typeface="Arial" panose="020B0604020202020204" pitchFamily="34" charset="0"/>
              </a:rPr>
              <a:t>.</a:t>
            </a:r>
          </a:p>
          <a:p>
            <a:pPr>
              <a:buClr>
                <a:schemeClr val="tx1"/>
              </a:buClr>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In 3class regression, we set the values in the range [-1,-0.38] as ”sell” signals, values between (-0.38, 0.38] as ”hold” signals and values between (0.38, 1] as ”buy” signals. </a:t>
            </a:r>
            <a:endParaRPr lang="en-IN" sz="2000" dirty="0" smtClean="0">
              <a:latin typeface="Arial" panose="020B0604020202020204" pitchFamily="34" charset="0"/>
              <a:cs typeface="Arial" panose="020B0604020202020204" pitchFamily="34" charset="0"/>
            </a:endParaRPr>
          </a:p>
          <a:p>
            <a:pPr>
              <a:buClr>
                <a:schemeClr val="tx1"/>
              </a:buClr>
              <a:buFont typeface="Wingdings" panose="05000000000000000000" pitchFamily="2" charset="2"/>
              <a:buChar char="q"/>
            </a:pPr>
            <a:r>
              <a:rPr lang="en-IN" sz="2000" dirty="0">
                <a:latin typeface="Arial" panose="020B0604020202020204" pitchFamily="34" charset="0"/>
                <a:cs typeface="Arial" panose="020B0604020202020204" pitchFamily="34" charset="0"/>
              </a:rPr>
              <a:t>In 2-class classiﬁcation, samples with target values that are less than 0 are considered as negative samples while the rest are considered as positive. </a:t>
            </a:r>
            <a:endParaRPr lang="en-IN" sz="2000" dirty="0" smtClean="0">
              <a:latin typeface="Arial" panose="020B0604020202020204" pitchFamily="34" charset="0"/>
              <a:cs typeface="Arial" panose="020B0604020202020204" pitchFamily="34" charset="0"/>
            </a:endParaRPr>
          </a:p>
          <a:p>
            <a:pPr>
              <a:buClr>
                <a:schemeClr val="tx1"/>
              </a:buClr>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In </a:t>
            </a:r>
            <a:r>
              <a:rPr lang="en-IN" sz="2000" dirty="0">
                <a:latin typeface="Arial" panose="020B0604020202020204" pitchFamily="34" charset="0"/>
                <a:cs typeface="Arial" panose="020B0604020202020204" pitchFamily="34" charset="0"/>
              </a:rPr>
              <a:t>3-class classiﬁcation, the threshold values -0.38 and 0.38 are used to determine the classes. </a:t>
            </a:r>
          </a:p>
        </p:txBody>
      </p:sp>
      <p:sp>
        <p:nvSpPr>
          <p:cNvPr id="5" name="Footer Placeholder 5"/>
          <p:cNvSpPr>
            <a:spLocks noGrp="1"/>
          </p:cNvSpPr>
          <p:nvPr>
            <p:ph type="ftr" sz="quarter" idx="11"/>
          </p:nvPr>
        </p:nvSpPr>
        <p:spPr>
          <a:xfrm>
            <a:off x="296214" y="6135808"/>
            <a:ext cx="11561958" cy="365125"/>
          </a:xfrm>
        </p:spPr>
        <p:txBody>
          <a:bodyPr/>
          <a:lstStyle/>
          <a:p>
            <a:r>
              <a:rPr lang="en-IN" sz="1400" dirty="0" err="1" smtClean="0">
                <a:solidFill>
                  <a:schemeClr val="tx1"/>
                </a:solidFill>
              </a:rPr>
              <a:t>MIT,Pune</a:t>
            </a:r>
            <a:r>
              <a:rPr lang="en-IN" sz="1400" dirty="0" smtClean="0">
                <a:solidFill>
                  <a:schemeClr val="tx1"/>
                </a:solidFill>
              </a:rPr>
              <a:t>                                                                                                   25                                                         Dept of Information Technology </a:t>
            </a:r>
            <a:endParaRPr lang="en-IN" sz="1400" dirty="0">
              <a:solidFill>
                <a:schemeClr val="tx1"/>
              </a:solidFill>
            </a:endParaRPr>
          </a:p>
        </p:txBody>
      </p:sp>
    </p:spTree>
    <p:extLst>
      <p:ext uri="{BB962C8B-B14F-4D97-AF65-F5344CB8AC3E}">
        <p14:creationId xmlns:p14="http://schemas.microsoft.com/office/powerpoint/2010/main" val="1909562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524" y="1075315"/>
            <a:ext cx="2419688" cy="2534004"/>
          </a:xfrm>
        </p:spPr>
      </p:pic>
      <p:sp>
        <p:nvSpPr>
          <p:cNvPr id="7" name="Content Placeholder 2"/>
          <p:cNvSpPr txBox="1">
            <a:spLocks/>
          </p:cNvSpPr>
          <p:nvPr/>
        </p:nvSpPr>
        <p:spPr>
          <a:xfrm>
            <a:off x="2886095" y="666063"/>
            <a:ext cx="8915400" cy="50205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Clr>
                <a:schemeClr val="tx1"/>
              </a:buClr>
              <a:buFont typeface="Wingdings" panose="05000000000000000000" pitchFamily="2" charset="2"/>
              <a:buChar char="q"/>
            </a:pPr>
            <a:r>
              <a:rPr lang="en-IN" dirty="0" smtClean="0">
                <a:latin typeface="Arial" panose="020B0604020202020204" pitchFamily="34" charset="0"/>
                <a:cs typeface="Arial" panose="020B0604020202020204" pitchFamily="34" charset="0"/>
              </a:rPr>
              <a:t>Accuracy results of 2-class regression and 2-class classiﬁcation are relatively close as expected because targets of the regression model are mapped between [-1,1] similar to the probability values and evaluated as a classiﬁcation model regarding the accuracy metric.</a:t>
            </a:r>
          </a:p>
          <a:p>
            <a:pPr>
              <a:buClr>
                <a:schemeClr val="tx1"/>
              </a:buClr>
              <a:buFont typeface="Wingdings" panose="05000000000000000000" pitchFamily="2" charset="2"/>
              <a:buChar char="q"/>
            </a:pPr>
            <a:endParaRPr lang="en-IN" dirty="0" smtClean="0">
              <a:latin typeface="Arial" panose="020B0604020202020204" pitchFamily="34" charset="0"/>
              <a:cs typeface="Arial" panose="020B0604020202020204" pitchFamily="34" charset="0"/>
            </a:endParaRPr>
          </a:p>
          <a:p>
            <a:pPr>
              <a:buClr>
                <a:schemeClr val="tx1"/>
              </a:buClr>
              <a:buFont typeface="Wingdings" panose="05000000000000000000" pitchFamily="2" charset="2"/>
              <a:buChar char="q"/>
            </a:pPr>
            <a:r>
              <a:rPr lang="en-IN" dirty="0" smtClean="0">
                <a:latin typeface="Arial" panose="020B0604020202020204" pitchFamily="34" charset="0"/>
                <a:cs typeface="Arial" panose="020B0604020202020204" pitchFamily="34" charset="0"/>
              </a:rPr>
              <a:t>Difference between the accuracy results of 2-class and 3class models is considerably large, both for regression and classiﬁcation models.</a:t>
            </a:r>
          </a:p>
          <a:p>
            <a:pPr>
              <a:buClr>
                <a:schemeClr val="tx1"/>
              </a:buClr>
              <a:buFont typeface="Wingdings" panose="05000000000000000000" pitchFamily="2" charset="2"/>
              <a:buChar char="q"/>
            </a:pPr>
            <a:endParaRPr lang="en-IN" dirty="0" smtClean="0">
              <a:latin typeface="Arial" panose="020B0604020202020204" pitchFamily="34" charset="0"/>
              <a:cs typeface="Arial" panose="020B0604020202020204" pitchFamily="34" charset="0"/>
            </a:endParaRPr>
          </a:p>
          <a:p>
            <a:pPr>
              <a:buClr>
                <a:schemeClr val="tx1"/>
              </a:buClr>
              <a:buFont typeface="Wingdings" panose="05000000000000000000" pitchFamily="2" charset="2"/>
              <a:buChar char="q"/>
            </a:pPr>
            <a:r>
              <a:rPr lang="en-IN" dirty="0" smtClean="0">
                <a:latin typeface="Arial" panose="020B0604020202020204" pitchFamily="34" charset="0"/>
                <a:cs typeface="Arial" panose="020B0604020202020204" pitchFamily="34" charset="0"/>
              </a:rPr>
              <a:t>This shows that it is more difﬁcult for the model to distinguish the cases where it should hold and the cases where it should buy or sell than the cases where it should distinguish between buying and selling. </a:t>
            </a:r>
          </a:p>
          <a:p>
            <a:pPr>
              <a:buClr>
                <a:schemeClr val="tx1"/>
              </a:buClr>
              <a:buFont typeface="Wingdings" panose="05000000000000000000" pitchFamily="2" charset="2"/>
              <a:buChar char="q"/>
            </a:pPr>
            <a:endParaRPr lang="en-IN" dirty="0" smtClean="0">
              <a:latin typeface="Arial" panose="020B0604020202020204" pitchFamily="34" charset="0"/>
              <a:cs typeface="Arial" panose="020B0604020202020204" pitchFamily="34" charset="0"/>
            </a:endParaRPr>
          </a:p>
          <a:p>
            <a:pPr>
              <a:buClr>
                <a:schemeClr val="tx1"/>
              </a:buClr>
              <a:buFont typeface="Wingdings" panose="05000000000000000000" pitchFamily="2" charset="2"/>
              <a:buChar char="q"/>
            </a:pPr>
            <a:r>
              <a:rPr lang="en-IN" dirty="0" smtClean="0">
                <a:latin typeface="Arial" panose="020B0604020202020204" pitchFamily="34" charset="0"/>
                <a:cs typeface="Arial" panose="020B0604020202020204" pitchFamily="34" charset="0"/>
              </a:rPr>
              <a:t>This is caused by the volatility of the prices.</a:t>
            </a:r>
            <a:endParaRPr lang="en-IN" dirty="0"/>
          </a:p>
        </p:txBody>
      </p:sp>
      <p:sp>
        <p:nvSpPr>
          <p:cNvPr id="8" name="Footer Placeholder 5"/>
          <p:cNvSpPr>
            <a:spLocks noGrp="1"/>
          </p:cNvSpPr>
          <p:nvPr>
            <p:ph type="ftr" sz="quarter" idx="11"/>
          </p:nvPr>
        </p:nvSpPr>
        <p:spPr>
          <a:xfrm>
            <a:off x="296214" y="6135808"/>
            <a:ext cx="11561958" cy="365125"/>
          </a:xfrm>
        </p:spPr>
        <p:txBody>
          <a:bodyPr/>
          <a:lstStyle/>
          <a:p>
            <a:r>
              <a:rPr lang="en-IN" sz="1400" dirty="0" err="1" smtClean="0">
                <a:solidFill>
                  <a:schemeClr val="tx1"/>
                </a:solidFill>
              </a:rPr>
              <a:t>MIT,Pune</a:t>
            </a:r>
            <a:r>
              <a:rPr lang="en-IN" sz="1400" dirty="0" smtClean="0">
                <a:solidFill>
                  <a:schemeClr val="tx1"/>
                </a:solidFill>
              </a:rPr>
              <a:t>                                                                                                   26                                                         Dept of Information Technology </a:t>
            </a:r>
            <a:endParaRPr lang="en-IN" sz="1400" dirty="0">
              <a:solidFill>
                <a:schemeClr val="tx1"/>
              </a:solidFill>
            </a:endParaRPr>
          </a:p>
        </p:txBody>
      </p:sp>
      <p:sp>
        <p:nvSpPr>
          <p:cNvPr id="2" name="Rectangle 1"/>
          <p:cNvSpPr/>
          <p:nvPr/>
        </p:nvSpPr>
        <p:spPr>
          <a:xfrm>
            <a:off x="280381" y="666063"/>
            <a:ext cx="2197974" cy="369332"/>
          </a:xfrm>
          <a:prstGeom prst="rect">
            <a:avLst/>
          </a:prstGeom>
        </p:spPr>
        <p:txBody>
          <a:bodyPr wrap="none">
            <a:spAutoFit/>
          </a:bodyPr>
          <a:lstStyle/>
          <a:p>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Table II: Accuracy</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28186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112967" y="374728"/>
            <a:ext cx="3475366" cy="741552"/>
          </a:xfrm>
        </p:spPr>
        <p:txBody>
          <a:bodyPr/>
          <a:lstStyle/>
          <a:p>
            <a:r>
              <a:rPr lang="en-IN" dirty="0" smtClean="0"/>
              <a:t>CONCLUSION</a:t>
            </a:r>
            <a:endParaRPr lang="en-IN" dirty="0"/>
          </a:p>
        </p:txBody>
      </p:sp>
      <p:sp>
        <p:nvSpPr>
          <p:cNvPr id="5" name="Content Placeholder 4"/>
          <p:cNvSpPr>
            <a:spLocks noGrp="1"/>
          </p:cNvSpPr>
          <p:nvPr>
            <p:ph idx="1"/>
          </p:nvPr>
        </p:nvSpPr>
        <p:spPr>
          <a:xfrm>
            <a:off x="344383" y="1116280"/>
            <a:ext cx="11483439" cy="4168239"/>
          </a:xfrm>
        </p:spPr>
        <p:txBody>
          <a:bodyPr>
            <a:normAutofit/>
          </a:bodyPr>
          <a:lstStyle/>
          <a:p>
            <a:pPr>
              <a:buClr>
                <a:schemeClr val="tx1"/>
              </a:buClr>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We studied Different Deep Learning Approaches used in Stock Price Prediction.</a:t>
            </a:r>
          </a:p>
          <a:p>
            <a:pPr>
              <a:buClr>
                <a:schemeClr val="tx1"/>
              </a:buClr>
              <a:buFont typeface="Wingdings" panose="05000000000000000000" pitchFamily="2" charset="2"/>
              <a:buChar char="q"/>
            </a:pPr>
            <a:endParaRPr lang="en-IN" sz="2000" dirty="0" smtClean="0">
              <a:latin typeface="Arial" panose="020B0604020202020204" pitchFamily="34" charset="0"/>
              <a:cs typeface="Arial" panose="020B0604020202020204" pitchFamily="34" charset="0"/>
            </a:endParaRPr>
          </a:p>
          <a:p>
            <a:pPr>
              <a:buClr>
                <a:schemeClr val="tx1"/>
              </a:buClr>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Recurrent Neural Network, Convolutional Neural Networks and Long Short Term Memory are three methods the seminar was focussed on.</a:t>
            </a:r>
          </a:p>
          <a:p>
            <a:pPr>
              <a:buClr>
                <a:schemeClr val="tx1"/>
              </a:buClr>
              <a:buFont typeface="Wingdings" panose="05000000000000000000" pitchFamily="2" charset="2"/>
              <a:buChar char="q"/>
            </a:pPr>
            <a:endParaRPr lang="en-IN" sz="2000" dirty="0" smtClean="0">
              <a:latin typeface="Arial" panose="020B0604020202020204" pitchFamily="34" charset="0"/>
              <a:cs typeface="Arial" panose="020B0604020202020204" pitchFamily="34" charset="0"/>
            </a:endParaRPr>
          </a:p>
          <a:p>
            <a:pPr>
              <a:buClr>
                <a:schemeClr val="tx1"/>
              </a:buClr>
              <a:buFont typeface="Wingdings" panose="05000000000000000000" pitchFamily="2" charset="2"/>
              <a:buChar char="q"/>
            </a:pPr>
            <a:r>
              <a:rPr lang="en-IN" sz="2000" dirty="0">
                <a:latin typeface="Arial" panose="020B0604020202020204" pitchFamily="34" charset="0"/>
                <a:cs typeface="Arial" panose="020B0604020202020204" pitchFamily="34" charset="0"/>
              </a:rPr>
              <a:t>Amongst the three methods according to [1] CNN outperforms.</a:t>
            </a:r>
          </a:p>
          <a:p>
            <a:pPr>
              <a:buClr>
                <a:schemeClr val="tx1"/>
              </a:buClr>
              <a:buFont typeface="Wingdings" panose="05000000000000000000" pitchFamily="2" charset="2"/>
              <a:buChar char="q"/>
            </a:pPr>
            <a:endParaRPr lang="en-IN" sz="2000" dirty="0" smtClean="0">
              <a:latin typeface="Arial" panose="020B0604020202020204" pitchFamily="34" charset="0"/>
              <a:cs typeface="Arial" panose="020B0604020202020204" pitchFamily="34" charset="0"/>
            </a:endParaRPr>
          </a:p>
          <a:p>
            <a:pPr>
              <a:buClr>
                <a:schemeClr val="tx1"/>
              </a:buClr>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Though </a:t>
            </a:r>
            <a:r>
              <a:rPr lang="en-IN" sz="2000" dirty="0">
                <a:latin typeface="Arial" panose="020B0604020202020204" pitchFamily="34" charset="0"/>
                <a:cs typeface="Arial" panose="020B0604020202020204" pitchFamily="34" charset="0"/>
              </a:rPr>
              <a:t>CNN is generally used in the context of images it is being </a:t>
            </a:r>
            <a:r>
              <a:rPr lang="en-IN" sz="2000" dirty="0" smtClean="0">
                <a:latin typeface="Arial" panose="020B0604020202020204" pitchFamily="34" charset="0"/>
                <a:cs typeface="Arial" panose="020B0604020202020204" pitchFamily="34" charset="0"/>
              </a:rPr>
              <a:t>explored</a:t>
            </a:r>
            <a:r>
              <a:rPr lang="en-IN" sz="2000" dirty="0" smtClean="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for stock price prediction too</a:t>
            </a:r>
            <a:r>
              <a:rPr lang="en-IN" sz="2000" dirty="0" smtClean="0">
                <a:latin typeface="Arial" panose="020B0604020202020204" pitchFamily="34" charset="0"/>
                <a:cs typeface="Arial" panose="020B0604020202020204" pitchFamily="34" charset="0"/>
              </a:rPr>
              <a:t>.</a:t>
            </a:r>
          </a:p>
          <a:p>
            <a:pPr>
              <a:buClr>
                <a:schemeClr val="tx1"/>
              </a:buClr>
              <a:buFont typeface="Wingdings" panose="05000000000000000000" pitchFamily="2" charset="2"/>
              <a:buChar char="q"/>
            </a:pPr>
            <a:endParaRPr lang="en-IN" sz="2000" dirty="0">
              <a:latin typeface="Arial" panose="020B0604020202020204" pitchFamily="34" charset="0"/>
              <a:cs typeface="Arial" panose="020B0604020202020204" pitchFamily="34" charset="0"/>
            </a:endParaRPr>
          </a:p>
          <a:p>
            <a:pPr marL="0" indent="0">
              <a:buClr>
                <a:schemeClr val="tx1"/>
              </a:buClr>
              <a:buNone/>
            </a:pPr>
            <a:endParaRPr lang="en-IN" sz="2000" dirty="0" smtClean="0">
              <a:latin typeface="Arial" panose="020B0604020202020204" pitchFamily="34" charset="0"/>
              <a:cs typeface="Arial" panose="020B0604020202020204" pitchFamily="34" charset="0"/>
            </a:endParaRPr>
          </a:p>
          <a:p>
            <a:pPr>
              <a:buClr>
                <a:schemeClr val="tx1"/>
              </a:buClr>
              <a:buFont typeface="Wingdings" panose="05000000000000000000" pitchFamily="2" charset="2"/>
              <a:buChar char="q"/>
            </a:pPr>
            <a:endParaRPr lang="en-IN" sz="2000" dirty="0">
              <a:latin typeface="Arial" panose="020B0604020202020204" pitchFamily="34" charset="0"/>
              <a:cs typeface="Arial" panose="020B0604020202020204" pitchFamily="34" charset="0"/>
            </a:endParaRPr>
          </a:p>
        </p:txBody>
      </p:sp>
      <p:sp>
        <p:nvSpPr>
          <p:cNvPr id="6" name="Footer Placeholder 5"/>
          <p:cNvSpPr>
            <a:spLocks noGrp="1"/>
          </p:cNvSpPr>
          <p:nvPr>
            <p:ph type="ftr" sz="quarter" idx="11"/>
          </p:nvPr>
        </p:nvSpPr>
        <p:spPr>
          <a:xfrm>
            <a:off x="296214" y="6135808"/>
            <a:ext cx="11561958" cy="365125"/>
          </a:xfrm>
        </p:spPr>
        <p:txBody>
          <a:bodyPr/>
          <a:lstStyle/>
          <a:p>
            <a:r>
              <a:rPr lang="en-IN" sz="1400" dirty="0" err="1" smtClean="0">
                <a:solidFill>
                  <a:schemeClr val="tx1"/>
                </a:solidFill>
              </a:rPr>
              <a:t>MIT,Pune</a:t>
            </a:r>
            <a:r>
              <a:rPr lang="en-IN" sz="1400" dirty="0" smtClean="0">
                <a:solidFill>
                  <a:schemeClr val="tx1"/>
                </a:solidFill>
              </a:rPr>
              <a:t>                                                                                                   27                                                         Dept of Information Technology </a:t>
            </a:r>
            <a:endParaRPr lang="en-IN" sz="1400" dirty="0">
              <a:solidFill>
                <a:schemeClr val="tx1"/>
              </a:solidFill>
            </a:endParaRPr>
          </a:p>
        </p:txBody>
      </p:sp>
    </p:spTree>
    <p:extLst>
      <p:ext uri="{BB962C8B-B14F-4D97-AF65-F5344CB8AC3E}">
        <p14:creationId xmlns:p14="http://schemas.microsoft.com/office/powerpoint/2010/main" val="381673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03459" y="253744"/>
            <a:ext cx="2853407" cy="798290"/>
          </a:xfrm>
        </p:spPr>
        <p:txBody>
          <a:bodyPr/>
          <a:lstStyle/>
          <a:p>
            <a:r>
              <a:rPr lang="en-IN" dirty="0" smtClean="0">
                <a:latin typeface="Arial" panose="020B0604020202020204" pitchFamily="34" charset="0"/>
                <a:cs typeface="Arial" panose="020B0604020202020204" pitchFamily="34" charset="0"/>
              </a:rPr>
              <a:t>References</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07196" y="973068"/>
            <a:ext cx="11245932" cy="4946957"/>
          </a:xfrm>
        </p:spPr>
        <p:txBody>
          <a:bodyPr>
            <a:noAutofit/>
          </a:bodyPr>
          <a:lstStyle/>
          <a:p>
            <a:r>
              <a:rPr lang="en-IN" dirty="0"/>
              <a:t>[</a:t>
            </a:r>
            <a:r>
              <a:rPr lang="en-IN" dirty="0">
                <a:latin typeface="Arial" panose="020B0604020202020204" pitchFamily="34" charset="0"/>
                <a:cs typeface="Arial" panose="020B0604020202020204" pitchFamily="34" charset="0"/>
              </a:rPr>
              <a:t>1] </a:t>
            </a:r>
            <a:r>
              <a:rPr lang="en-IN" dirty="0" err="1">
                <a:latin typeface="Arial" panose="020B0604020202020204" pitchFamily="34" charset="0"/>
                <a:cs typeface="Arial" panose="020B0604020202020204" pitchFamily="34" charset="0"/>
              </a:rPr>
              <a:t>Sreelekshmy</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Selvin</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Vinayakumar</a:t>
            </a:r>
            <a:r>
              <a:rPr lang="en-IN" dirty="0">
                <a:latin typeface="Arial" panose="020B0604020202020204" pitchFamily="34" charset="0"/>
                <a:cs typeface="Arial" panose="020B0604020202020204" pitchFamily="34" charset="0"/>
              </a:rPr>
              <a:t> R, </a:t>
            </a:r>
            <a:r>
              <a:rPr lang="en-IN" dirty="0" err="1">
                <a:latin typeface="Arial" panose="020B0604020202020204" pitchFamily="34" charset="0"/>
                <a:cs typeface="Arial" panose="020B0604020202020204" pitchFamily="34" charset="0"/>
              </a:rPr>
              <a:t>Gopalakrishnan</a:t>
            </a:r>
            <a:r>
              <a:rPr lang="en-IN" dirty="0">
                <a:latin typeface="Arial" panose="020B0604020202020204" pitchFamily="34" charset="0"/>
                <a:cs typeface="Arial" panose="020B0604020202020204" pitchFamily="34" charset="0"/>
              </a:rPr>
              <a:t> E.A, Vijay Krishna </a:t>
            </a:r>
            <a:r>
              <a:rPr lang="en-IN" dirty="0" err="1">
                <a:latin typeface="Arial" panose="020B0604020202020204" pitchFamily="34" charset="0"/>
                <a:cs typeface="Arial" panose="020B0604020202020204" pitchFamily="34" charset="0"/>
              </a:rPr>
              <a:t>Menon</a:t>
            </a:r>
            <a:r>
              <a:rPr lang="en-IN" dirty="0">
                <a:latin typeface="Arial" panose="020B0604020202020204" pitchFamily="34" charset="0"/>
                <a:cs typeface="Arial" panose="020B0604020202020204" pitchFamily="34" charset="0"/>
              </a:rPr>
              <a:t>,  ‘STOCK PRICE PREDICTION USING LSTM,RNN AND CNN-SLIDING WINDOW MODEL’, International Conference on  </a:t>
            </a:r>
            <a:r>
              <a:rPr lang="en-US" dirty="0">
                <a:latin typeface="Arial" panose="020B0604020202020204" pitchFamily="34" charset="0"/>
                <a:cs typeface="Arial" panose="020B0604020202020204" pitchFamily="34" charset="0"/>
              </a:rPr>
              <a:t>Advances in Computing, Communications and Informatics (ICACCI)</a:t>
            </a:r>
            <a:r>
              <a:rPr lang="en-IN" dirty="0">
                <a:latin typeface="Arial" panose="020B0604020202020204" pitchFamily="34" charset="0"/>
                <a:cs typeface="Arial" panose="020B0604020202020204" pitchFamily="34" charset="0"/>
              </a:rPr>
              <a:t>,IEEE, </a:t>
            </a:r>
            <a:r>
              <a:rPr lang="en-IN" dirty="0" err="1">
                <a:latin typeface="Arial" panose="020B0604020202020204" pitchFamily="34" charset="0"/>
                <a:cs typeface="Arial" panose="020B0604020202020204" pitchFamily="34" charset="0"/>
              </a:rPr>
              <a:t>Udupi</a:t>
            </a:r>
            <a:r>
              <a:rPr lang="en-IN" dirty="0">
                <a:latin typeface="Arial" panose="020B0604020202020204" pitchFamily="34" charset="0"/>
                <a:cs typeface="Arial" panose="020B0604020202020204" pitchFamily="34" charset="0"/>
              </a:rPr>
              <a:t>, India, Sept 2017</a:t>
            </a:r>
          </a:p>
          <a:p>
            <a:pPr marL="0" indent="0">
              <a:buNone/>
            </a:pP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[2] Kai Chen ,Yi </a:t>
            </a:r>
            <a:r>
              <a:rPr lang="en-IN" dirty="0" err="1">
                <a:latin typeface="Arial" panose="020B0604020202020204" pitchFamily="34" charset="0"/>
                <a:cs typeface="Arial" panose="020B0604020202020204" pitchFamily="34" charset="0"/>
              </a:rPr>
              <a:t>Jhou</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Fangyan</a:t>
            </a:r>
            <a:r>
              <a:rPr lang="en-IN" dirty="0">
                <a:latin typeface="Arial" panose="020B0604020202020204" pitchFamily="34" charset="0"/>
                <a:cs typeface="Arial" panose="020B0604020202020204" pitchFamily="34" charset="0"/>
              </a:rPr>
              <a:t> Dai , ‘A LSTM-based method for stock returns prediction :  A case study of China stock market’ , IEEE International Conference on </a:t>
            </a:r>
            <a:r>
              <a:rPr lang="en-US" dirty="0">
                <a:latin typeface="Arial" panose="020B0604020202020204" pitchFamily="34" charset="0"/>
                <a:cs typeface="Arial" panose="020B0604020202020204" pitchFamily="34" charset="0"/>
              </a:rPr>
              <a:t>Big Data (Big Data), IEEE , Santa Clara, CA, USA, Nov 2015  </a:t>
            </a:r>
            <a:endParaRPr lang="en-IN"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[3]  </a:t>
            </a:r>
            <a:r>
              <a:rPr lang="pt-BR" dirty="0">
                <a:latin typeface="Arial" panose="020B0604020202020204" pitchFamily="34" charset="0"/>
                <a:cs typeface="Arial" panose="020B0604020202020204" pitchFamily="34" charset="0"/>
              </a:rPr>
              <a:t>David M. Q. Nelson, Adriano C. M. Pereira, Renato A. de Oliveira</a:t>
            </a:r>
            <a:r>
              <a:rPr lang="en-IN" dirty="0">
                <a:latin typeface="Arial" panose="020B0604020202020204" pitchFamily="34" charset="0"/>
                <a:cs typeface="Arial" panose="020B0604020202020204" pitchFamily="34" charset="0"/>
              </a:rPr>
              <a:t>, ‘Stock Market’s Price Movement Prediction With LSTM Neural Networks’, International Joint Conference on  </a:t>
            </a:r>
            <a:r>
              <a:rPr lang="en-US" dirty="0">
                <a:latin typeface="Arial" panose="020B0604020202020204" pitchFamily="34" charset="0"/>
                <a:cs typeface="Arial" panose="020B0604020202020204" pitchFamily="34" charset="0"/>
              </a:rPr>
              <a:t>Neural Networks (IJCNN),IEEE, Anchorage, AK, </a:t>
            </a:r>
            <a:r>
              <a:rPr lang="en-US" dirty="0" err="1">
                <a:latin typeface="Arial" panose="020B0604020202020204" pitchFamily="34" charset="0"/>
                <a:cs typeface="Arial" panose="020B0604020202020204" pitchFamily="34" charset="0"/>
              </a:rPr>
              <a:t>USA,May</a:t>
            </a:r>
            <a:r>
              <a:rPr lang="en-US" dirty="0">
                <a:latin typeface="Arial" panose="020B0604020202020204" pitchFamily="34" charset="0"/>
                <a:cs typeface="Arial" panose="020B0604020202020204" pitchFamily="34" charset="0"/>
              </a:rPr>
              <a:t> 2017</a:t>
            </a:r>
            <a:endParaRPr lang="en-IN"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[4] M. </a:t>
            </a:r>
            <a:r>
              <a:rPr lang="en-IN" dirty="0" err="1">
                <a:latin typeface="Arial" panose="020B0604020202020204" pitchFamily="34" charset="0"/>
                <a:cs typeface="Arial" panose="020B0604020202020204" pitchFamily="34" charset="0"/>
              </a:rPr>
              <a:t>Ugur</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Gudelek</a:t>
            </a:r>
            <a:r>
              <a:rPr lang="en-IN" dirty="0">
                <a:latin typeface="Arial" panose="020B0604020202020204" pitchFamily="34" charset="0"/>
                <a:cs typeface="Arial" panose="020B0604020202020204" pitchFamily="34" charset="0"/>
              </a:rPr>
              <a:t> ,S. </a:t>
            </a:r>
            <a:r>
              <a:rPr lang="en-IN" dirty="0" err="1">
                <a:latin typeface="Arial" panose="020B0604020202020204" pitchFamily="34" charset="0"/>
                <a:cs typeface="Arial" panose="020B0604020202020204" pitchFamily="34" charset="0"/>
              </a:rPr>
              <a:t>Arda</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Boluk</a:t>
            </a:r>
            <a:r>
              <a:rPr lang="en-IN" dirty="0">
                <a:latin typeface="Arial" panose="020B0604020202020204" pitchFamily="34" charset="0"/>
                <a:cs typeface="Arial" panose="020B0604020202020204" pitchFamily="34" charset="0"/>
              </a:rPr>
              <a:t>, A. Murat </a:t>
            </a:r>
            <a:r>
              <a:rPr lang="en-IN" dirty="0" err="1">
                <a:latin typeface="Arial" panose="020B0604020202020204" pitchFamily="34" charset="0"/>
                <a:cs typeface="Arial" panose="020B0604020202020204" pitchFamily="34" charset="0"/>
              </a:rPr>
              <a:t>Ozbayoglu</a:t>
            </a:r>
            <a:r>
              <a:rPr lang="en-IN" dirty="0">
                <a:latin typeface="Arial" panose="020B0604020202020204" pitchFamily="34" charset="0"/>
                <a:cs typeface="Arial" panose="020B0604020202020204" pitchFamily="34" charset="0"/>
              </a:rPr>
              <a:t> ,’A Deep Learning based Stock Trading Model with 2-D CNN Trend Detection’ ,</a:t>
            </a:r>
            <a:r>
              <a:rPr lang="en-US" dirty="0">
                <a:latin typeface="Arial" panose="020B0604020202020204" pitchFamily="34" charset="0"/>
                <a:cs typeface="Arial" panose="020B0604020202020204" pitchFamily="34" charset="0"/>
              </a:rPr>
              <a:t> IEEE Symposium Series on  Computational Intelligence (SSCI), IEEE, Honolulu, HI, USA ,Nov 2017 </a:t>
            </a:r>
            <a:endParaRPr lang="en-IN" dirty="0">
              <a:latin typeface="Arial" panose="020B0604020202020204" pitchFamily="34" charset="0"/>
              <a:cs typeface="Arial" panose="020B0604020202020204" pitchFamily="34" charset="0"/>
            </a:endParaRPr>
          </a:p>
        </p:txBody>
      </p:sp>
      <p:sp>
        <p:nvSpPr>
          <p:cNvPr id="7" name="Footer Placeholder 5"/>
          <p:cNvSpPr>
            <a:spLocks noGrp="1"/>
          </p:cNvSpPr>
          <p:nvPr>
            <p:ph type="ftr" sz="quarter" idx="11"/>
          </p:nvPr>
        </p:nvSpPr>
        <p:spPr>
          <a:xfrm>
            <a:off x="296214" y="6135808"/>
            <a:ext cx="11561958" cy="365125"/>
          </a:xfrm>
        </p:spPr>
        <p:txBody>
          <a:bodyPr/>
          <a:lstStyle/>
          <a:p>
            <a:r>
              <a:rPr lang="en-IN" sz="1400" dirty="0" err="1" smtClean="0">
                <a:solidFill>
                  <a:schemeClr val="tx1"/>
                </a:solidFill>
              </a:rPr>
              <a:t>MIT,Pune</a:t>
            </a:r>
            <a:r>
              <a:rPr lang="en-IN" sz="1400" dirty="0" smtClean="0">
                <a:solidFill>
                  <a:schemeClr val="tx1"/>
                </a:solidFill>
              </a:rPr>
              <a:t>                                                                                                  28                                                          </a:t>
            </a:r>
            <a:r>
              <a:rPr lang="en-IN" sz="1400" dirty="0" err="1" smtClean="0">
                <a:solidFill>
                  <a:schemeClr val="tx1"/>
                </a:solidFill>
              </a:rPr>
              <a:t>Dept</a:t>
            </a:r>
            <a:r>
              <a:rPr lang="en-IN" sz="1400" dirty="0" smtClean="0">
                <a:solidFill>
                  <a:schemeClr val="tx1"/>
                </a:solidFill>
              </a:rPr>
              <a:t> of Information Technology </a:t>
            </a:r>
            <a:endParaRPr lang="en-IN" sz="1400" dirty="0">
              <a:solidFill>
                <a:schemeClr val="tx1"/>
              </a:solidFill>
            </a:endParaRPr>
          </a:p>
        </p:txBody>
      </p:sp>
    </p:spTree>
    <p:extLst>
      <p:ext uri="{BB962C8B-B14F-4D97-AF65-F5344CB8AC3E}">
        <p14:creationId xmlns:p14="http://schemas.microsoft.com/office/powerpoint/2010/main" val="3185622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231313" y="530892"/>
            <a:ext cx="3691760" cy="856347"/>
          </a:xfrm>
        </p:spPr>
        <p:txBody>
          <a:bodyPr>
            <a:noAutofit/>
          </a:bodyPr>
          <a:lstStyle/>
          <a:p>
            <a:r>
              <a:rPr lang="en-IN" sz="4400" dirty="0" smtClean="0">
                <a:latin typeface="Arial" panose="020B0604020202020204" pitchFamily="34" charset="0"/>
                <a:cs typeface="Arial" panose="020B0604020202020204" pitchFamily="34" charset="0"/>
              </a:rPr>
              <a:t>Introduction</a:t>
            </a:r>
            <a:endParaRPr lang="en-IN" sz="4400" dirty="0">
              <a:latin typeface="Arial" panose="020B0604020202020204" pitchFamily="34" charset="0"/>
              <a:cs typeface="Arial" panose="020B0604020202020204" pitchFamily="34" charset="0"/>
            </a:endParaRPr>
          </a:p>
        </p:txBody>
      </p:sp>
      <p:sp>
        <p:nvSpPr>
          <p:cNvPr id="4" name="Content Placeholder 2"/>
          <p:cNvSpPr>
            <a:spLocks noGrp="1"/>
          </p:cNvSpPr>
          <p:nvPr>
            <p:ph idx="1"/>
          </p:nvPr>
        </p:nvSpPr>
        <p:spPr>
          <a:xfrm>
            <a:off x="734095" y="1647549"/>
            <a:ext cx="10686195" cy="3388091"/>
          </a:xfrm>
        </p:spPr>
        <p:txBody>
          <a:bodyPr>
            <a:noAutofit/>
          </a:bodyPr>
          <a:lstStyle/>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stock market</a:t>
            </a:r>
            <a:r>
              <a:rPr lang="en-IN" sz="2000" dirty="0">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equity market</a:t>
            </a:r>
            <a:r>
              <a:rPr lang="en-IN" sz="2000" dirty="0">
                <a:latin typeface="Arial" panose="020B0604020202020204" pitchFamily="34" charset="0"/>
                <a:cs typeface="Arial" panose="020B0604020202020204" pitchFamily="34" charset="0"/>
              </a:rPr>
              <a:t> or </a:t>
            </a:r>
            <a:r>
              <a:rPr lang="en-IN" sz="2000" b="1" dirty="0">
                <a:latin typeface="Arial" panose="020B0604020202020204" pitchFamily="34" charset="0"/>
                <a:cs typeface="Arial" panose="020B0604020202020204" pitchFamily="34" charset="0"/>
              </a:rPr>
              <a:t>share market</a:t>
            </a:r>
            <a:r>
              <a:rPr lang="en-IN" sz="2000" dirty="0">
                <a:latin typeface="Arial" panose="020B0604020202020204" pitchFamily="34" charset="0"/>
                <a:cs typeface="Arial" panose="020B0604020202020204" pitchFamily="34" charset="0"/>
              </a:rPr>
              <a:t> is the aggregation of buyers and sellers </a:t>
            </a:r>
            <a:r>
              <a:rPr lang="en-IN" sz="2000" dirty="0" smtClean="0">
                <a:latin typeface="Arial" panose="020B0604020202020204" pitchFamily="34" charset="0"/>
                <a:cs typeface="Arial" panose="020B0604020202020204" pitchFamily="34" charset="0"/>
              </a:rPr>
              <a:t>of stocks </a:t>
            </a:r>
            <a:r>
              <a:rPr lang="en-IN" sz="2000" dirty="0">
                <a:latin typeface="Arial" panose="020B0604020202020204" pitchFamily="34" charset="0"/>
                <a:cs typeface="Arial" panose="020B0604020202020204" pitchFamily="34" charset="0"/>
              </a:rPr>
              <a:t>(also called shares), which represent ownership claims on businesses; these may include </a:t>
            </a:r>
            <a:r>
              <a:rPr lang="en-IN" sz="2000" dirty="0" smtClean="0">
                <a:latin typeface="Arial" panose="020B0604020202020204" pitchFamily="34" charset="0"/>
                <a:cs typeface="Arial" panose="020B0604020202020204" pitchFamily="34" charset="0"/>
              </a:rPr>
              <a:t>securities </a:t>
            </a:r>
            <a:r>
              <a:rPr lang="en-IN" sz="2000" dirty="0">
                <a:latin typeface="Arial" panose="020B0604020202020204" pitchFamily="34" charset="0"/>
                <a:cs typeface="Arial" panose="020B0604020202020204" pitchFamily="34" charset="0"/>
              </a:rPr>
              <a:t>listed on a public </a:t>
            </a:r>
            <a:r>
              <a:rPr lang="en-IN" sz="2000" dirty="0" smtClean="0">
                <a:latin typeface="Arial" panose="020B0604020202020204" pitchFamily="34" charset="0"/>
                <a:cs typeface="Arial" panose="020B0604020202020204" pitchFamily="34" charset="0"/>
              </a:rPr>
              <a:t>stock exchange </a:t>
            </a:r>
            <a:r>
              <a:rPr lang="en-IN" sz="2000" dirty="0">
                <a:latin typeface="Arial" panose="020B0604020202020204" pitchFamily="34" charset="0"/>
                <a:cs typeface="Arial" panose="020B0604020202020204" pitchFamily="34" charset="0"/>
              </a:rPr>
              <a:t>as well as those only traded </a:t>
            </a:r>
            <a:r>
              <a:rPr lang="en-IN" sz="2000" dirty="0" smtClean="0">
                <a:latin typeface="Arial" panose="020B0604020202020204" pitchFamily="34" charset="0"/>
                <a:cs typeface="Arial" panose="020B0604020202020204" pitchFamily="34" charset="0"/>
              </a:rPr>
              <a:t>privately.</a:t>
            </a:r>
          </a:p>
          <a:p>
            <a:pPr algn="just">
              <a:buClrTx/>
              <a:buFont typeface="Wingdings" panose="05000000000000000000" pitchFamily="2" charset="2"/>
              <a:buChar char="q"/>
            </a:pPr>
            <a:endParaRPr lang="en-IN" sz="2000" b="1" dirty="0">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b="1" dirty="0" smtClean="0">
                <a:latin typeface="Arial" panose="020B0604020202020204" pitchFamily="34" charset="0"/>
                <a:cs typeface="Arial" panose="020B0604020202020204" pitchFamily="34" charset="0"/>
              </a:rPr>
              <a:t>Stock </a:t>
            </a:r>
            <a:r>
              <a:rPr lang="en-IN" sz="2000" b="1" dirty="0">
                <a:latin typeface="Arial" panose="020B0604020202020204" pitchFamily="34" charset="0"/>
                <a:cs typeface="Arial" panose="020B0604020202020204" pitchFamily="34" charset="0"/>
              </a:rPr>
              <a:t>market prediction</a:t>
            </a:r>
            <a:r>
              <a:rPr lang="en-IN" sz="2000" dirty="0">
                <a:latin typeface="Arial" panose="020B0604020202020204" pitchFamily="34" charset="0"/>
                <a:cs typeface="Arial" panose="020B0604020202020204" pitchFamily="34" charset="0"/>
              </a:rPr>
              <a:t> is the act of trying to determine the future value of a company stock or other financial instrument traded on an </a:t>
            </a:r>
            <a:r>
              <a:rPr lang="en-IN" sz="2000" dirty="0" smtClean="0">
                <a:latin typeface="Arial" panose="020B0604020202020204" pitchFamily="34" charset="0"/>
                <a:cs typeface="Arial" panose="020B0604020202020204" pitchFamily="34" charset="0"/>
              </a:rPr>
              <a:t>exchange. </a:t>
            </a:r>
          </a:p>
          <a:p>
            <a:pPr algn="just">
              <a:buClrTx/>
              <a:buFont typeface="Wingdings" panose="05000000000000000000" pitchFamily="2" charset="2"/>
              <a:buChar char="q"/>
            </a:pPr>
            <a:endParaRPr lang="en-IN" sz="2000" dirty="0">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successful prediction of a stock's future price could yield significant profit.</a:t>
            </a:r>
          </a:p>
        </p:txBody>
      </p:sp>
      <p:sp>
        <p:nvSpPr>
          <p:cNvPr id="8" name="Footer Placeholder 5"/>
          <p:cNvSpPr>
            <a:spLocks noGrp="1"/>
          </p:cNvSpPr>
          <p:nvPr>
            <p:ph type="ftr" sz="quarter" idx="11"/>
          </p:nvPr>
        </p:nvSpPr>
        <p:spPr>
          <a:xfrm>
            <a:off x="296214" y="6135808"/>
            <a:ext cx="11561958" cy="365125"/>
          </a:xfrm>
        </p:spPr>
        <p:txBody>
          <a:bodyPr/>
          <a:lstStyle/>
          <a:p>
            <a:r>
              <a:rPr lang="en-IN" sz="1400" dirty="0" smtClean="0">
                <a:solidFill>
                  <a:schemeClr val="tx1"/>
                </a:solidFill>
              </a:rPr>
              <a:t>MIT,Pune                                                                                                   2                                                         Dept of Information Technology </a:t>
            </a:r>
            <a:endParaRPr lang="en-IN" sz="1400" dirty="0">
              <a:solidFill>
                <a:schemeClr val="tx1"/>
              </a:solidFill>
            </a:endParaRPr>
          </a:p>
        </p:txBody>
      </p:sp>
    </p:spTree>
    <p:extLst>
      <p:ext uri="{BB962C8B-B14F-4D97-AF65-F5344CB8AC3E}">
        <p14:creationId xmlns:p14="http://schemas.microsoft.com/office/powerpoint/2010/main" val="3649984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7703" y="556649"/>
            <a:ext cx="2853407" cy="798290"/>
          </a:xfrm>
        </p:spPr>
        <p:txBody>
          <a:bodyPr/>
          <a:lstStyle/>
          <a:p>
            <a:r>
              <a:rPr lang="en-IN" dirty="0" smtClean="0">
                <a:latin typeface="Arial" panose="020B0604020202020204" pitchFamily="34" charset="0"/>
                <a:cs typeface="Arial" panose="020B0604020202020204" pitchFamily="34" charset="0"/>
              </a:rPr>
              <a:t>References</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89207" y="1176975"/>
            <a:ext cx="10575971" cy="4820063"/>
          </a:xfrm>
        </p:spPr>
        <p:txBody>
          <a:bodyPr>
            <a:noAutofit/>
          </a:bodyPr>
          <a:lstStyle/>
          <a:p>
            <a:r>
              <a:rPr lang="en-US" dirty="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colah.github.io/posts/2015-08-Understanding-LSTMs/</a:t>
            </a:r>
          </a:p>
          <a:p>
            <a:pPr marL="0" indent="0">
              <a:buNone/>
            </a:pP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[6]https://www.semanticscholar.org/paper/Stock-price-prediction-using-LSTM%2C-RNN-and-window-Selvin-Vinayakumar/64ca5f3e4fa2d33ae860bebaea81420fae0759af </a:t>
            </a:r>
          </a:p>
          <a:p>
            <a:pPr marL="0" indent="0">
              <a:buNone/>
            </a:pP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[7]https://en.wikipedia.org/wiki/Stock_market</a:t>
            </a:r>
          </a:p>
          <a:p>
            <a:pPr marL="0" indent="0">
              <a:buNone/>
            </a:pPr>
            <a:r>
              <a:rPr lang="en-IN"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[8] http://faganasset.com/2015/04/16/if-not-the-stock-market-then-where/</a:t>
            </a:r>
            <a:endParaRPr lang="en-IN"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[9] cs231n.github.io/convolutional-networks</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10] deeplearning4j.org</a:t>
            </a:r>
          </a:p>
          <a:p>
            <a:endParaRPr lang="en-IN" sz="2000" dirty="0">
              <a:latin typeface="Arial" panose="020B0604020202020204" pitchFamily="34" charset="0"/>
              <a:cs typeface="Arial" panose="020B0604020202020204" pitchFamily="34" charset="0"/>
            </a:endParaRPr>
          </a:p>
        </p:txBody>
      </p:sp>
      <p:sp>
        <p:nvSpPr>
          <p:cNvPr id="5" name="Footer Placeholder 5"/>
          <p:cNvSpPr>
            <a:spLocks noGrp="1"/>
          </p:cNvSpPr>
          <p:nvPr>
            <p:ph type="ftr" sz="quarter" idx="11"/>
          </p:nvPr>
        </p:nvSpPr>
        <p:spPr>
          <a:xfrm>
            <a:off x="296214" y="6135808"/>
            <a:ext cx="11561958" cy="365125"/>
          </a:xfrm>
        </p:spPr>
        <p:txBody>
          <a:bodyPr/>
          <a:lstStyle/>
          <a:p>
            <a:r>
              <a:rPr lang="en-IN" sz="1400" dirty="0" err="1" smtClean="0">
                <a:solidFill>
                  <a:schemeClr val="tx1"/>
                </a:solidFill>
              </a:rPr>
              <a:t>MIT,Pune</a:t>
            </a:r>
            <a:r>
              <a:rPr lang="en-IN" sz="1400" dirty="0" smtClean="0">
                <a:solidFill>
                  <a:schemeClr val="tx1"/>
                </a:solidFill>
              </a:rPr>
              <a:t>                                                                                                  29                                                          Dept of Information Technology </a:t>
            </a:r>
            <a:endParaRPr lang="en-IN" sz="1400" dirty="0">
              <a:solidFill>
                <a:schemeClr val="tx1"/>
              </a:solidFill>
            </a:endParaRPr>
          </a:p>
        </p:txBody>
      </p:sp>
    </p:spTree>
    <p:extLst>
      <p:ext uri="{BB962C8B-B14F-4D97-AF65-F5344CB8AC3E}">
        <p14:creationId xmlns:p14="http://schemas.microsoft.com/office/powerpoint/2010/main" val="8379087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014847" y="411191"/>
            <a:ext cx="7924800" cy="856347"/>
          </a:xfrm>
        </p:spPr>
        <p:txBody>
          <a:bodyPr>
            <a:noAutofit/>
          </a:bodyPr>
          <a:lstStyle/>
          <a:p>
            <a:r>
              <a:rPr lang="en-IN" sz="4400" dirty="0" smtClean="0">
                <a:latin typeface="Arial" panose="020B0604020202020204" pitchFamily="34" charset="0"/>
                <a:cs typeface="Arial" panose="020B0604020202020204" pitchFamily="34" charset="0"/>
              </a:rPr>
              <a:t>Introduction to Deep Learning</a:t>
            </a:r>
            <a:endParaRPr lang="en-IN" sz="4400" dirty="0">
              <a:latin typeface="Arial" panose="020B0604020202020204" pitchFamily="34" charset="0"/>
              <a:cs typeface="Arial" panose="020B0604020202020204" pitchFamily="34" charset="0"/>
            </a:endParaRPr>
          </a:p>
        </p:txBody>
      </p:sp>
      <p:sp>
        <p:nvSpPr>
          <p:cNvPr id="4" name="Content Placeholder 2"/>
          <p:cNvSpPr>
            <a:spLocks noGrp="1"/>
          </p:cNvSpPr>
          <p:nvPr>
            <p:ph idx="1"/>
          </p:nvPr>
        </p:nvSpPr>
        <p:spPr>
          <a:xfrm>
            <a:off x="415637" y="1267538"/>
            <a:ext cx="11004654" cy="4586997"/>
          </a:xfrm>
        </p:spPr>
        <p:txBody>
          <a:bodyPr>
            <a:noAutofit/>
          </a:bodyPr>
          <a:lstStyle/>
          <a:p>
            <a:r>
              <a:rPr lang="en-IN" sz="2000" b="1" dirty="0">
                <a:latin typeface="Arial" panose="020B0604020202020204" pitchFamily="34" charset="0"/>
                <a:cs typeface="Arial" panose="020B0604020202020204" pitchFamily="34" charset="0"/>
              </a:rPr>
              <a:t>Deep Learning </a:t>
            </a:r>
            <a:r>
              <a:rPr lang="en-IN" sz="2000" dirty="0">
                <a:latin typeface="Arial" panose="020B0604020202020204" pitchFamily="34" charset="0"/>
                <a:cs typeface="Arial" panose="020B0604020202020204" pitchFamily="34" charset="0"/>
              </a:rPr>
              <a:t>is a subfield of </a:t>
            </a:r>
            <a:r>
              <a:rPr lang="en-IN" sz="2000" b="1" dirty="0">
                <a:latin typeface="Arial" panose="020B0604020202020204" pitchFamily="34" charset="0"/>
                <a:cs typeface="Arial" panose="020B0604020202020204" pitchFamily="34" charset="0"/>
              </a:rPr>
              <a:t>machine learning </a:t>
            </a:r>
            <a:r>
              <a:rPr lang="en-IN" sz="2000" dirty="0">
                <a:latin typeface="Arial" panose="020B0604020202020204" pitchFamily="34" charset="0"/>
                <a:cs typeface="Arial" panose="020B0604020202020204" pitchFamily="34" charset="0"/>
              </a:rPr>
              <a:t>concerned with algorithms inspired by the structure and function of the brain called artificial neural </a:t>
            </a:r>
            <a:r>
              <a:rPr lang="en-IN" sz="2000" dirty="0" smtClean="0">
                <a:latin typeface="Arial" panose="020B0604020202020204" pitchFamily="34" charset="0"/>
                <a:cs typeface="Arial" panose="020B0604020202020204" pitchFamily="34" charset="0"/>
              </a:rPr>
              <a:t>networks</a:t>
            </a:r>
          </a:p>
          <a:p>
            <a:endParaRPr lang="en-IN"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Learning </a:t>
            </a:r>
            <a:r>
              <a:rPr lang="en-US" sz="2000" dirty="0">
                <a:latin typeface="Arial" panose="020B0604020202020204" pitchFamily="34" charset="0"/>
                <a:cs typeface="Arial" panose="020B0604020202020204" pitchFamily="34" charset="0"/>
              </a:rPr>
              <a:t>can be </a:t>
            </a:r>
            <a:r>
              <a:rPr lang="en-US" sz="2000" b="1" dirty="0" smtClean="0">
                <a:latin typeface="Arial" panose="020B0604020202020204" pitchFamily="34" charset="0"/>
                <a:cs typeface="Arial" panose="020B0604020202020204" pitchFamily="34" charset="0"/>
              </a:rPr>
              <a:t>supervised or unsupervised</a:t>
            </a:r>
            <a:r>
              <a:rPr lang="en-US" sz="2000" b="1" dirty="0">
                <a:latin typeface="Arial" panose="020B0604020202020204" pitchFamily="34" charset="0"/>
                <a:cs typeface="Arial" panose="020B0604020202020204" pitchFamily="34" charset="0"/>
              </a:rPr>
              <a:t>. </a:t>
            </a:r>
            <a:endParaRPr lang="en-US" sz="2000" b="1" dirty="0" smtClean="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Deep Learning Architectures</a:t>
            </a:r>
            <a:r>
              <a:rPr lang="en-US" sz="2000" dirty="0" smtClean="0">
                <a:latin typeface="Arial" panose="020B0604020202020204" pitchFamily="34" charset="0"/>
                <a:cs typeface="Arial" panose="020B0604020202020204" pitchFamily="34" charset="0"/>
              </a:rPr>
              <a:t> : Deep Neural Network, Deep Belief Networks, Recurrent Neural Networks etc.</a:t>
            </a:r>
          </a:p>
          <a:p>
            <a:endParaRPr lang="en-US" sz="2000"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Applications</a:t>
            </a:r>
            <a:r>
              <a:rPr lang="en-US" sz="2000" dirty="0" smtClean="0">
                <a:latin typeface="Arial" panose="020B0604020202020204" pitchFamily="34" charset="0"/>
                <a:cs typeface="Arial" panose="020B0604020202020204" pitchFamily="34" charset="0"/>
              </a:rPr>
              <a:t>: Computer </a:t>
            </a:r>
            <a:r>
              <a:rPr lang="en-US" sz="2000" dirty="0">
                <a:latin typeface="Arial" panose="020B0604020202020204" pitchFamily="34" charset="0"/>
                <a:cs typeface="Arial" panose="020B0604020202020204" pitchFamily="34" charset="0"/>
              </a:rPr>
              <a:t>vision, speech recognition, natural language processing, audio recognition, social network </a:t>
            </a:r>
            <a:r>
              <a:rPr lang="en-US" sz="2000" dirty="0" smtClean="0">
                <a:latin typeface="Arial" panose="020B0604020202020204" pitchFamily="34" charset="0"/>
                <a:cs typeface="Arial" panose="020B0604020202020204" pitchFamily="34" charset="0"/>
              </a:rPr>
              <a:t>filtering etc.</a:t>
            </a:r>
            <a:endParaRPr lang="en-IN" sz="2000" dirty="0">
              <a:latin typeface="Arial" panose="020B0604020202020204" pitchFamily="34" charset="0"/>
              <a:cs typeface="Arial" panose="020B0604020202020204" pitchFamily="34" charset="0"/>
            </a:endParaRPr>
          </a:p>
        </p:txBody>
      </p:sp>
      <p:sp>
        <p:nvSpPr>
          <p:cNvPr id="8" name="Footer Placeholder 5"/>
          <p:cNvSpPr>
            <a:spLocks noGrp="1"/>
          </p:cNvSpPr>
          <p:nvPr>
            <p:ph type="ftr" sz="quarter" idx="11"/>
          </p:nvPr>
        </p:nvSpPr>
        <p:spPr>
          <a:xfrm>
            <a:off x="296214" y="6135808"/>
            <a:ext cx="11561958" cy="365125"/>
          </a:xfrm>
        </p:spPr>
        <p:txBody>
          <a:bodyPr/>
          <a:lstStyle/>
          <a:p>
            <a:r>
              <a:rPr lang="en-IN" sz="1400" dirty="0" err="1" smtClean="0">
                <a:solidFill>
                  <a:schemeClr val="tx1"/>
                </a:solidFill>
              </a:rPr>
              <a:t>MIT,Pune</a:t>
            </a:r>
            <a:r>
              <a:rPr lang="en-IN" sz="1400" dirty="0" smtClean="0">
                <a:solidFill>
                  <a:schemeClr val="tx1"/>
                </a:solidFill>
              </a:rPr>
              <a:t>                                                                                                   3                                                         Dept of Information Technology </a:t>
            </a:r>
            <a:endParaRPr lang="en-IN" sz="1400" dirty="0">
              <a:solidFill>
                <a:schemeClr val="tx1"/>
              </a:solidFill>
            </a:endParaRPr>
          </a:p>
        </p:txBody>
      </p:sp>
    </p:spTree>
    <p:extLst>
      <p:ext uri="{BB962C8B-B14F-4D97-AF65-F5344CB8AC3E}">
        <p14:creationId xmlns:p14="http://schemas.microsoft.com/office/powerpoint/2010/main" val="11681990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Content Placeholder 2"/>
          <p:cNvSpPr>
            <a:spLocks noGrp="1"/>
          </p:cNvSpPr>
          <p:nvPr>
            <p:ph type="ctrTitle"/>
          </p:nvPr>
        </p:nvSpPr>
        <p:spPr>
          <a:xfrm>
            <a:off x="4172755" y="0"/>
            <a:ext cx="4456090" cy="798286"/>
          </a:xfrm>
        </p:spPr>
        <p:txBody>
          <a:bodyPr>
            <a:noAutofit/>
          </a:bodyPr>
          <a:lstStyle/>
          <a:p>
            <a:pPr algn="just"/>
            <a:r>
              <a:rPr lang="en-IN" sz="4000" dirty="0" smtClean="0">
                <a:latin typeface="Arial" panose="020B0604020202020204" pitchFamily="34" charset="0"/>
                <a:cs typeface="Arial" panose="020B0604020202020204" pitchFamily="34" charset="0"/>
              </a:rPr>
              <a:t>Literature Review</a:t>
            </a:r>
            <a:endParaRPr lang="en-IN" sz="4000"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85029295"/>
              </p:ext>
            </p:extLst>
          </p:nvPr>
        </p:nvGraphicFramePr>
        <p:xfrm>
          <a:off x="399247" y="991671"/>
          <a:ext cx="11458924" cy="4611510"/>
        </p:xfrm>
        <a:graphic>
          <a:graphicData uri="http://schemas.openxmlformats.org/drawingml/2006/table">
            <a:tbl>
              <a:tblPr firstRow="1" bandRow="1">
                <a:tableStyleId>{BC89EF96-8CEA-46FF-86C4-4CE0E7609802}</a:tableStyleId>
              </a:tblPr>
              <a:tblGrid>
                <a:gridCol w="1136894"/>
                <a:gridCol w="3747784"/>
                <a:gridCol w="3646783"/>
                <a:gridCol w="2927463"/>
              </a:tblGrid>
              <a:tr h="516495">
                <a:tc>
                  <a:txBody>
                    <a:bodyPr/>
                    <a:lstStyle/>
                    <a:p>
                      <a:pPr algn="ctr"/>
                      <a:r>
                        <a:rPr lang="en-IN" dirty="0" smtClean="0"/>
                        <a:t>Sr. no</a:t>
                      </a:r>
                      <a:endParaRPr lang="en-IN" dirty="0"/>
                    </a:p>
                  </a:txBody>
                  <a:tcPr/>
                </a:tc>
                <a:tc>
                  <a:txBody>
                    <a:bodyPr/>
                    <a:lstStyle/>
                    <a:p>
                      <a:pPr algn="ctr"/>
                      <a:r>
                        <a:rPr lang="en-IN" dirty="0" smtClean="0"/>
                        <a:t>Title</a:t>
                      </a:r>
                      <a:endParaRPr lang="en-IN" dirty="0"/>
                    </a:p>
                  </a:txBody>
                  <a:tcPr/>
                </a:tc>
                <a:tc>
                  <a:txBody>
                    <a:bodyPr/>
                    <a:lstStyle/>
                    <a:p>
                      <a:pPr algn="ctr"/>
                      <a:r>
                        <a:rPr lang="en-IN" dirty="0" smtClean="0"/>
                        <a:t>Description</a:t>
                      </a:r>
                    </a:p>
                  </a:txBody>
                  <a:tcPr/>
                </a:tc>
                <a:tc>
                  <a:txBody>
                    <a:bodyPr/>
                    <a:lstStyle/>
                    <a:p>
                      <a:pPr algn="ctr"/>
                      <a:r>
                        <a:rPr lang="en-IN" dirty="0" smtClean="0"/>
                        <a:t>Results</a:t>
                      </a:r>
                      <a:endParaRPr lang="en-IN" dirty="0"/>
                    </a:p>
                  </a:txBody>
                  <a:tcPr/>
                </a:tc>
              </a:tr>
              <a:tr h="2296695">
                <a:tc>
                  <a:txBody>
                    <a:bodyPr/>
                    <a:lstStyle/>
                    <a:p>
                      <a:pPr algn="just"/>
                      <a:r>
                        <a:rPr lang="en-IN" sz="1600" dirty="0" smtClean="0">
                          <a:latin typeface="Arial" panose="020B0604020202020204" pitchFamily="34" charset="0"/>
                          <a:cs typeface="Arial" panose="020B0604020202020204" pitchFamily="34" charset="0"/>
                        </a:rPr>
                        <a:t>1</a:t>
                      </a:r>
                    </a:p>
                    <a:p>
                      <a:pPr algn="just"/>
                      <a:endParaRPr lang="en-IN" sz="1600" dirty="0">
                        <a:latin typeface="Arial" panose="020B0604020202020204" pitchFamily="34" charset="0"/>
                        <a:cs typeface="Arial" panose="020B0604020202020204" pitchFamily="34" charset="0"/>
                      </a:endParaRPr>
                    </a:p>
                  </a:txBody>
                  <a:tcPr/>
                </a:tc>
                <a:tc>
                  <a:txBody>
                    <a:bodyPr/>
                    <a:lstStyle/>
                    <a:p>
                      <a:r>
                        <a:rPr lang="en-IN" sz="1600" dirty="0" err="1" smtClean="0">
                          <a:latin typeface="Arial" panose="020B0604020202020204" pitchFamily="34" charset="0"/>
                          <a:cs typeface="Arial" panose="020B0604020202020204" pitchFamily="34" charset="0"/>
                        </a:rPr>
                        <a:t>Sreelekshmy</a:t>
                      </a:r>
                      <a:r>
                        <a:rPr lang="en-IN" sz="1600" dirty="0" smtClean="0">
                          <a:latin typeface="Arial" panose="020B0604020202020204" pitchFamily="34" charset="0"/>
                          <a:cs typeface="Arial" panose="020B0604020202020204" pitchFamily="34" charset="0"/>
                        </a:rPr>
                        <a:t> </a:t>
                      </a:r>
                      <a:r>
                        <a:rPr lang="en-IN" sz="1600" dirty="0" err="1" smtClean="0">
                          <a:latin typeface="Arial" panose="020B0604020202020204" pitchFamily="34" charset="0"/>
                          <a:cs typeface="Arial" panose="020B0604020202020204" pitchFamily="34" charset="0"/>
                        </a:rPr>
                        <a:t>Selvin</a:t>
                      </a:r>
                      <a:r>
                        <a:rPr lang="en-IN" sz="1600" dirty="0" smtClean="0">
                          <a:latin typeface="Arial" panose="020B0604020202020204" pitchFamily="34" charset="0"/>
                          <a:cs typeface="Arial" panose="020B0604020202020204" pitchFamily="34" charset="0"/>
                        </a:rPr>
                        <a:t>, </a:t>
                      </a:r>
                      <a:r>
                        <a:rPr lang="en-IN" sz="1600" dirty="0" err="1" smtClean="0">
                          <a:latin typeface="Arial" panose="020B0604020202020204" pitchFamily="34" charset="0"/>
                          <a:cs typeface="Arial" panose="020B0604020202020204" pitchFamily="34" charset="0"/>
                        </a:rPr>
                        <a:t>Vinayakumar</a:t>
                      </a:r>
                      <a:r>
                        <a:rPr lang="en-IN" sz="1600" dirty="0" smtClean="0">
                          <a:latin typeface="Arial" panose="020B0604020202020204" pitchFamily="34" charset="0"/>
                          <a:cs typeface="Arial" panose="020B0604020202020204" pitchFamily="34" charset="0"/>
                        </a:rPr>
                        <a:t> R, </a:t>
                      </a:r>
                      <a:r>
                        <a:rPr lang="en-IN" sz="1600" dirty="0" err="1" smtClean="0">
                          <a:latin typeface="Arial" panose="020B0604020202020204" pitchFamily="34" charset="0"/>
                          <a:cs typeface="Arial" panose="020B0604020202020204" pitchFamily="34" charset="0"/>
                        </a:rPr>
                        <a:t>Gopalakrishnan</a:t>
                      </a:r>
                      <a:r>
                        <a:rPr lang="en-IN" sz="1600" dirty="0" smtClean="0">
                          <a:latin typeface="Arial" panose="020B0604020202020204" pitchFamily="34" charset="0"/>
                          <a:cs typeface="Arial" panose="020B0604020202020204" pitchFamily="34" charset="0"/>
                        </a:rPr>
                        <a:t> E.A, Vijay Krishna </a:t>
                      </a:r>
                      <a:r>
                        <a:rPr lang="en-IN" sz="1600" dirty="0" err="1" smtClean="0">
                          <a:latin typeface="Arial" panose="020B0604020202020204" pitchFamily="34" charset="0"/>
                          <a:cs typeface="Arial" panose="020B0604020202020204" pitchFamily="34" charset="0"/>
                        </a:rPr>
                        <a:t>Menon</a:t>
                      </a:r>
                      <a:r>
                        <a:rPr lang="en-IN" sz="1600" dirty="0" smtClean="0">
                          <a:latin typeface="Arial" panose="020B0604020202020204" pitchFamily="34" charset="0"/>
                          <a:cs typeface="Arial" panose="020B0604020202020204" pitchFamily="34" charset="0"/>
                        </a:rPr>
                        <a:t>,  ‘STOCK PRICE PREDICTION USING LSTM,RNN AND CNN-SLIDING WINDOW MODEL’, International Conference on  </a:t>
                      </a:r>
                      <a:r>
                        <a:rPr lang="en-US" sz="1600" dirty="0" smtClean="0">
                          <a:latin typeface="Arial" panose="020B0604020202020204" pitchFamily="34" charset="0"/>
                          <a:cs typeface="Arial" panose="020B0604020202020204" pitchFamily="34" charset="0"/>
                        </a:rPr>
                        <a:t>Advances in Computing, Communications and Informatics (ICACCI)</a:t>
                      </a:r>
                      <a:r>
                        <a:rPr lang="en-IN" sz="1600" dirty="0" smtClean="0">
                          <a:latin typeface="Arial" panose="020B0604020202020204" pitchFamily="34" charset="0"/>
                          <a:cs typeface="Arial" panose="020B0604020202020204" pitchFamily="34" charset="0"/>
                        </a:rPr>
                        <a:t>,IEEE, </a:t>
                      </a:r>
                      <a:r>
                        <a:rPr lang="en-IN" sz="1600" dirty="0" err="1" smtClean="0">
                          <a:latin typeface="Arial" panose="020B0604020202020204" pitchFamily="34" charset="0"/>
                          <a:cs typeface="Arial" panose="020B0604020202020204" pitchFamily="34" charset="0"/>
                        </a:rPr>
                        <a:t>Udupi</a:t>
                      </a:r>
                      <a:r>
                        <a:rPr lang="en-IN" sz="1600" dirty="0" smtClean="0">
                          <a:latin typeface="Arial" panose="020B0604020202020204" pitchFamily="34" charset="0"/>
                          <a:cs typeface="Arial" panose="020B0604020202020204" pitchFamily="34" charset="0"/>
                        </a:rPr>
                        <a:t>, India, Sept 2017</a:t>
                      </a:r>
                      <a:endParaRPr lang="en-IN" sz="1800" dirty="0" smtClean="0">
                        <a:latin typeface="Arial" panose="020B0604020202020204" pitchFamily="34" charset="0"/>
                        <a:cs typeface="Arial" panose="020B0604020202020204" pitchFamily="34" charset="0"/>
                      </a:endParaRPr>
                    </a:p>
                  </a:txBody>
                  <a:tcPr/>
                </a:tc>
                <a:tc>
                  <a:txBody>
                    <a:bodyPr/>
                    <a:lstStyle/>
                    <a:p>
                      <a:pPr marL="285750" indent="-285750" algn="just">
                        <a:buFont typeface="Arial" panose="020B0604020202020204" pitchFamily="34" charset="0"/>
                        <a:buChar char="•"/>
                      </a:pPr>
                      <a:r>
                        <a:rPr lang="en-IN" sz="1600" dirty="0" smtClean="0">
                          <a:latin typeface="Arial" panose="020B0604020202020204" pitchFamily="34" charset="0"/>
                          <a:cs typeface="Arial" panose="020B0604020202020204" pitchFamily="34" charset="0"/>
                        </a:rPr>
                        <a:t>Time series analysis of stock data using LSTM,</a:t>
                      </a:r>
                      <a:r>
                        <a:rPr lang="en-IN" sz="1600" baseline="0" dirty="0" smtClean="0">
                          <a:latin typeface="Arial" panose="020B0604020202020204" pitchFamily="34" charset="0"/>
                          <a:cs typeface="Arial" panose="020B0604020202020204" pitchFamily="34" charset="0"/>
                        </a:rPr>
                        <a:t> RNN and CNN for two different sectors(IT and Pharma sector)</a:t>
                      </a:r>
                    </a:p>
                    <a:p>
                      <a:pPr marL="285750" indent="-285750" algn="just">
                        <a:buFont typeface="Arial" panose="020B0604020202020204" pitchFamily="34" charset="0"/>
                        <a:buChar char="•"/>
                      </a:pPr>
                      <a:r>
                        <a:rPr lang="en-IN" sz="1600" baseline="0" dirty="0" smtClean="0">
                          <a:latin typeface="Arial" panose="020B0604020202020204" pitchFamily="34" charset="0"/>
                          <a:cs typeface="Arial" panose="020B0604020202020204" pitchFamily="34" charset="0"/>
                        </a:rPr>
                        <a:t>Use of a Sliding Window Approach</a:t>
                      </a:r>
                    </a:p>
                    <a:p>
                      <a:pPr marL="285750" indent="-285750" algn="just">
                        <a:buFont typeface="Arial" panose="020B0604020202020204" pitchFamily="34" charset="0"/>
                        <a:buChar char="•"/>
                      </a:pPr>
                      <a:r>
                        <a:rPr lang="en-IN" sz="1600" baseline="0" dirty="0" smtClean="0">
                          <a:latin typeface="Arial" panose="020B0604020202020204" pitchFamily="34" charset="0"/>
                          <a:cs typeface="Arial" panose="020B0604020202020204" pitchFamily="34" charset="0"/>
                        </a:rPr>
                        <a:t>Prediction made for next 10 minutes</a:t>
                      </a:r>
                    </a:p>
                    <a:p>
                      <a:pPr marL="285750" indent="-285750" algn="just">
                        <a:buFont typeface="Arial" panose="020B0604020202020204" pitchFamily="34" charset="0"/>
                        <a:buChar char="•"/>
                      </a:pPr>
                      <a:r>
                        <a:rPr lang="en-IN" sz="1600" baseline="0" dirty="0" smtClean="0">
                          <a:latin typeface="Arial" panose="020B0604020202020204" pitchFamily="34" charset="0"/>
                          <a:cs typeface="Arial" panose="020B0604020202020204" pitchFamily="34" charset="0"/>
                        </a:rPr>
                        <a:t>Comparison between the methods used (RNN,CNN LSTM) </a:t>
                      </a:r>
                      <a:endParaRPr lang="en-IN" sz="1600" dirty="0">
                        <a:latin typeface="Arial" panose="020B0604020202020204" pitchFamily="34" charset="0"/>
                        <a:cs typeface="Arial" panose="020B0604020202020204" pitchFamily="34" charset="0"/>
                      </a:endParaRPr>
                    </a:p>
                  </a:txBody>
                  <a:tcPr/>
                </a:tc>
                <a:tc>
                  <a:txBody>
                    <a:bodyPr/>
                    <a:lstStyle/>
                    <a:p>
                      <a:pPr marL="285750" indent="-285750" algn="just">
                        <a:buFont typeface="Arial" panose="020B0604020202020204" pitchFamily="34" charset="0"/>
                        <a:buChar char="•"/>
                      </a:pPr>
                      <a:r>
                        <a:rPr lang="en-IN" sz="1600" dirty="0" smtClean="0">
                          <a:latin typeface="Arial" panose="020B0604020202020204" pitchFamily="34" charset="0"/>
                          <a:cs typeface="Arial" panose="020B0604020202020204" pitchFamily="34" charset="0"/>
                        </a:rPr>
                        <a:t>CNN is proved to be the best in proposed method.</a:t>
                      </a:r>
                    </a:p>
                    <a:p>
                      <a:pPr marL="285750" indent="-285750" algn="just">
                        <a:buFont typeface="Arial" panose="020B0604020202020204" pitchFamily="34" charset="0"/>
                        <a:buChar char="•"/>
                      </a:pPr>
                      <a:r>
                        <a:rPr lang="en-IN" sz="1600" dirty="0" smtClean="0">
                          <a:latin typeface="Arial" panose="020B0604020202020204" pitchFamily="34" charset="0"/>
                          <a:cs typeface="Arial" panose="020B0604020202020204" pitchFamily="34" charset="0"/>
                        </a:rPr>
                        <a:t>CNN uses</a:t>
                      </a:r>
                      <a:r>
                        <a:rPr lang="en-IN" sz="1600" baseline="0" dirty="0" smtClean="0">
                          <a:latin typeface="Arial" panose="020B0604020202020204" pitchFamily="34" charset="0"/>
                          <a:cs typeface="Arial" panose="020B0604020202020204" pitchFamily="34" charset="0"/>
                        </a:rPr>
                        <a:t> information given at particular instance for prediction and hence it outperforms the other algorithms.</a:t>
                      </a:r>
                      <a:endParaRPr lang="en-IN" sz="1600" dirty="0" smtClean="0">
                        <a:latin typeface="Arial" panose="020B0604020202020204" pitchFamily="34" charset="0"/>
                        <a:cs typeface="Arial" panose="020B0604020202020204" pitchFamily="34" charset="0"/>
                      </a:endParaRPr>
                    </a:p>
                    <a:p>
                      <a:pPr marL="0" indent="0" algn="just">
                        <a:buNone/>
                      </a:pPr>
                      <a:endParaRPr lang="en-IN" sz="1600" dirty="0">
                        <a:latin typeface="Arial" panose="020B0604020202020204" pitchFamily="34" charset="0"/>
                        <a:cs typeface="Arial" panose="020B0604020202020204" pitchFamily="34" charset="0"/>
                      </a:endParaRPr>
                    </a:p>
                  </a:txBody>
                  <a:tcPr/>
                </a:tc>
              </a:tr>
              <a:tr h="1643610">
                <a:tc>
                  <a:txBody>
                    <a:bodyPr/>
                    <a:lstStyle/>
                    <a:p>
                      <a:r>
                        <a:rPr lang="en-IN" sz="1600" dirty="0" smtClean="0">
                          <a:latin typeface="Arial" panose="020B0604020202020204" pitchFamily="34" charset="0"/>
                          <a:cs typeface="Arial" panose="020B0604020202020204" pitchFamily="34" charset="0"/>
                        </a:rPr>
                        <a:t>2</a:t>
                      </a:r>
                    </a:p>
                    <a:p>
                      <a:endParaRPr lang="en-IN" sz="1600" dirty="0">
                        <a:latin typeface="Arial" panose="020B0604020202020204" pitchFamily="34" charset="0"/>
                        <a:cs typeface="Arial" panose="020B0604020202020204" pitchFamily="34" charset="0"/>
                      </a:endParaRPr>
                    </a:p>
                  </a:txBody>
                  <a:tcPr/>
                </a:tc>
                <a:tc>
                  <a:txBody>
                    <a:bodyPr/>
                    <a:lstStyle/>
                    <a:p>
                      <a:r>
                        <a:rPr lang="pt-BR" sz="1600" dirty="0" smtClean="0">
                          <a:latin typeface="Arial" panose="020B0604020202020204" pitchFamily="34" charset="0"/>
                          <a:cs typeface="Arial" panose="020B0604020202020204" pitchFamily="34" charset="0"/>
                        </a:rPr>
                        <a:t>David M. Q. Nelson, Adriano C. M. Pereira, Renato A. de Oliveira</a:t>
                      </a:r>
                      <a:r>
                        <a:rPr lang="en-IN" sz="1600" dirty="0" smtClean="0">
                          <a:latin typeface="Arial" panose="020B0604020202020204" pitchFamily="34" charset="0"/>
                          <a:cs typeface="Arial" panose="020B0604020202020204" pitchFamily="34" charset="0"/>
                        </a:rPr>
                        <a:t>, ‘Stock Market’s Price Movement Prediction With LSTM Neural Networks’, International Joint Conference on  </a:t>
                      </a:r>
                      <a:r>
                        <a:rPr lang="en-US" sz="1600" dirty="0" smtClean="0">
                          <a:latin typeface="Arial" panose="020B0604020202020204" pitchFamily="34" charset="0"/>
                          <a:cs typeface="Arial" panose="020B0604020202020204" pitchFamily="34" charset="0"/>
                        </a:rPr>
                        <a:t>Neural Networks (IJCNN),IEEE, Anchorage, AK, </a:t>
                      </a:r>
                      <a:r>
                        <a:rPr lang="en-US" sz="1600" dirty="0" err="1" smtClean="0">
                          <a:latin typeface="Arial" panose="020B0604020202020204" pitchFamily="34" charset="0"/>
                          <a:cs typeface="Arial" panose="020B0604020202020204" pitchFamily="34" charset="0"/>
                        </a:rPr>
                        <a:t>USA,May</a:t>
                      </a:r>
                      <a:r>
                        <a:rPr lang="en-US" sz="1600" dirty="0" smtClean="0">
                          <a:latin typeface="Arial" panose="020B0604020202020204" pitchFamily="34" charset="0"/>
                          <a:cs typeface="Arial" panose="020B0604020202020204" pitchFamily="34" charset="0"/>
                        </a:rPr>
                        <a:t> 2017</a:t>
                      </a:r>
                      <a:endParaRPr lang="en-IN" sz="1600"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Long</a:t>
                      </a:r>
                      <a:r>
                        <a:rPr lang="en-IN" sz="1600" baseline="0" dirty="0" smtClean="0">
                          <a:latin typeface="Arial" panose="020B0604020202020204" pitchFamily="34" charset="0"/>
                          <a:cs typeface="Arial" panose="020B0604020202020204" pitchFamily="34" charset="0"/>
                        </a:rPr>
                        <a:t> Short Term Memory (LSTM) is used to build a prediction system that predicts a particular stock will go up in next 15 minutes or not.</a:t>
                      </a: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 </a:t>
                      </a:r>
                      <a:r>
                        <a:rPr lang="en-IN" sz="1600" dirty="0" err="1" smtClean="0">
                          <a:latin typeface="Arial" panose="020B0604020202020204" pitchFamily="34" charset="0"/>
                          <a:cs typeface="Arial" panose="020B0604020202020204" pitchFamily="34" charset="0"/>
                        </a:rPr>
                        <a:t>Kruskal</a:t>
                      </a:r>
                      <a:r>
                        <a:rPr lang="en-IN" sz="1600" dirty="0" smtClean="0">
                          <a:latin typeface="Arial" panose="020B0604020202020204" pitchFamily="34" charset="0"/>
                          <a:cs typeface="Arial" panose="020B0604020202020204" pitchFamily="34" charset="0"/>
                        </a:rPr>
                        <a:t>-Wallis algorithm</a:t>
                      </a:r>
                      <a:r>
                        <a:rPr lang="en-IN" sz="1600" baseline="0" dirty="0" smtClean="0">
                          <a:latin typeface="Arial" panose="020B0604020202020204" pitchFamily="34" charset="0"/>
                          <a:cs typeface="Arial" panose="020B0604020202020204" pitchFamily="34" charset="0"/>
                        </a:rPr>
                        <a:t> is used for testing</a:t>
                      </a:r>
                      <a:endParaRPr lang="en-IN" sz="1600"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 model</a:t>
                      </a:r>
                      <a:r>
                        <a:rPr lang="en-IN" sz="1600" baseline="0" dirty="0" smtClean="0">
                          <a:latin typeface="Arial" panose="020B0604020202020204" pitchFamily="34" charset="0"/>
                          <a:cs typeface="Arial" panose="020B0604020202020204" pitchFamily="34" charset="0"/>
                        </a:rPr>
                        <a:t> has a p value less than 0.05 </a:t>
                      </a:r>
                    </a:p>
                    <a:p>
                      <a:pPr marL="285750" indent="-285750">
                        <a:buFont typeface="Arial" panose="020B0604020202020204" pitchFamily="34" charset="0"/>
                        <a:buChar char="•"/>
                      </a:pPr>
                      <a:r>
                        <a:rPr lang="en-IN" sz="1600" baseline="0" dirty="0" smtClean="0">
                          <a:latin typeface="Arial" panose="020B0604020202020204" pitchFamily="34" charset="0"/>
                          <a:cs typeface="Arial" panose="020B0604020202020204" pitchFamily="34" charset="0"/>
                        </a:rPr>
                        <a:t>The model outperforms random forest model </a:t>
                      </a:r>
                      <a:endParaRPr lang="en-IN" sz="1600" dirty="0">
                        <a:latin typeface="Arial" panose="020B0604020202020204" pitchFamily="34" charset="0"/>
                        <a:cs typeface="Arial" panose="020B0604020202020204" pitchFamily="34" charset="0"/>
                      </a:endParaRPr>
                    </a:p>
                  </a:txBody>
                  <a:tcPr/>
                </a:tc>
              </a:tr>
            </a:tbl>
          </a:graphicData>
        </a:graphic>
      </p:graphicFrame>
      <p:sp>
        <p:nvSpPr>
          <p:cNvPr id="6" name="Footer Placeholder 5"/>
          <p:cNvSpPr>
            <a:spLocks noGrp="1"/>
          </p:cNvSpPr>
          <p:nvPr>
            <p:ph type="ftr" sz="quarter" idx="11"/>
          </p:nvPr>
        </p:nvSpPr>
        <p:spPr>
          <a:xfrm>
            <a:off x="296214" y="6135808"/>
            <a:ext cx="11561958" cy="365125"/>
          </a:xfrm>
        </p:spPr>
        <p:txBody>
          <a:bodyPr/>
          <a:lstStyle/>
          <a:p>
            <a:r>
              <a:rPr lang="en-IN" sz="1400" dirty="0" err="1" smtClean="0">
                <a:solidFill>
                  <a:schemeClr val="tx1"/>
                </a:solidFill>
              </a:rPr>
              <a:t>MIT,Pune</a:t>
            </a:r>
            <a:r>
              <a:rPr lang="en-IN" sz="1400" dirty="0" smtClean="0">
                <a:solidFill>
                  <a:schemeClr val="tx1"/>
                </a:solidFill>
              </a:rPr>
              <a:t>                                                                                                   4                                                          Dept of Information Technology </a:t>
            </a:r>
            <a:endParaRPr lang="en-IN" sz="1400" dirty="0">
              <a:solidFill>
                <a:schemeClr val="tx1"/>
              </a:solidFill>
            </a:endParaRPr>
          </a:p>
        </p:txBody>
      </p:sp>
    </p:spTree>
    <p:extLst>
      <p:ext uri="{BB962C8B-B14F-4D97-AF65-F5344CB8AC3E}">
        <p14:creationId xmlns:p14="http://schemas.microsoft.com/office/powerpoint/2010/main" val="37031180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00178574"/>
              </p:ext>
            </p:extLst>
          </p:nvPr>
        </p:nvGraphicFramePr>
        <p:xfrm>
          <a:off x="321972" y="425002"/>
          <a:ext cx="11536199" cy="5370157"/>
        </p:xfrm>
        <a:graphic>
          <a:graphicData uri="http://schemas.openxmlformats.org/drawingml/2006/table">
            <a:tbl>
              <a:tblPr firstRow="1" bandRow="1">
                <a:tableStyleId>{BC89EF96-8CEA-46FF-86C4-4CE0E7609802}</a:tableStyleId>
              </a:tblPr>
              <a:tblGrid>
                <a:gridCol w="1107379"/>
                <a:gridCol w="3650487"/>
                <a:gridCol w="3926870"/>
                <a:gridCol w="2851463"/>
              </a:tblGrid>
              <a:tr h="671443">
                <a:tc>
                  <a:txBody>
                    <a:bodyPr/>
                    <a:lstStyle/>
                    <a:p>
                      <a:r>
                        <a:rPr lang="en-IN" dirty="0" smtClean="0"/>
                        <a:t>Sr. no</a:t>
                      </a:r>
                      <a:endParaRPr lang="en-IN" dirty="0"/>
                    </a:p>
                  </a:txBody>
                  <a:tcPr/>
                </a:tc>
                <a:tc>
                  <a:txBody>
                    <a:bodyPr/>
                    <a:lstStyle/>
                    <a:p>
                      <a:pPr algn="just"/>
                      <a:r>
                        <a:rPr lang="en-IN" dirty="0" smtClean="0"/>
                        <a:t>Title</a:t>
                      </a:r>
                      <a:endParaRPr lang="en-IN" dirty="0"/>
                    </a:p>
                  </a:txBody>
                  <a:tcPr/>
                </a:tc>
                <a:tc>
                  <a:txBody>
                    <a:bodyPr/>
                    <a:lstStyle/>
                    <a:p>
                      <a:r>
                        <a:rPr lang="en-IN" dirty="0" smtClean="0"/>
                        <a:t>Technique</a:t>
                      </a:r>
                    </a:p>
                  </a:txBody>
                  <a:tcPr/>
                </a:tc>
                <a:tc>
                  <a:txBody>
                    <a:bodyPr/>
                    <a:lstStyle/>
                    <a:p>
                      <a:r>
                        <a:rPr lang="en-IN" dirty="0" smtClean="0"/>
                        <a:t>Results</a:t>
                      </a:r>
                      <a:endParaRPr lang="en-IN" dirty="0"/>
                    </a:p>
                  </a:txBody>
                  <a:tcPr/>
                </a:tc>
              </a:tr>
              <a:tr h="2534962">
                <a:tc>
                  <a:txBody>
                    <a:bodyPr/>
                    <a:lstStyle/>
                    <a:p>
                      <a:pPr algn="just"/>
                      <a:r>
                        <a:rPr lang="en-IN" sz="1600" b="0" dirty="0" smtClean="0">
                          <a:latin typeface="Arial" panose="020B0604020202020204" pitchFamily="34" charset="0"/>
                          <a:cs typeface="Arial" panose="020B0604020202020204" pitchFamily="34" charset="0"/>
                        </a:rPr>
                        <a:t>3</a:t>
                      </a: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IN" sz="1600" b="0" dirty="0" smtClean="0">
                          <a:latin typeface="Arial" panose="020B0604020202020204" pitchFamily="34" charset="0"/>
                          <a:cs typeface="Arial" panose="020B0604020202020204" pitchFamily="34" charset="0"/>
                        </a:rPr>
                        <a:t>Kai Chen ,Yi </a:t>
                      </a:r>
                      <a:r>
                        <a:rPr lang="en-IN" sz="1600" b="0" dirty="0" err="1" smtClean="0">
                          <a:latin typeface="Arial" panose="020B0604020202020204" pitchFamily="34" charset="0"/>
                          <a:cs typeface="Arial" panose="020B0604020202020204" pitchFamily="34" charset="0"/>
                        </a:rPr>
                        <a:t>Jhou</a:t>
                      </a:r>
                      <a:r>
                        <a:rPr lang="en-IN" sz="1600" b="0" dirty="0" smtClean="0">
                          <a:latin typeface="Arial" panose="020B0604020202020204" pitchFamily="34" charset="0"/>
                          <a:cs typeface="Arial" panose="020B0604020202020204" pitchFamily="34" charset="0"/>
                        </a:rPr>
                        <a:t>, </a:t>
                      </a:r>
                      <a:r>
                        <a:rPr lang="en-IN" sz="1600" b="0" dirty="0" err="1" smtClean="0">
                          <a:latin typeface="Arial" panose="020B0604020202020204" pitchFamily="34" charset="0"/>
                          <a:cs typeface="Arial" panose="020B0604020202020204" pitchFamily="34" charset="0"/>
                        </a:rPr>
                        <a:t>Fangyan</a:t>
                      </a:r>
                      <a:r>
                        <a:rPr lang="en-IN" sz="1600" b="0" dirty="0" smtClean="0">
                          <a:latin typeface="Arial" panose="020B0604020202020204" pitchFamily="34" charset="0"/>
                          <a:cs typeface="Arial" panose="020B0604020202020204" pitchFamily="34" charset="0"/>
                        </a:rPr>
                        <a:t> Dai , ‘A LSTM-based method for stock returns prediction :  A case study of China stock market’ , IEEE International Conference on </a:t>
                      </a:r>
                      <a:r>
                        <a:rPr lang="en-US" sz="1600" b="0" dirty="0" smtClean="0">
                          <a:latin typeface="Arial" panose="020B0604020202020204" pitchFamily="34" charset="0"/>
                          <a:cs typeface="Arial" panose="020B0604020202020204" pitchFamily="34" charset="0"/>
                        </a:rPr>
                        <a:t>Big Data (Big Data), IEEE , Santa Clara, CA, USA, Nov 2015  </a:t>
                      </a:r>
                      <a:endParaRPr lang="en-IN" sz="1600" b="0" dirty="0" smtClean="0">
                        <a:latin typeface="Arial" panose="020B0604020202020204" pitchFamily="34" charset="0"/>
                        <a:cs typeface="Arial" panose="020B0604020202020204" pitchFamily="34" charset="0"/>
                      </a:endParaRPr>
                    </a:p>
                    <a:p>
                      <a:pPr algn="just"/>
                      <a:endParaRPr lang="en-IN" sz="1800" b="0" dirty="0" smtClean="0">
                        <a:latin typeface="Arial" panose="020B0604020202020204" pitchFamily="34" charset="0"/>
                        <a:cs typeface="Arial" panose="020B0604020202020204" pitchFamily="34" charset="0"/>
                      </a:endParaRPr>
                    </a:p>
                  </a:txBody>
                  <a:tcPr/>
                </a:tc>
                <a:tc>
                  <a:txBody>
                    <a:bodyPr/>
                    <a:lstStyle/>
                    <a:p>
                      <a:pPr marL="285750" indent="-285750" algn="just">
                        <a:buFont typeface="Arial" panose="020B0604020202020204" pitchFamily="34" charset="0"/>
                        <a:buChar char="•"/>
                      </a:pPr>
                      <a:r>
                        <a:rPr lang="en-IN" sz="1600" b="0" baseline="0" dirty="0" smtClean="0">
                          <a:latin typeface="Arial" panose="020B0604020202020204" pitchFamily="34" charset="0"/>
                          <a:cs typeface="Arial" panose="020B0604020202020204" pitchFamily="34" charset="0"/>
                        </a:rPr>
                        <a:t>A single input layer, multiple LSTM layers , a dense layer and Single output layer is used.</a:t>
                      </a:r>
                      <a:endParaRPr lang="en-IN" sz="1600" b="0" dirty="0">
                        <a:latin typeface="Arial" panose="020B0604020202020204" pitchFamily="34" charset="0"/>
                        <a:cs typeface="Arial" panose="020B0604020202020204" pitchFamily="34" charset="0"/>
                      </a:endParaRPr>
                    </a:p>
                  </a:txBody>
                  <a:tcPr/>
                </a:tc>
                <a:tc>
                  <a:txBody>
                    <a:bodyPr/>
                    <a:lstStyle/>
                    <a:p>
                      <a:pPr marL="285750" indent="-285750" algn="just">
                        <a:buFont typeface="Arial" panose="020B0604020202020204" pitchFamily="34" charset="0"/>
                        <a:buChar char="•"/>
                      </a:pPr>
                      <a:r>
                        <a:rPr lang="en-IN" sz="1600" b="0" dirty="0" smtClean="0">
                          <a:latin typeface="Arial" panose="020B0604020202020204" pitchFamily="34" charset="0"/>
                          <a:cs typeface="Arial" panose="020B0604020202020204" pitchFamily="34" charset="0"/>
                        </a:rPr>
                        <a:t>Accuracy</a:t>
                      </a:r>
                      <a:r>
                        <a:rPr lang="en-IN" sz="1600" b="0" baseline="0" dirty="0" smtClean="0">
                          <a:latin typeface="Arial" panose="020B0604020202020204" pitchFamily="34" charset="0"/>
                          <a:cs typeface="Arial" panose="020B0604020202020204" pitchFamily="34" charset="0"/>
                        </a:rPr>
                        <a:t> increased form 14.3% of existing systems to 27.2% of the proposed method.</a:t>
                      </a:r>
                    </a:p>
                    <a:p>
                      <a:pPr marL="285750" indent="-285750" algn="just">
                        <a:buFont typeface="Arial" panose="020B0604020202020204" pitchFamily="34" charset="0"/>
                        <a:buChar char="•"/>
                      </a:pPr>
                      <a:r>
                        <a:rPr lang="en-IN" sz="1600" b="0" dirty="0" smtClean="0">
                          <a:latin typeface="Arial" panose="020B0604020202020204" pitchFamily="34" charset="0"/>
                          <a:cs typeface="Arial" panose="020B0604020202020204" pitchFamily="34" charset="0"/>
                        </a:rPr>
                        <a:t>Results</a:t>
                      </a:r>
                      <a:r>
                        <a:rPr lang="en-IN" sz="1600" b="0" baseline="0" dirty="0" smtClean="0">
                          <a:latin typeface="Arial" panose="020B0604020202020204" pitchFamily="34" charset="0"/>
                          <a:cs typeface="Arial" panose="020B0604020202020204" pitchFamily="34" charset="0"/>
                        </a:rPr>
                        <a:t> </a:t>
                      </a:r>
                      <a:r>
                        <a:rPr lang="en-IN" sz="1600" b="0" dirty="0" smtClean="0">
                          <a:latin typeface="Arial" panose="020B0604020202020204" pitchFamily="34" charset="0"/>
                          <a:cs typeface="Arial" panose="020B0604020202020204" pitchFamily="34" charset="0"/>
                        </a:rPr>
                        <a:t>revealed that normalization was very useful for improving accuracy </a:t>
                      </a:r>
                      <a:endParaRPr lang="en-IN" sz="1600" b="0" dirty="0">
                        <a:latin typeface="Arial" panose="020B0604020202020204" pitchFamily="34" charset="0"/>
                        <a:cs typeface="Arial" panose="020B0604020202020204" pitchFamily="34" charset="0"/>
                      </a:endParaRPr>
                    </a:p>
                  </a:txBody>
                  <a:tcPr/>
                </a:tc>
              </a:tr>
              <a:tr h="2163752">
                <a:tc>
                  <a:txBody>
                    <a:bodyPr/>
                    <a:lstStyle/>
                    <a:p>
                      <a:pPr algn="just"/>
                      <a:r>
                        <a:rPr lang="en-IN" sz="1600" b="0" dirty="0" smtClean="0">
                          <a:latin typeface="Arial" panose="020B0604020202020204" pitchFamily="34" charset="0"/>
                          <a:cs typeface="Arial" panose="020B0604020202020204" pitchFamily="34" charset="0"/>
                        </a:rPr>
                        <a:t>4</a:t>
                      </a:r>
                    </a:p>
                    <a:p>
                      <a:pPr algn="just"/>
                      <a:endParaRPr lang="en-IN" sz="1600" b="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 </a:t>
                      </a:r>
                      <a:r>
                        <a:rPr lang="en-IN" sz="1600" dirty="0" err="1" smtClean="0">
                          <a:latin typeface="Arial" panose="020B0604020202020204" pitchFamily="34" charset="0"/>
                          <a:cs typeface="Arial" panose="020B0604020202020204" pitchFamily="34" charset="0"/>
                        </a:rPr>
                        <a:t>Ugur</a:t>
                      </a:r>
                      <a:r>
                        <a:rPr lang="en-IN" sz="1600" dirty="0" smtClean="0">
                          <a:latin typeface="Arial" panose="020B0604020202020204" pitchFamily="34" charset="0"/>
                          <a:cs typeface="Arial" panose="020B0604020202020204" pitchFamily="34" charset="0"/>
                        </a:rPr>
                        <a:t> </a:t>
                      </a:r>
                      <a:r>
                        <a:rPr lang="en-IN" sz="1600" dirty="0" err="1" smtClean="0">
                          <a:latin typeface="Arial" panose="020B0604020202020204" pitchFamily="34" charset="0"/>
                          <a:cs typeface="Arial" panose="020B0604020202020204" pitchFamily="34" charset="0"/>
                        </a:rPr>
                        <a:t>Gudelek</a:t>
                      </a:r>
                      <a:r>
                        <a:rPr lang="en-IN" sz="1600" dirty="0" smtClean="0">
                          <a:latin typeface="Arial" panose="020B0604020202020204" pitchFamily="34" charset="0"/>
                          <a:cs typeface="Arial" panose="020B0604020202020204" pitchFamily="34" charset="0"/>
                        </a:rPr>
                        <a:t> ,S. </a:t>
                      </a:r>
                      <a:r>
                        <a:rPr lang="en-IN" sz="1600" dirty="0" err="1" smtClean="0">
                          <a:latin typeface="Arial" panose="020B0604020202020204" pitchFamily="34" charset="0"/>
                          <a:cs typeface="Arial" panose="020B0604020202020204" pitchFamily="34" charset="0"/>
                        </a:rPr>
                        <a:t>Arda</a:t>
                      </a:r>
                      <a:r>
                        <a:rPr lang="en-IN" sz="1600" dirty="0" smtClean="0">
                          <a:latin typeface="Arial" panose="020B0604020202020204" pitchFamily="34" charset="0"/>
                          <a:cs typeface="Arial" panose="020B0604020202020204" pitchFamily="34" charset="0"/>
                        </a:rPr>
                        <a:t> </a:t>
                      </a:r>
                      <a:r>
                        <a:rPr lang="en-IN" sz="1600" dirty="0" err="1" smtClean="0">
                          <a:latin typeface="Arial" panose="020B0604020202020204" pitchFamily="34" charset="0"/>
                          <a:cs typeface="Arial" panose="020B0604020202020204" pitchFamily="34" charset="0"/>
                        </a:rPr>
                        <a:t>Boluk</a:t>
                      </a:r>
                      <a:r>
                        <a:rPr lang="en-IN" sz="1600" dirty="0" smtClean="0">
                          <a:latin typeface="Arial" panose="020B0604020202020204" pitchFamily="34" charset="0"/>
                          <a:cs typeface="Arial" panose="020B0604020202020204" pitchFamily="34" charset="0"/>
                        </a:rPr>
                        <a:t>, A. Murat </a:t>
                      </a:r>
                      <a:r>
                        <a:rPr lang="en-IN" sz="1600" dirty="0" err="1" smtClean="0">
                          <a:latin typeface="Arial" panose="020B0604020202020204" pitchFamily="34" charset="0"/>
                          <a:cs typeface="Arial" panose="020B0604020202020204" pitchFamily="34" charset="0"/>
                        </a:rPr>
                        <a:t>Ozbayoglu</a:t>
                      </a:r>
                      <a:r>
                        <a:rPr lang="en-IN" sz="1600" dirty="0" smtClean="0">
                          <a:latin typeface="Arial" panose="020B0604020202020204" pitchFamily="34" charset="0"/>
                          <a:cs typeface="Arial" panose="020B0604020202020204" pitchFamily="34" charset="0"/>
                        </a:rPr>
                        <a:t> ,’A Deep Learning based Stock Trading Model with 2-D CNN Trend Detection’ ,</a:t>
                      </a:r>
                      <a:r>
                        <a:rPr lang="en-US" sz="1600" dirty="0" smtClean="0">
                          <a:latin typeface="Arial" panose="020B0604020202020204" pitchFamily="34" charset="0"/>
                          <a:cs typeface="Arial" panose="020B0604020202020204" pitchFamily="34" charset="0"/>
                        </a:rPr>
                        <a:t> IEEE Symposium Series on  Computational Intelligence (SSCI), IEEE, Honolulu, HI, USA ,Nov 2017 </a:t>
                      </a:r>
                      <a:endParaRPr lang="en-IN" sz="1600" dirty="0">
                        <a:latin typeface="Arial" panose="020B0604020202020204" pitchFamily="34" charset="0"/>
                        <a:cs typeface="Arial" panose="020B0604020202020204" pitchFamily="34" charset="0"/>
                      </a:endParaRPr>
                    </a:p>
                  </a:txBody>
                  <a:tcPr/>
                </a:tc>
                <a:tc>
                  <a:txBody>
                    <a:bodyPr/>
                    <a:lstStyle/>
                    <a:p>
                      <a:pPr marL="285750" indent="-285750" algn="just">
                        <a:buFont typeface="Arial" panose="020B0604020202020204" pitchFamily="34" charset="0"/>
                        <a:buChar char="•"/>
                      </a:pPr>
                      <a:r>
                        <a:rPr lang="en-IN" sz="1600" b="0" dirty="0" smtClean="0">
                          <a:latin typeface="Arial" panose="020B0604020202020204" pitchFamily="34" charset="0"/>
                          <a:cs typeface="Arial" panose="020B0604020202020204" pitchFamily="34" charset="0"/>
                        </a:rPr>
                        <a:t>Uses</a:t>
                      </a:r>
                      <a:r>
                        <a:rPr lang="en-IN" sz="1600" b="0" baseline="0" dirty="0" smtClean="0">
                          <a:latin typeface="Arial" panose="020B0604020202020204" pitchFamily="34" charset="0"/>
                          <a:cs typeface="Arial" panose="020B0604020202020204" pitchFamily="34" charset="0"/>
                        </a:rPr>
                        <a:t> Exchange Traded Fund(ETF) as a factor to eliminate volatility and hence increase accuracy</a:t>
                      </a:r>
                    </a:p>
                    <a:p>
                      <a:pPr marL="285750" indent="-285750" algn="just">
                        <a:buFont typeface="Arial" panose="020B0604020202020204" pitchFamily="34" charset="0"/>
                        <a:buChar char="•"/>
                      </a:pPr>
                      <a:r>
                        <a:rPr lang="en-IN" sz="1600" b="0" baseline="0" dirty="0" smtClean="0">
                          <a:latin typeface="Arial" panose="020B0604020202020204" pitchFamily="34" charset="0"/>
                          <a:cs typeface="Arial" panose="020B0604020202020204" pitchFamily="34" charset="0"/>
                        </a:rPr>
                        <a:t>A virtual paper trading system is simulated where we buy and sell stocks to demonstrate that the method outperforms</a:t>
                      </a:r>
                      <a:endParaRPr lang="en-IN" sz="1600" b="0" dirty="0">
                        <a:latin typeface="Arial" panose="020B0604020202020204" pitchFamily="34" charset="0"/>
                        <a:cs typeface="Arial" panose="020B0604020202020204" pitchFamily="34" charset="0"/>
                      </a:endParaRPr>
                    </a:p>
                  </a:txBody>
                  <a:tcPr/>
                </a:tc>
                <a:tc>
                  <a:txBody>
                    <a:bodyPr/>
                    <a:lstStyle/>
                    <a:p>
                      <a:pPr marL="285750" indent="-285750" algn="just">
                        <a:buFont typeface="Arial" panose="020B0604020202020204" pitchFamily="34" charset="0"/>
                        <a:buChar char="•"/>
                      </a:pPr>
                      <a:r>
                        <a:rPr lang="en-IN" sz="1600" b="0" dirty="0" smtClean="0">
                          <a:latin typeface="Arial" panose="020B0604020202020204" pitchFamily="34" charset="0"/>
                          <a:cs typeface="Arial" panose="020B0604020202020204" pitchFamily="34" charset="0"/>
                        </a:rPr>
                        <a:t>Accuracy 70%</a:t>
                      </a:r>
                    </a:p>
                    <a:p>
                      <a:pPr marL="285750" indent="-285750" algn="just">
                        <a:buFont typeface="Arial" panose="020B0604020202020204" pitchFamily="34" charset="0"/>
                        <a:buChar char="•"/>
                      </a:pPr>
                      <a:r>
                        <a:rPr lang="en-IN" sz="1600" b="0" dirty="0" smtClean="0">
                          <a:latin typeface="Arial" panose="020B0604020202020204" pitchFamily="34" charset="0"/>
                          <a:cs typeface="Arial" panose="020B0604020202020204" pitchFamily="34" charset="0"/>
                        </a:rPr>
                        <a:t>High precision, recall and  accuracy and significantly</a:t>
                      </a:r>
                      <a:r>
                        <a:rPr lang="en-IN" sz="1600" b="0" baseline="0" dirty="0" smtClean="0">
                          <a:latin typeface="Arial" panose="020B0604020202020204" pitchFamily="34" charset="0"/>
                          <a:cs typeface="Arial" panose="020B0604020202020204" pitchFamily="34" charset="0"/>
                        </a:rPr>
                        <a:t> outperforms Buy and Hold strategy.</a:t>
                      </a:r>
                    </a:p>
                    <a:p>
                      <a:pPr marL="285750" indent="-285750" algn="just">
                        <a:buFont typeface="Arial" panose="020B0604020202020204" pitchFamily="34" charset="0"/>
                        <a:buChar char="•"/>
                      </a:pPr>
                      <a:endParaRPr lang="en-IN" sz="1600" b="0" dirty="0">
                        <a:latin typeface="Arial" panose="020B0604020202020204" pitchFamily="34" charset="0"/>
                        <a:cs typeface="Arial" panose="020B0604020202020204" pitchFamily="34" charset="0"/>
                      </a:endParaRPr>
                    </a:p>
                  </a:txBody>
                  <a:tcPr/>
                </a:tc>
              </a:tr>
            </a:tbl>
          </a:graphicData>
        </a:graphic>
      </p:graphicFrame>
      <p:sp>
        <p:nvSpPr>
          <p:cNvPr id="6" name="Footer Placeholder 5"/>
          <p:cNvSpPr>
            <a:spLocks noGrp="1"/>
          </p:cNvSpPr>
          <p:nvPr>
            <p:ph type="ftr" sz="quarter" idx="11"/>
          </p:nvPr>
        </p:nvSpPr>
        <p:spPr>
          <a:xfrm>
            <a:off x="296214" y="6135808"/>
            <a:ext cx="11561958" cy="365125"/>
          </a:xfrm>
        </p:spPr>
        <p:txBody>
          <a:bodyPr/>
          <a:lstStyle/>
          <a:p>
            <a:r>
              <a:rPr lang="en-IN" sz="1400" dirty="0" err="1" smtClean="0">
                <a:solidFill>
                  <a:schemeClr val="tx1"/>
                </a:solidFill>
              </a:rPr>
              <a:t>MIT,Pune</a:t>
            </a:r>
            <a:r>
              <a:rPr lang="en-IN" sz="1400" dirty="0" smtClean="0">
                <a:solidFill>
                  <a:schemeClr val="tx1"/>
                </a:solidFill>
              </a:rPr>
              <a:t>                                                                                                   5                                                          Dept of Information Technology </a:t>
            </a:r>
            <a:endParaRPr lang="en-IN" sz="1400" dirty="0">
              <a:solidFill>
                <a:schemeClr val="tx1"/>
              </a:solidFill>
            </a:endParaRPr>
          </a:p>
        </p:txBody>
      </p:sp>
    </p:spTree>
    <p:extLst>
      <p:ext uri="{BB962C8B-B14F-4D97-AF65-F5344CB8AC3E}">
        <p14:creationId xmlns:p14="http://schemas.microsoft.com/office/powerpoint/2010/main" val="2845875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01040" y="2256312"/>
            <a:ext cx="8911687" cy="1674421"/>
          </a:xfrm>
        </p:spPr>
        <p:txBody>
          <a:bodyPr>
            <a:noAutofit/>
          </a:bodyPr>
          <a:lstStyle/>
          <a:p>
            <a:r>
              <a:rPr lang="en-IN" sz="2800" dirty="0">
                <a:latin typeface="Arial" panose="020B0604020202020204" pitchFamily="34" charset="0"/>
                <a:cs typeface="Arial" panose="020B0604020202020204" pitchFamily="34" charset="0"/>
              </a:rPr>
              <a:t>STOCK PRICE PREDICTION USING </a:t>
            </a:r>
            <a:r>
              <a:rPr lang="en-IN" sz="2800" dirty="0" smtClean="0">
                <a:latin typeface="Arial" panose="020B0604020202020204" pitchFamily="34" charset="0"/>
                <a:cs typeface="Arial" panose="020B0604020202020204" pitchFamily="34" charset="0"/>
              </a:rPr>
              <a:t>LSTM,RNN </a:t>
            </a:r>
            <a:r>
              <a:rPr lang="en-IN" sz="2800" dirty="0">
                <a:latin typeface="Arial" panose="020B0604020202020204" pitchFamily="34" charset="0"/>
                <a:cs typeface="Arial" panose="020B0604020202020204" pitchFamily="34" charset="0"/>
              </a:rPr>
              <a:t>AND </a:t>
            </a:r>
            <a:r>
              <a:rPr lang="en-IN" sz="2800" dirty="0" smtClean="0">
                <a:latin typeface="Arial" panose="020B0604020202020204" pitchFamily="34" charset="0"/>
                <a:cs typeface="Arial" panose="020B0604020202020204" pitchFamily="34" charset="0"/>
              </a:rPr>
              <a:t>  </a:t>
            </a:r>
            <a:br>
              <a:rPr lang="en-IN" sz="2800" dirty="0" smtClean="0">
                <a:latin typeface="Arial" panose="020B0604020202020204" pitchFamily="34" charset="0"/>
                <a:cs typeface="Arial" panose="020B0604020202020204" pitchFamily="34" charset="0"/>
              </a:rPr>
            </a:br>
            <a:r>
              <a:rPr lang="en-IN" sz="2800" dirty="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             CNN-SLIDING </a:t>
            </a:r>
            <a:r>
              <a:rPr lang="en-IN" sz="2800" dirty="0">
                <a:latin typeface="Arial" panose="020B0604020202020204" pitchFamily="34" charset="0"/>
                <a:cs typeface="Arial" panose="020B0604020202020204" pitchFamily="34" charset="0"/>
              </a:rPr>
              <a:t>WINDOW </a:t>
            </a:r>
            <a:r>
              <a:rPr lang="en-IN" sz="2800" dirty="0" smtClean="0">
                <a:latin typeface="Arial" panose="020B0604020202020204" pitchFamily="34" charset="0"/>
                <a:cs typeface="Arial" panose="020B0604020202020204" pitchFamily="34" charset="0"/>
              </a:rPr>
              <a:t>MODEL </a:t>
            </a:r>
            <a:r>
              <a:rPr lang="en-IN" sz="1800" dirty="0" smtClean="0">
                <a:latin typeface="Arial" panose="020B0604020202020204" pitchFamily="34" charset="0"/>
                <a:cs typeface="Arial" panose="020B0604020202020204" pitchFamily="34" charset="0"/>
              </a:rPr>
              <a:t>[1]</a:t>
            </a:r>
            <a:endParaRPr lang="en-IN" sz="2800" dirty="0"/>
          </a:p>
        </p:txBody>
      </p:sp>
      <p:sp>
        <p:nvSpPr>
          <p:cNvPr id="5" name="Footer Placeholder 5"/>
          <p:cNvSpPr>
            <a:spLocks noGrp="1"/>
          </p:cNvSpPr>
          <p:nvPr>
            <p:ph type="ftr" sz="quarter" idx="11"/>
          </p:nvPr>
        </p:nvSpPr>
        <p:spPr>
          <a:xfrm>
            <a:off x="296214" y="6135808"/>
            <a:ext cx="11561958" cy="365125"/>
          </a:xfrm>
        </p:spPr>
        <p:txBody>
          <a:bodyPr/>
          <a:lstStyle/>
          <a:p>
            <a:r>
              <a:rPr lang="en-IN" sz="1400" dirty="0" err="1" smtClean="0">
                <a:solidFill>
                  <a:schemeClr val="tx1"/>
                </a:solidFill>
              </a:rPr>
              <a:t>MIT,Pune</a:t>
            </a:r>
            <a:r>
              <a:rPr lang="en-IN" sz="1400" dirty="0" smtClean="0">
                <a:solidFill>
                  <a:schemeClr val="tx1"/>
                </a:solidFill>
              </a:rPr>
              <a:t>                                                                                                   </a:t>
            </a:r>
            <a:r>
              <a:rPr lang="en-IN" sz="1400" dirty="0">
                <a:solidFill>
                  <a:schemeClr val="tx1"/>
                </a:solidFill>
              </a:rPr>
              <a:t>6</a:t>
            </a:r>
            <a:r>
              <a:rPr lang="en-IN" sz="1400" dirty="0" smtClean="0">
                <a:solidFill>
                  <a:schemeClr val="tx1"/>
                </a:solidFill>
              </a:rPr>
              <a:t>                                                         Dept of Information Technology </a:t>
            </a:r>
            <a:endParaRPr lang="en-IN" sz="1400" dirty="0">
              <a:solidFill>
                <a:schemeClr val="tx1"/>
              </a:solidFill>
            </a:endParaRPr>
          </a:p>
        </p:txBody>
      </p:sp>
    </p:spTree>
    <p:extLst>
      <p:ext uri="{BB962C8B-B14F-4D97-AF65-F5344CB8AC3E}">
        <p14:creationId xmlns:p14="http://schemas.microsoft.com/office/powerpoint/2010/main" val="1721206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173496" y="384621"/>
            <a:ext cx="6652675" cy="653147"/>
          </a:xfrm>
        </p:spPr>
        <p:txBody>
          <a:bodyPr>
            <a:normAutofit/>
          </a:bodyPr>
          <a:lstStyle/>
          <a:p>
            <a:r>
              <a:rPr lang="en-IN" sz="3200" dirty="0" smtClean="0">
                <a:latin typeface="Arial" panose="020B0604020202020204" pitchFamily="34" charset="0"/>
                <a:cs typeface="Arial" panose="020B0604020202020204" pitchFamily="34" charset="0"/>
              </a:rPr>
              <a:t>Architecture Diagra</a:t>
            </a:r>
            <a:r>
              <a:rPr lang="en-IN" sz="3200" dirty="0">
                <a:latin typeface="Arial" panose="020B0604020202020204" pitchFamily="34" charset="0"/>
                <a:cs typeface="Arial" panose="020B0604020202020204" pitchFamily="34" charset="0"/>
              </a:rPr>
              <a:t>m</a:t>
            </a:r>
          </a:p>
        </p:txBody>
      </p:sp>
      <p:sp>
        <p:nvSpPr>
          <p:cNvPr id="7" name="Footer Placeholder 5"/>
          <p:cNvSpPr>
            <a:spLocks noGrp="1"/>
          </p:cNvSpPr>
          <p:nvPr>
            <p:ph type="ftr" sz="quarter" idx="11"/>
          </p:nvPr>
        </p:nvSpPr>
        <p:spPr>
          <a:xfrm>
            <a:off x="296214" y="6135808"/>
            <a:ext cx="11561958" cy="365125"/>
          </a:xfrm>
        </p:spPr>
        <p:txBody>
          <a:bodyPr/>
          <a:lstStyle/>
          <a:p>
            <a:r>
              <a:rPr lang="en-IN" sz="1400" dirty="0" err="1" smtClean="0">
                <a:solidFill>
                  <a:schemeClr val="tx1"/>
                </a:solidFill>
              </a:rPr>
              <a:t>MIT,Pune</a:t>
            </a:r>
            <a:r>
              <a:rPr lang="en-IN" sz="1400" dirty="0" smtClean="0">
                <a:solidFill>
                  <a:schemeClr val="tx1"/>
                </a:solidFill>
              </a:rPr>
              <a:t>                                                                                                  </a:t>
            </a:r>
            <a:r>
              <a:rPr lang="en-IN" sz="1400" dirty="0">
                <a:solidFill>
                  <a:schemeClr val="tx1"/>
                </a:solidFill>
              </a:rPr>
              <a:t>7</a:t>
            </a:r>
            <a:r>
              <a:rPr lang="en-IN" sz="1400" dirty="0" smtClean="0">
                <a:solidFill>
                  <a:schemeClr val="tx1"/>
                </a:solidFill>
              </a:rPr>
              <a:t>                                                          Dept of Information Technology </a:t>
            </a:r>
            <a:endParaRPr lang="en-IN" sz="1400" dirty="0">
              <a:solidFill>
                <a:schemeClr val="tx1"/>
              </a:solidFill>
            </a:endParaRPr>
          </a:p>
        </p:txBody>
      </p:sp>
      <p:sp>
        <p:nvSpPr>
          <p:cNvPr id="4" name="Rounded Rectangle 3"/>
          <p:cNvSpPr/>
          <p:nvPr/>
        </p:nvSpPr>
        <p:spPr>
          <a:xfrm>
            <a:off x="605308" y="1403797"/>
            <a:ext cx="1687132" cy="112046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ounded Rectangle 5"/>
          <p:cNvSpPr/>
          <p:nvPr/>
        </p:nvSpPr>
        <p:spPr>
          <a:xfrm>
            <a:off x="2982400" y="2506406"/>
            <a:ext cx="1731062" cy="102684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ounded Rectangle 7"/>
          <p:cNvSpPr/>
          <p:nvPr/>
        </p:nvSpPr>
        <p:spPr>
          <a:xfrm>
            <a:off x="5578993" y="3297035"/>
            <a:ext cx="2148331" cy="1236372"/>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le 8"/>
          <p:cNvSpPr/>
          <p:nvPr/>
        </p:nvSpPr>
        <p:spPr>
          <a:xfrm>
            <a:off x="9008772" y="4188199"/>
            <a:ext cx="2054179" cy="1262086"/>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956727" y="1733195"/>
            <a:ext cx="1120462" cy="461665"/>
          </a:xfrm>
          <a:prstGeom prst="rect">
            <a:avLst/>
          </a:prstGeom>
          <a:noFill/>
        </p:spPr>
        <p:txBody>
          <a:bodyPr wrap="square" rtlCol="0">
            <a:spAutoFit/>
          </a:bodyPr>
          <a:lstStyle/>
          <a:p>
            <a:r>
              <a:rPr lang="en-IN" sz="2400" dirty="0" smtClean="0">
                <a:latin typeface="Arial" panose="020B0604020202020204" pitchFamily="34" charset="0"/>
                <a:cs typeface="Arial" panose="020B0604020202020204" pitchFamily="34" charset="0"/>
              </a:rPr>
              <a:t>DATA</a:t>
            </a:r>
            <a:endParaRPr lang="en-IN" dirty="0">
              <a:latin typeface="Arial" panose="020B0604020202020204" pitchFamily="34" charset="0"/>
              <a:cs typeface="Arial" panose="020B0604020202020204" pitchFamily="34" charset="0"/>
            </a:endParaRPr>
          </a:p>
        </p:txBody>
      </p:sp>
      <p:sp>
        <p:nvSpPr>
          <p:cNvPr id="10" name="TextBox 9"/>
          <p:cNvSpPr txBox="1"/>
          <p:nvPr/>
        </p:nvSpPr>
        <p:spPr>
          <a:xfrm>
            <a:off x="3179516" y="2788996"/>
            <a:ext cx="1336830" cy="461665"/>
          </a:xfrm>
          <a:prstGeom prst="rect">
            <a:avLst/>
          </a:prstGeom>
          <a:noFill/>
        </p:spPr>
        <p:txBody>
          <a:bodyPr wrap="square" rtlCol="0">
            <a:spAutoFit/>
          </a:bodyPr>
          <a:lstStyle/>
          <a:p>
            <a:r>
              <a:rPr lang="en-IN" sz="2400" dirty="0" smtClean="0">
                <a:latin typeface="Arial" panose="020B0604020202020204" pitchFamily="34" charset="0"/>
                <a:cs typeface="Arial" panose="020B0604020202020204" pitchFamily="34" charset="0"/>
              </a:rPr>
              <a:t>MODEL</a:t>
            </a:r>
            <a:endParaRPr lang="en-IN" dirty="0">
              <a:latin typeface="Arial" panose="020B0604020202020204" pitchFamily="34" charset="0"/>
              <a:cs typeface="Arial" panose="020B0604020202020204" pitchFamily="34" charset="0"/>
            </a:endParaRPr>
          </a:p>
        </p:txBody>
      </p:sp>
      <p:sp>
        <p:nvSpPr>
          <p:cNvPr id="11" name="TextBox 10"/>
          <p:cNvSpPr txBox="1"/>
          <p:nvPr/>
        </p:nvSpPr>
        <p:spPr>
          <a:xfrm>
            <a:off x="5656265" y="3715166"/>
            <a:ext cx="1993785" cy="400110"/>
          </a:xfrm>
          <a:prstGeom prst="rect">
            <a:avLst/>
          </a:prstGeom>
          <a:noFill/>
        </p:spPr>
        <p:txBody>
          <a:bodyPr wrap="square" rtlCol="0">
            <a:spAutoFit/>
          </a:bodyPr>
          <a:lstStyle/>
          <a:p>
            <a:r>
              <a:rPr lang="en-IN" sz="2000" dirty="0" smtClean="0">
                <a:latin typeface="Arial" panose="020B0604020202020204" pitchFamily="34" charset="0"/>
                <a:cs typeface="Arial" panose="020B0604020202020204" pitchFamily="34" charset="0"/>
              </a:rPr>
              <a:t>PROCESSING</a:t>
            </a:r>
            <a:endParaRPr lang="en-IN" dirty="0">
              <a:latin typeface="Arial" panose="020B0604020202020204" pitchFamily="34" charset="0"/>
              <a:cs typeface="Arial" panose="020B0604020202020204" pitchFamily="34" charset="0"/>
            </a:endParaRPr>
          </a:p>
        </p:txBody>
      </p:sp>
      <p:sp>
        <p:nvSpPr>
          <p:cNvPr id="12" name="TextBox 11"/>
          <p:cNvSpPr txBox="1"/>
          <p:nvPr/>
        </p:nvSpPr>
        <p:spPr>
          <a:xfrm>
            <a:off x="9169757" y="4379056"/>
            <a:ext cx="1893194" cy="646331"/>
          </a:xfrm>
          <a:prstGeom prst="rect">
            <a:avLst/>
          </a:prstGeom>
          <a:noFill/>
        </p:spPr>
        <p:txBody>
          <a:bodyPr wrap="square" rtlCol="0">
            <a:spAutoFit/>
          </a:bodyPr>
          <a:lstStyle/>
          <a:p>
            <a:r>
              <a:rPr lang="en-IN" dirty="0" smtClean="0">
                <a:latin typeface="Arial" panose="020B0604020202020204" pitchFamily="34" charset="0"/>
                <a:cs typeface="Arial" panose="020B0604020202020204" pitchFamily="34" charset="0"/>
              </a:rPr>
              <a:t>ERROR </a:t>
            </a:r>
          </a:p>
          <a:p>
            <a:r>
              <a:rPr lang="en-IN" dirty="0" smtClean="0">
                <a:latin typeface="Arial" panose="020B0604020202020204" pitchFamily="34" charset="0"/>
                <a:cs typeface="Arial" panose="020B0604020202020204" pitchFamily="34" charset="0"/>
              </a:rPr>
              <a:t>CALCULATION</a:t>
            </a:r>
            <a:endParaRPr lang="en-IN" sz="1400" dirty="0">
              <a:latin typeface="Arial" panose="020B0604020202020204" pitchFamily="34" charset="0"/>
              <a:cs typeface="Arial" panose="020B0604020202020204" pitchFamily="34" charset="0"/>
            </a:endParaRPr>
          </a:p>
        </p:txBody>
      </p:sp>
      <p:cxnSp>
        <p:nvCxnSpPr>
          <p:cNvPr id="21" name="Straight Connector 20"/>
          <p:cNvCxnSpPr>
            <a:stCxn id="4" idx="2"/>
          </p:cNvCxnSpPr>
          <p:nvPr/>
        </p:nvCxnSpPr>
        <p:spPr>
          <a:xfrm>
            <a:off x="1448874" y="2524259"/>
            <a:ext cx="0" cy="495569"/>
          </a:xfrm>
          <a:prstGeom prst="line">
            <a:avLst/>
          </a:prstGeom>
        </p:spPr>
        <p:style>
          <a:lnRef idx="3">
            <a:schemeClr val="accent3"/>
          </a:lnRef>
          <a:fillRef idx="0">
            <a:schemeClr val="accent3"/>
          </a:fillRef>
          <a:effectRef idx="2">
            <a:schemeClr val="accent3"/>
          </a:effectRef>
          <a:fontRef idx="minor">
            <a:schemeClr val="tx1"/>
          </a:fontRef>
        </p:style>
      </p:cxnSp>
      <p:cxnSp>
        <p:nvCxnSpPr>
          <p:cNvPr id="23" name="Straight Arrow Connector 22"/>
          <p:cNvCxnSpPr>
            <a:endCxn id="6" idx="1"/>
          </p:cNvCxnSpPr>
          <p:nvPr/>
        </p:nvCxnSpPr>
        <p:spPr>
          <a:xfrm>
            <a:off x="1448874" y="3019828"/>
            <a:ext cx="1533526" cy="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p:cNvCxnSpPr/>
          <p:nvPr/>
        </p:nvCxnSpPr>
        <p:spPr>
          <a:xfrm>
            <a:off x="4045465" y="3964884"/>
            <a:ext cx="1533526" cy="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p:cNvCxnSpPr/>
          <p:nvPr/>
        </p:nvCxnSpPr>
        <p:spPr>
          <a:xfrm>
            <a:off x="7134896" y="4951538"/>
            <a:ext cx="1873876"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Straight Connector 26"/>
          <p:cNvCxnSpPr/>
          <p:nvPr/>
        </p:nvCxnSpPr>
        <p:spPr>
          <a:xfrm>
            <a:off x="4045465" y="3533253"/>
            <a:ext cx="4294" cy="431631"/>
          </a:xfrm>
          <a:prstGeom prst="line">
            <a:avLst/>
          </a:prstGeom>
        </p:spPr>
        <p:style>
          <a:lnRef idx="3">
            <a:schemeClr val="accent3"/>
          </a:lnRef>
          <a:fillRef idx="0">
            <a:schemeClr val="accent3"/>
          </a:fillRef>
          <a:effectRef idx="2">
            <a:schemeClr val="accent3"/>
          </a:effectRef>
          <a:fontRef idx="minor">
            <a:schemeClr val="tx1"/>
          </a:fontRef>
        </p:style>
      </p:cxnSp>
      <p:cxnSp>
        <p:nvCxnSpPr>
          <p:cNvPr id="28" name="Straight Connector 27"/>
          <p:cNvCxnSpPr/>
          <p:nvPr/>
        </p:nvCxnSpPr>
        <p:spPr>
          <a:xfrm>
            <a:off x="7134896" y="4533407"/>
            <a:ext cx="2147" cy="375366"/>
          </a:xfrm>
          <a:prstGeom prst="line">
            <a:avLst/>
          </a:prstGeom>
        </p:spPr>
        <p:style>
          <a:lnRef idx="3">
            <a:schemeClr val="accent3"/>
          </a:lnRef>
          <a:fillRef idx="0">
            <a:schemeClr val="accent3"/>
          </a:fillRef>
          <a:effectRef idx="2">
            <a:schemeClr val="accent3"/>
          </a:effectRef>
          <a:fontRef idx="minor">
            <a:schemeClr val="tx1"/>
          </a:fontRef>
        </p:style>
      </p:cxnSp>
      <p:sp>
        <p:nvSpPr>
          <p:cNvPr id="19" name="TextBox 18"/>
          <p:cNvSpPr txBox="1"/>
          <p:nvPr/>
        </p:nvSpPr>
        <p:spPr>
          <a:xfrm>
            <a:off x="4645972" y="5423188"/>
            <a:ext cx="1010293" cy="369332"/>
          </a:xfrm>
          <a:prstGeom prst="rect">
            <a:avLst/>
          </a:prstGeom>
          <a:noFill/>
        </p:spPr>
        <p:txBody>
          <a:bodyPr wrap="square" rtlCol="0">
            <a:spAutoFit/>
          </a:bodyPr>
          <a:lstStyle/>
          <a:p>
            <a:r>
              <a:rPr lang="en-IN" b="1" dirty="0" smtClean="0"/>
              <a:t>Fig:1 </a:t>
            </a:r>
            <a:r>
              <a:rPr lang="en-IN" sz="1200" dirty="0" smtClean="0"/>
              <a:t>[1]</a:t>
            </a:r>
            <a:endParaRPr lang="en-IN" sz="1200" dirty="0"/>
          </a:p>
        </p:txBody>
      </p:sp>
    </p:spTree>
    <p:extLst>
      <p:ext uri="{BB962C8B-B14F-4D97-AF65-F5344CB8AC3E}">
        <p14:creationId xmlns:p14="http://schemas.microsoft.com/office/powerpoint/2010/main" val="18570850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2564" y="789707"/>
            <a:ext cx="10929257" cy="4862948"/>
          </a:xfrm>
        </p:spPr>
        <p:txBody>
          <a:bodyPr>
            <a:noAutofit/>
          </a:bodyPr>
          <a:lstStyle/>
          <a:p>
            <a:pPr marL="0" indent="0" algn="just">
              <a:buNone/>
            </a:pPr>
            <a:r>
              <a:rPr lang="en-IN" sz="2800" b="1" dirty="0" smtClean="0">
                <a:latin typeface="Arial" panose="020B0604020202020204" pitchFamily="34" charset="0"/>
                <a:cs typeface="Arial" panose="020B0604020202020204" pitchFamily="34" charset="0"/>
              </a:rPr>
              <a:t>                                              Dataset</a:t>
            </a:r>
            <a:endParaRPr lang="en-IN" sz="2800" b="1" dirty="0">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dirty="0">
                <a:latin typeface="Arial" panose="020B0604020202020204" pitchFamily="34" charset="0"/>
                <a:cs typeface="Arial" panose="020B0604020202020204" pitchFamily="34" charset="0"/>
              </a:rPr>
              <a:t>The data set consists of minute wise stock price for 1721 NSE listed companies for the period of July 2014 to June 2015</a:t>
            </a:r>
            <a:r>
              <a:rPr lang="en-IN" sz="2000" dirty="0" smtClean="0">
                <a:latin typeface="Arial" panose="020B0604020202020204" pitchFamily="34" charset="0"/>
                <a:cs typeface="Arial" panose="020B0604020202020204" pitchFamily="34" charset="0"/>
              </a:rPr>
              <a:t>.</a:t>
            </a:r>
          </a:p>
          <a:p>
            <a:pPr algn="just">
              <a:buClrTx/>
              <a:buFont typeface="Wingdings" panose="05000000000000000000" pitchFamily="2" charset="2"/>
              <a:buChar char="q"/>
            </a:pPr>
            <a:endParaRPr lang="en-IN" sz="2000" dirty="0" smtClean="0">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It includes informations like day </a:t>
            </a:r>
            <a:r>
              <a:rPr lang="en-IN" sz="2000" dirty="0" smtClean="0">
                <a:latin typeface="Arial" panose="020B0604020202020204" pitchFamily="34" charset="0"/>
                <a:cs typeface="Arial" panose="020B0604020202020204" pitchFamily="34" charset="0"/>
              </a:rPr>
              <a:t>stamp</a:t>
            </a:r>
            <a:r>
              <a:rPr lang="en-IN" sz="2000" dirty="0">
                <a:latin typeface="Arial" panose="020B0604020202020204" pitchFamily="34" charset="0"/>
                <a:cs typeface="Arial" panose="020B0604020202020204" pitchFamily="34" charset="0"/>
              </a:rPr>
              <a:t>, time stamp, transaction id, stock price and volume of stock sold in each minute. </a:t>
            </a:r>
            <a:endParaRPr lang="en-IN" sz="2000" dirty="0" smtClean="0">
              <a:latin typeface="Arial" panose="020B0604020202020204" pitchFamily="34" charset="0"/>
              <a:cs typeface="Arial" panose="020B0604020202020204" pitchFamily="34" charset="0"/>
            </a:endParaRPr>
          </a:p>
          <a:p>
            <a:pPr algn="just">
              <a:buClrTx/>
              <a:buFont typeface="Wingdings" panose="05000000000000000000" pitchFamily="2" charset="2"/>
              <a:buChar char="q"/>
            </a:pPr>
            <a:endParaRPr lang="en-IN" sz="2000" dirty="0" smtClean="0">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Two </a:t>
            </a:r>
            <a:r>
              <a:rPr lang="en-IN" sz="2000" dirty="0">
                <a:latin typeface="Arial" panose="020B0604020202020204" pitchFamily="34" charset="0"/>
                <a:cs typeface="Arial" panose="020B0604020202020204" pitchFamily="34" charset="0"/>
              </a:rPr>
              <a:t>different sectors, IT sector and Pharma </a:t>
            </a:r>
            <a:r>
              <a:rPr lang="en-IN" sz="2000" dirty="0" smtClean="0">
                <a:latin typeface="Arial" panose="020B0604020202020204" pitchFamily="34" charset="0"/>
                <a:cs typeface="Arial" panose="020B0604020202020204" pitchFamily="34" charset="0"/>
              </a:rPr>
              <a:t>sector.</a:t>
            </a:r>
          </a:p>
          <a:p>
            <a:pPr algn="just">
              <a:buClrTx/>
              <a:buFont typeface="Wingdings" panose="05000000000000000000" pitchFamily="2" charset="2"/>
              <a:buChar char="q"/>
            </a:pPr>
            <a:endParaRPr lang="en-IN" sz="2000" dirty="0" smtClean="0">
              <a:latin typeface="Arial" panose="020B0604020202020204" pitchFamily="34" charset="0"/>
              <a:cs typeface="Arial" panose="020B0604020202020204" pitchFamily="34" charset="0"/>
            </a:endParaRPr>
          </a:p>
          <a:p>
            <a:pPr algn="just">
              <a:buClrTx/>
              <a:buFont typeface="Wingdings" panose="05000000000000000000" pitchFamily="2" charset="2"/>
              <a:buChar char="q"/>
            </a:pPr>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data for these three companies were extracted from the available data and was subjected to preprocessing to obtain the stock price</a:t>
            </a:r>
            <a:r>
              <a:rPr lang="en-IN" sz="2000" dirty="0" smtClean="0">
                <a:latin typeface="Arial" panose="020B0604020202020204" pitchFamily="34" charset="0"/>
                <a:cs typeface="Arial" panose="020B0604020202020204" pitchFamily="34" charset="0"/>
              </a:rPr>
              <a:t>.</a:t>
            </a:r>
          </a:p>
          <a:p>
            <a:pPr marL="0" indent="0" algn="just">
              <a:buClrTx/>
              <a:buNone/>
            </a:pPr>
            <a:endParaRPr lang="en-IN" sz="2000" dirty="0">
              <a:latin typeface="Arial" panose="020B0604020202020204" pitchFamily="34" charset="0"/>
              <a:cs typeface="Arial" panose="020B0604020202020204" pitchFamily="34" charset="0"/>
            </a:endParaRPr>
          </a:p>
          <a:p>
            <a:pPr algn="just"/>
            <a:endParaRPr lang="en-IN" sz="2000" b="1" dirty="0" smtClean="0">
              <a:latin typeface="Arial" panose="020B0604020202020204" pitchFamily="34" charset="0"/>
              <a:cs typeface="Arial" panose="020B0604020202020204" pitchFamily="34" charset="0"/>
            </a:endParaRPr>
          </a:p>
        </p:txBody>
      </p:sp>
      <p:sp>
        <p:nvSpPr>
          <p:cNvPr id="7" name="Footer Placeholder 5"/>
          <p:cNvSpPr>
            <a:spLocks noGrp="1"/>
          </p:cNvSpPr>
          <p:nvPr>
            <p:ph type="ftr" sz="quarter" idx="11"/>
          </p:nvPr>
        </p:nvSpPr>
        <p:spPr>
          <a:xfrm>
            <a:off x="296214" y="6135808"/>
            <a:ext cx="11561958" cy="365125"/>
          </a:xfrm>
        </p:spPr>
        <p:txBody>
          <a:bodyPr/>
          <a:lstStyle/>
          <a:p>
            <a:r>
              <a:rPr lang="en-IN" sz="1400" dirty="0" err="1" smtClean="0">
                <a:solidFill>
                  <a:schemeClr val="tx1"/>
                </a:solidFill>
              </a:rPr>
              <a:t>MIT,Pune</a:t>
            </a:r>
            <a:r>
              <a:rPr lang="en-IN" sz="1400" dirty="0" smtClean="0">
                <a:solidFill>
                  <a:schemeClr val="tx1"/>
                </a:solidFill>
              </a:rPr>
              <a:t>                                                                                                  </a:t>
            </a:r>
            <a:r>
              <a:rPr lang="en-IN" sz="1400" dirty="0">
                <a:solidFill>
                  <a:schemeClr val="tx1"/>
                </a:solidFill>
              </a:rPr>
              <a:t>8</a:t>
            </a:r>
            <a:r>
              <a:rPr lang="en-IN" sz="1400" dirty="0" smtClean="0">
                <a:solidFill>
                  <a:schemeClr val="tx1"/>
                </a:solidFill>
              </a:rPr>
              <a:t>                                                          Dept of Information Technology </a:t>
            </a:r>
            <a:endParaRPr lang="en-IN" sz="1400" dirty="0">
              <a:solidFill>
                <a:schemeClr val="tx1"/>
              </a:solidFill>
            </a:endParaRPr>
          </a:p>
        </p:txBody>
      </p:sp>
    </p:spTree>
    <p:extLst>
      <p:ext uri="{BB962C8B-B14F-4D97-AF65-F5344CB8AC3E}">
        <p14:creationId xmlns:p14="http://schemas.microsoft.com/office/powerpoint/2010/main" val="87357119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2133</TotalTime>
  <Words>2456</Words>
  <Application>Microsoft Office PowerPoint</Application>
  <PresentationFormat>Widescreen</PresentationFormat>
  <Paragraphs>280</Paragraphs>
  <Slides>30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Century Gothic</vt:lpstr>
      <vt:lpstr>Times New Roman</vt:lpstr>
      <vt:lpstr>Wingdings</vt:lpstr>
      <vt:lpstr>Wingdings 3</vt:lpstr>
      <vt:lpstr>Wisp</vt:lpstr>
      <vt:lpstr>PowerPoint Presentation</vt:lpstr>
      <vt:lpstr> AGENDA</vt:lpstr>
      <vt:lpstr>Introduction</vt:lpstr>
      <vt:lpstr>Introduction to Deep Learning</vt:lpstr>
      <vt:lpstr>Literature Review</vt:lpstr>
      <vt:lpstr>PowerPoint Presentation</vt:lpstr>
      <vt:lpstr>STOCK PRICE PREDICTION USING LSTM,RNN AND                  CNN-SLIDING WINDOW MODEL [1]</vt:lpstr>
      <vt:lpstr>Architecture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PowerPoint Presentation</vt:lpstr>
      <vt:lpstr>PowerPoint Presentation</vt:lpstr>
      <vt:lpstr>Inferences</vt:lpstr>
      <vt:lpstr>Deep Learning based Stock Trading Model         with 2-D CNN Trend Detection [4]</vt:lpstr>
      <vt:lpstr>METHODOLOGY</vt:lpstr>
      <vt:lpstr>PowerPoint Presentation</vt:lpstr>
      <vt:lpstr>PowerPoint Presentation</vt:lpstr>
      <vt:lpstr>RESULTS</vt:lpstr>
      <vt:lpstr>PowerPoint Presentation</vt:lpstr>
      <vt:lpstr>CONCLUSION</vt:lpstr>
      <vt:lpstr>References</vt:lpstr>
      <vt:lpstr>References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devesh</dc:creator>
  <cp:lastModifiedBy>devesh</cp:lastModifiedBy>
  <cp:revision>89</cp:revision>
  <dcterms:created xsi:type="dcterms:W3CDTF">2018-04-03T22:14:37Z</dcterms:created>
  <dcterms:modified xsi:type="dcterms:W3CDTF">2018-04-08T21:59:33Z</dcterms:modified>
</cp:coreProperties>
</file>