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3247" y="814678"/>
            <a:ext cx="8361229" cy="2098226"/>
          </a:xfrm>
        </p:spPr>
        <p:txBody>
          <a:bodyPr/>
          <a:lstStyle/>
          <a:p>
            <a:r>
              <a:rPr lang="en-IN" sz="4800" dirty="0" smtClean="0"/>
              <a:t>Stock market prediction system</a:t>
            </a:r>
            <a:endParaRPr lang="en-IN" sz="4800" dirty="0"/>
          </a:p>
        </p:txBody>
      </p:sp>
      <p:sp>
        <p:nvSpPr>
          <p:cNvPr id="3" name="Subtitle 2"/>
          <p:cNvSpPr>
            <a:spLocks noGrp="1"/>
          </p:cNvSpPr>
          <p:nvPr>
            <p:ph type="subTitle" idx="1"/>
          </p:nvPr>
        </p:nvSpPr>
        <p:spPr>
          <a:xfrm>
            <a:off x="5533901" y="3695022"/>
            <a:ext cx="5224587" cy="1708251"/>
          </a:xfrm>
        </p:spPr>
        <p:txBody>
          <a:bodyPr>
            <a:normAutofit fontScale="92500" lnSpcReduction="20000"/>
          </a:bodyPr>
          <a:lstStyle/>
          <a:p>
            <a:r>
              <a:rPr lang="en-IN" sz="2600" b="1" u="sng" dirty="0" smtClean="0"/>
              <a:t>Group no 3</a:t>
            </a:r>
          </a:p>
          <a:p>
            <a:r>
              <a:rPr lang="en-IN" b="1" dirty="0" smtClean="0"/>
              <a:t>    </a:t>
            </a:r>
            <a:r>
              <a:rPr lang="en-IN" b="1" u="sng" dirty="0" smtClean="0"/>
              <a:t>Group Members:</a:t>
            </a:r>
          </a:p>
          <a:p>
            <a:r>
              <a:rPr lang="en-IN" dirty="0" smtClean="0"/>
              <a:t>       </a:t>
            </a:r>
            <a:r>
              <a:rPr lang="en-IN" b="1" dirty="0" err="1" smtClean="0"/>
              <a:t>Ria</a:t>
            </a:r>
            <a:r>
              <a:rPr lang="en-IN" b="1" dirty="0" smtClean="0"/>
              <a:t> </a:t>
            </a:r>
            <a:r>
              <a:rPr lang="en-IN" b="1" dirty="0" err="1" smtClean="0"/>
              <a:t>Garg</a:t>
            </a:r>
            <a:r>
              <a:rPr lang="en-IN" b="1" dirty="0" smtClean="0"/>
              <a:t> (306016)</a:t>
            </a:r>
          </a:p>
          <a:p>
            <a:r>
              <a:rPr lang="en-IN" b="1" dirty="0" smtClean="0"/>
              <a:t>          </a:t>
            </a:r>
            <a:r>
              <a:rPr lang="en-IN" b="1" dirty="0" err="1" smtClean="0"/>
              <a:t>Ritika</a:t>
            </a:r>
            <a:r>
              <a:rPr lang="en-IN" b="1" dirty="0" smtClean="0"/>
              <a:t> Jain (306019)</a:t>
            </a:r>
          </a:p>
          <a:p>
            <a:pPr algn="l"/>
            <a:r>
              <a:rPr lang="en-IN" b="1" dirty="0" smtClean="0"/>
              <a:t>                         </a:t>
            </a:r>
            <a:r>
              <a:rPr lang="en-IN" b="1" dirty="0" err="1" smtClean="0"/>
              <a:t>Harshali</a:t>
            </a:r>
            <a:r>
              <a:rPr lang="en-IN" b="1" dirty="0" smtClean="0"/>
              <a:t> </a:t>
            </a:r>
            <a:r>
              <a:rPr lang="en-IN" b="1" dirty="0" err="1" smtClean="0"/>
              <a:t>Bedmutha</a:t>
            </a:r>
            <a:r>
              <a:rPr lang="en-IN" b="1" dirty="0" smtClean="0"/>
              <a:t> (306006)</a:t>
            </a:r>
          </a:p>
        </p:txBody>
      </p:sp>
    </p:spTree>
    <p:extLst>
      <p:ext uri="{BB962C8B-B14F-4D97-AF65-F5344CB8AC3E}">
        <p14:creationId xmlns:p14="http://schemas.microsoft.com/office/powerpoint/2010/main" val="278946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747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861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0486"/>
          </a:xfrm>
        </p:spPr>
        <p:txBody>
          <a:bodyPr>
            <a:normAutofit fontScale="90000"/>
          </a:bodyPr>
          <a:lstStyle/>
          <a:p>
            <a:pPr algn="just"/>
            <a:r>
              <a:rPr lang="en-IN" dirty="0" smtClean="0"/>
              <a:t>                    INTRODUCTION</a:t>
            </a:r>
            <a:endParaRPr lang="en-IN" dirty="0"/>
          </a:p>
        </p:txBody>
      </p:sp>
      <p:sp>
        <p:nvSpPr>
          <p:cNvPr id="3" name="Content Placeholder 2"/>
          <p:cNvSpPr>
            <a:spLocks noGrp="1"/>
          </p:cNvSpPr>
          <p:nvPr>
            <p:ph idx="1"/>
          </p:nvPr>
        </p:nvSpPr>
        <p:spPr>
          <a:xfrm>
            <a:off x="1371600" y="1739734"/>
            <a:ext cx="9601200" cy="4102925"/>
          </a:xfrm>
        </p:spPr>
        <p:txBody>
          <a:bodyPr/>
          <a:lstStyle/>
          <a:p>
            <a:r>
              <a:rPr lang="en-IN" dirty="0" smtClean="0">
                <a:latin typeface="Arial" panose="020B0604020202020204" pitchFamily="34" charset="0"/>
                <a:cs typeface="Arial" panose="020B0604020202020204" pitchFamily="34" charset="0"/>
              </a:rPr>
              <a:t>A </a:t>
            </a:r>
            <a:r>
              <a:rPr lang="en-IN" b="1" dirty="0">
                <a:latin typeface="Arial" panose="020B0604020202020204" pitchFamily="34" charset="0"/>
                <a:cs typeface="Arial" panose="020B0604020202020204" pitchFamily="34" charset="0"/>
              </a:rPr>
              <a:t>stock market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equity market</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share market</a:t>
            </a:r>
            <a:r>
              <a:rPr lang="en-IN" dirty="0">
                <a:latin typeface="Arial" panose="020B0604020202020204" pitchFamily="34" charset="0"/>
                <a:cs typeface="Arial" panose="020B0604020202020204" pitchFamily="34" charset="0"/>
              </a:rPr>
              <a:t> is the aggregation of buyers and sellers (a loose network of economic transactions, not a physical facility or discrete entity) of </a:t>
            </a:r>
            <a:r>
              <a:rPr lang="en-IN" dirty="0" smtClean="0">
                <a:latin typeface="Arial" panose="020B0604020202020204" pitchFamily="34" charset="0"/>
                <a:cs typeface="Arial" panose="020B0604020202020204" pitchFamily="34" charset="0"/>
              </a:rPr>
              <a:t>stocks </a:t>
            </a:r>
            <a:r>
              <a:rPr lang="en-IN" dirty="0">
                <a:latin typeface="Arial" panose="020B0604020202020204" pitchFamily="34" charset="0"/>
                <a:cs typeface="Arial" panose="020B0604020202020204" pitchFamily="34" charset="0"/>
              </a:rPr>
              <a:t>(also called shares), which represent ownership claims on businesses; these may include </a:t>
            </a:r>
            <a:r>
              <a:rPr lang="en-IN" i="1" dirty="0">
                <a:latin typeface="Arial" panose="020B0604020202020204" pitchFamily="34" charset="0"/>
                <a:cs typeface="Arial" panose="020B0604020202020204" pitchFamily="34" charset="0"/>
              </a:rPr>
              <a:t>securities</a:t>
            </a:r>
            <a:r>
              <a:rPr lang="en-IN" dirty="0">
                <a:latin typeface="Arial" panose="020B0604020202020204" pitchFamily="34" charset="0"/>
                <a:cs typeface="Arial" panose="020B0604020202020204" pitchFamily="34" charset="0"/>
              </a:rPr>
              <a:t> listed on a public </a:t>
            </a:r>
            <a:r>
              <a:rPr lang="en-IN" dirty="0" smtClean="0">
                <a:latin typeface="Arial" panose="020B0604020202020204" pitchFamily="34" charset="0"/>
                <a:cs typeface="Arial" panose="020B0604020202020204" pitchFamily="34" charset="0"/>
              </a:rPr>
              <a:t>stock exchange </a:t>
            </a:r>
            <a:r>
              <a:rPr lang="en-IN" dirty="0">
                <a:latin typeface="Arial" panose="020B0604020202020204" pitchFamily="34" charset="0"/>
                <a:cs typeface="Arial" panose="020B0604020202020204" pitchFamily="34" charset="0"/>
              </a:rPr>
              <a:t>as well as those only traded privately.</a:t>
            </a:r>
            <a:endParaRPr lang="en-IN" dirty="0" smtClean="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Stock market prediction</a:t>
            </a:r>
            <a:r>
              <a:rPr lang="en-IN" dirty="0">
                <a:latin typeface="Arial" panose="020B0604020202020204" pitchFamily="34" charset="0"/>
                <a:cs typeface="Arial" panose="020B0604020202020204" pitchFamily="34" charset="0"/>
              </a:rPr>
              <a:t> is the act of trying to determine the future value of a company stock or other financial instrument traded on an </a:t>
            </a:r>
            <a:r>
              <a:rPr lang="en-IN" dirty="0" smtClean="0">
                <a:latin typeface="Arial" panose="020B0604020202020204" pitchFamily="34" charset="0"/>
                <a:cs typeface="Arial" panose="020B0604020202020204" pitchFamily="34" charset="0"/>
              </a:rPr>
              <a:t>exchange. </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successful prediction of a stock's future price could yield significant profit.</a:t>
            </a:r>
          </a:p>
        </p:txBody>
      </p:sp>
    </p:spTree>
    <p:extLst>
      <p:ext uri="{BB962C8B-B14F-4D97-AF65-F5344CB8AC3E}">
        <p14:creationId xmlns:p14="http://schemas.microsoft.com/office/powerpoint/2010/main" val="16446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933" y="602673"/>
            <a:ext cx="3378530" cy="561109"/>
          </a:xfrm>
        </p:spPr>
        <p:txBody>
          <a:bodyPr>
            <a:normAutofit fontScale="90000"/>
          </a:bodyPr>
          <a:lstStyle/>
          <a:p>
            <a:r>
              <a:rPr lang="en-IN" sz="3600" b="1" u="sng" dirty="0" smtClean="0"/>
              <a:t>About the project</a:t>
            </a:r>
            <a:r>
              <a:rPr lang="en-IN" sz="3600" u="sng" dirty="0" smtClean="0"/>
              <a:t/>
            </a:r>
            <a:br>
              <a:rPr lang="en-IN" sz="3600" u="sng" dirty="0" smtClean="0"/>
            </a:br>
            <a:r>
              <a:rPr lang="en-IN" dirty="0" smtClean="0"/>
              <a:t/>
            </a:r>
            <a:br>
              <a:rPr lang="en-IN" dirty="0" smtClean="0"/>
            </a:br>
            <a:endParaRPr lang="en-IN" dirty="0"/>
          </a:p>
        </p:txBody>
      </p:sp>
      <p:sp>
        <p:nvSpPr>
          <p:cNvPr id="3" name="Content Placeholder 2"/>
          <p:cNvSpPr>
            <a:spLocks noGrp="1"/>
          </p:cNvSpPr>
          <p:nvPr>
            <p:ph idx="1"/>
          </p:nvPr>
        </p:nvSpPr>
        <p:spPr>
          <a:xfrm>
            <a:off x="1371600" y="1454728"/>
            <a:ext cx="9601200" cy="3581400"/>
          </a:xfrm>
        </p:spPr>
        <p:txBody>
          <a:bodyPr>
            <a:normAutofit fontScale="92500" lnSpcReduction="10000"/>
          </a:bodyPr>
          <a:lstStyle/>
          <a:p>
            <a:r>
              <a:rPr lang="en-IN" b="1" dirty="0" smtClean="0">
                <a:latin typeface="Arial" panose="020B0604020202020204" pitchFamily="34" charset="0"/>
                <a:cs typeface="Arial" panose="020B0604020202020204" pitchFamily="34" charset="0"/>
              </a:rPr>
              <a:t>Aim: </a:t>
            </a:r>
            <a:r>
              <a:rPr lang="en-IN" dirty="0" smtClean="0">
                <a:latin typeface="Arial" panose="020B0604020202020204" pitchFamily="34" charset="0"/>
                <a:cs typeface="Arial" panose="020B0604020202020204" pitchFamily="34" charset="0"/>
              </a:rPr>
              <a:t>To predict the future of stock market based on the past and present data.</a:t>
            </a:r>
          </a:p>
          <a:p>
            <a:r>
              <a:rPr lang="en-IN" b="1" dirty="0" smtClean="0">
                <a:latin typeface="Arial" panose="020B0604020202020204" pitchFamily="34" charset="0"/>
                <a:cs typeface="Arial" panose="020B0604020202020204" pitchFamily="34" charset="0"/>
              </a:rPr>
              <a:t>Description</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Prediction </a:t>
            </a:r>
            <a:r>
              <a:rPr lang="en-IN" dirty="0">
                <a:latin typeface="Arial" panose="020B0604020202020204" pitchFamily="34" charset="0"/>
                <a:cs typeface="Arial" panose="020B0604020202020204" pitchFamily="34" charset="0"/>
              </a:rPr>
              <a:t>of stock market price is one of the most important issues in finance. Many researchers have been given their idea how to forecast the market price in order to make gain using different </a:t>
            </a:r>
            <a:r>
              <a:rPr lang="en-IN" dirty="0" smtClean="0">
                <a:latin typeface="Arial" panose="020B0604020202020204" pitchFamily="34" charset="0"/>
                <a:cs typeface="Arial" panose="020B0604020202020204" pitchFamily="34" charset="0"/>
              </a:rPr>
              <a:t>techniques. </a:t>
            </a:r>
          </a:p>
          <a:p>
            <a:r>
              <a:rPr lang="en-IN" dirty="0">
                <a:latin typeface="Arial" panose="020B0604020202020204" pitchFamily="34" charset="0"/>
                <a:cs typeface="Arial" panose="020B0604020202020204" pitchFamily="34" charset="0"/>
              </a:rPr>
              <a:t>One common approach is to use Machine Learning algorithms to learn from price historic data to predict future </a:t>
            </a:r>
            <a:r>
              <a:rPr lang="en-IN" dirty="0" smtClean="0">
                <a:latin typeface="Arial" panose="020B0604020202020204" pitchFamily="34" charset="0"/>
                <a:cs typeface="Arial" panose="020B0604020202020204" pitchFamily="34" charset="0"/>
              </a:rPr>
              <a:t>prices.</a:t>
            </a:r>
          </a:p>
          <a:p>
            <a:r>
              <a:rPr lang="en-IN" dirty="0" smtClean="0">
                <a:latin typeface="Arial" panose="020B0604020202020204" pitchFamily="34" charset="0"/>
                <a:cs typeface="Arial" panose="020B0604020202020204" pitchFamily="34" charset="0"/>
              </a:rPr>
              <a:t>We aim at applying different predictive algorithms to analyse the stock market data for future trend prediction.</a:t>
            </a:r>
          </a:p>
          <a:p>
            <a:r>
              <a:rPr lang="en-IN" dirty="0" smtClean="0">
                <a:latin typeface="Arial" panose="020B0604020202020204" pitchFamily="34" charset="0"/>
                <a:cs typeface="Arial" panose="020B0604020202020204" pitchFamily="34" charset="0"/>
              </a:rPr>
              <a:t>We consider parameters like Open, High, Low, Close, Volume etc. for accurate predictions.</a:t>
            </a:r>
          </a:p>
        </p:txBody>
      </p:sp>
    </p:spTree>
    <p:extLst>
      <p:ext uri="{BB962C8B-B14F-4D97-AF65-F5344CB8AC3E}">
        <p14:creationId xmlns:p14="http://schemas.microsoft.com/office/powerpoint/2010/main" val="253704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6680" y="1042059"/>
            <a:ext cx="2784764" cy="762990"/>
          </a:xfrm>
        </p:spPr>
        <p:txBody>
          <a:bodyPr/>
          <a:lstStyle/>
          <a:p>
            <a:r>
              <a:rPr lang="en-IN" b="1" dirty="0" smtClean="0"/>
              <a:t>Algorithms</a:t>
            </a:r>
            <a:endParaRPr lang="en-IN" b="1" dirty="0"/>
          </a:p>
        </p:txBody>
      </p:sp>
      <p:sp>
        <p:nvSpPr>
          <p:cNvPr id="3" name="Content Placeholder 2"/>
          <p:cNvSpPr>
            <a:spLocks noGrp="1"/>
          </p:cNvSpPr>
          <p:nvPr>
            <p:ph idx="1"/>
          </p:nvPr>
        </p:nvSpPr>
        <p:spPr>
          <a:xfrm>
            <a:off x="1371600" y="2286000"/>
            <a:ext cx="9601200" cy="2095995"/>
          </a:xfrm>
        </p:spPr>
        <p:txBody>
          <a:bodyPr/>
          <a:lstStyle/>
          <a:p>
            <a:r>
              <a:rPr lang="en-IN" dirty="0" smtClean="0"/>
              <a:t>Artificial Neural Network(ANN)</a:t>
            </a:r>
          </a:p>
          <a:p>
            <a:r>
              <a:rPr lang="en-IN" dirty="0" smtClean="0"/>
              <a:t>Support Vector Machine(SVM)</a:t>
            </a:r>
          </a:p>
          <a:p>
            <a:r>
              <a:rPr lang="en-IN" dirty="0" smtClean="0"/>
              <a:t>Linear Regression</a:t>
            </a:r>
          </a:p>
          <a:p>
            <a:r>
              <a:rPr lang="en-IN" dirty="0" smtClean="0"/>
              <a:t>LSTM(Long Short Term Memory)</a:t>
            </a:r>
            <a:endParaRPr lang="en-IN" dirty="0"/>
          </a:p>
        </p:txBody>
      </p:sp>
    </p:spTree>
    <p:extLst>
      <p:ext uri="{BB962C8B-B14F-4D97-AF65-F5344CB8AC3E}">
        <p14:creationId xmlns:p14="http://schemas.microsoft.com/office/powerpoint/2010/main" val="114355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504" y="92034"/>
            <a:ext cx="9601200" cy="869868"/>
          </a:xfrm>
        </p:spPr>
        <p:txBody>
          <a:bodyPr/>
          <a:lstStyle/>
          <a:p>
            <a:pPr lvl="0" eaLnBrk="0" fontAlgn="base" hangingPunct="0">
              <a:lnSpc>
                <a:spcPct val="100000"/>
              </a:lnSpc>
              <a:spcAft>
                <a:spcPct val="0"/>
              </a:spcAft>
            </a:pPr>
            <a:r>
              <a:rPr lang="en-US" b="1" dirty="0">
                <a:solidFill>
                  <a:schemeClr val="tx1"/>
                </a:solidFill>
                <a:latin typeface="Arial" panose="020B0604020202020204" pitchFamily="34" charset="0"/>
              </a:rPr>
              <a:t>Recurrent Neural Networks</a:t>
            </a:r>
          </a:p>
        </p:txBody>
      </p:sp>
      <p:sp>
        <p:nvSpPr>
          <p:cNvPr id="3" name="Content Placeholder 2"/>
          <p:cNvSpPr>
            <a:spLocks noGrp="1"/>
          </p:cNvSpPr>
          <p:nvPr>
            <p:ph idx="1"/>
          </p:nvPr>
        </p:nvSpPr>
        <p:spPr>
          <a:xfrm>
            <a:off x="1110343" y="961902"/>
            <a:ext cx="10456223" cy="4358244"/>
          </a:xfrm>
        </p:spPr>
        <p:txBody>
          <a:bodyPr>
            <a:normAutofit/>
          </a:bodyPr>
          <a:lstStyle/>
          <a:p>
            <a:pPr eaLnBrk="0" fontAlgn="base" hangingPunct="0">
              <a:lnSpc>
                <a:spcPct val="100000"/>
              </a:lnSpc>
              <a:spcBef>
                <a:spcPct val="0"/>
              </a:spcBef>
              <a:spcAft>
                <a:spcPct val="0"/>
              </a:spcAft>
            </a:pPr>
            <a:r>
              <a:rPr lang="en-US" dirty="0" smtClean="0">
                <a:solidFill>
                  <a:schemeClr val="tx1"/>
                </a:solidFill>
                <a:latin typeface="Arial" panose="020B0604020202020204" pitchFamily="34" charset="0"/>
              </a:rPr>
              <a:t>Humans </a:t>
            </a:r>
            <a:r>
              <a:rPr lang="en-US" dirty="0">
                <a:solidFill>
                  <a:schemeClr val="tx1"/>
                </a:solidFill>
                <a:latin typeface="Arial" panose="020B0604020202020204" pitchFamily="34" charset="0"/>
              </a:rPr>
              <a:t>don’t start their thinking from scratch every second. As you read this essay, you understand each word based on your understanding of previous words. You don’t throw everything away and start thinking from scratch again. Your thoughts have </a:t>
            </a:r>
            <a:r>
              <a:rPr lang="en-US" dirty="0" smtClean="0">
                <a:solidFill>
                  <a:schemeClr val="tx1"/>
                </a:solidFill>
                <a:latin typeface="Arial" panose="020B0604020202020204" pitchFamily="34" charset="0"/>
              </a:rPr>
              <a:t>persistence.</a:t>
            </a:r>
          </a:p>
          <a:p>
            <a:pPr eaLnBrk="0" fontAlgn="base" hangingPunct="0">
              <a:lnSpc>
                <a:spcPct val="100000"/>
              </a:lnSpc>
              <a:spcBef>
                <a:spcPct val="0"/>
              </a:spcBef>
              <a:spcAft>
                <a:spcPct val="0"/>
              </a:spcAft>
            </a:pPr>
            <a:r>
              <a:rPr lang="en-US" dirty="0" smtClean="0">
                <a:solidFill>
                  <a:schemeClr val="tx1"/>
                </a:solidFill>
                <a:latin typeface="Arial" panose="020B0604020202020204" pitchFamily="34" charset="0"/>
              </a:rPr>
              <a:t>Traditional </a:t>
            </a:r>
            <a:r>
              <a:rPr lang="en-US" dirty="0">
                <a:solidFill>
                  <a:schemeClr val="tx1"/>
                </a:solidFill>
                <a:latin typeface="Arial" panose="020B0604020202020204" pitchFamily="34" charset="0"/>
              </a:rPr>
              <a:t>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a:t>
            </a:r>
            <a:r>
              <a:rPr lang="en-US" dirty="0" smtClean="0">
                <a:solidFill>
                  <a:schemeClr val="tx1"/>
                </a:solidFill>
                <a:latin typeface="Arial" panose="020B0604020202020204" pitchFamily="34" charset="0"/>
              </a:rPr>
              <a:t>ones.</a:t>
            </a:r>
          </a:p>
          <a:p>
            <a:pPr eaLnBrk="0" fontAlgn="base" hangingPunct="0">
              <a:lnSpc>
                <a:spcPct val="100000"/>
              </a:lnSpc>
              <a:spcBef>
                <a:spcPct val="0"/>
              </a:spcBef>
              <a:spcAft>
                <a:spcPct val="0"/>
              </a:spcAft>
            </a:pPr>
            <a:r>
              <a:rPr lang="en-US" dirty="0" smtClean="0">
                <a:solidFill>
                  <a:schemeClr val="tx1"/>
                </a:solidFill>
                <a:latin typeface="Arial" panose="020B0604020202020204" pitchFamily="34" charset="0"/>
              </a:rPr>
              <a:t>Recurrent </a:t>
            </a:r>
            <a:r>
              <a:rPr lang="en-US" dirty="0">
                <a:solidFill>
                  <a:schemeClr val="tx1"/>
                </a:solidFill>
                <a:latin typeface="Arial" panose="020B0604020202020204" pitchFamily="34" charset="0"/>
              </a:rPr>
              <a:t>neural networks address this issue. They are networks with loops in them, allowing information to persist.</a:t>
            </a:r>
          </a:p>
          <a:p>
            <a:pPr marL="0" lvl="0" indent="0" eaLnBrk="0" fontAlgn="base" hangingPunct="0">
              <a:lnSpc>
                <a:spcPct val="100000"/>
              </a:lnSpc>
              <a:spcBef>
                <a:spcPct val="0"/>
              </a:spcBef>
              <a:spcAft>
                <a:spcPct val="0"/>
              </a:spcAft>
              <a:buNone/>
            </a:pPr>
            <a:r>
              <a:rPr lang="en-US" dirty="0">
                <a:solidFill>
                  <a:schemeClr val="tx1"/>
                </a:solidFill>
                <a:latin typeface="Arial" panose="020B0604020202020204" pitchFamily="34" charset="0"/>
              </a:rPr>
              <a:t>  </a:t>
            </a:r>
          </a:p>
          <a:p>
            <a:pPr marL="0" lvl="0" indent="0" eaLnBrk="0" fontAlgn="base" hangingPunct="0">
              <a:lnSpc>
                <a:spcPct val="100000"/>
              </a:lnSpc>
              <a:spcBef>
                <a:spcPct val="0"/>
              </a:spcBef>
              <a:spcAft>
                <a:spcPct val="0"/>
              </a:spcAft>
              <a:buNone/>
            </a:pPr>
            <a:r>
              <a:rPr lang="en-US" b="1" u="sng" dirty="0">
                <a:solidFill>
                  <a:schemeClr val="tx1"/>
                </a:solidFill>
                <a:latin typeface="Arial" panose="020B0604020202020204" pitchFamily="34" charset="0"/>
              </a:rPr>
              <a:t>Recurrent Neural Networks have loops.</a:t>
            </a:r>
            <a:r>
              <a:rPr lang="en-US" u="sng" dirty="0">
                <a:solidFill>
                  <a:schemeClr val="tx1"/>
                </a:solidFill>
                <a:latin typeface="Arial" panose="020B0604020202020204" pitchFamily="34" charset="0"/>
              </a:rPr>
              <a:t> </a:t>
            </a:r>
          </a:p>
          <a:p>
            <a:endParaRPr lang="en-IN" dirty="0"/>
          </a:p>
        </p:txBody>
      </p:sp>
      <p:pic>
        <p:nvPicPr>
          <p:cNvPr id="6" name="Picture 2" descr="http://colah.github.io/posts/2015-08-Understanding-LSTMs/img/RNN-rol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33" y="4165441"/>
            <a:ext cx="1570512" cy="202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6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0800000" flipV="1">
            <a:off x="1526509" y="296590"/>
            <a:ext cx="9612112" cy="6377342"/>
          </a:xfrm>
        </p:spPr>
        <p:txBody>
          <a:bodyPr>
            <a:normAutofit/>
          </a:bodyPr>
          <a:lstStyle/>
          <a:p>
            <a:r>
              <a:rPr lang="en-IN" dirty="0">
                <a:latin typeface="Arial" panose="020B0604020202020204" pitchFamily="34" charset="0"/>
                <a:cs typeface="Arial" panose="020B0604020202020204" pitchFamily="34" charset="0"/>
              </a:rPr>
              <a:t>A recurrent neural network can be thought of as multiple copies of the same network, each passing a message to a successor. Consider what happens if we unroll the </a:t>
            </a:r>
            <a:r>
              <a:rPr lang="en-IN" dirty="0" smtClean="0">
                <a:latin typeface="Arial" panose="020B0604020202020204" pitchFamily="34" charset="0"/>
                <a:cs typeface="Arial" panose="020B0604020202020204" pitchFamily="34" charset="0"/>
              </a:rPr>
              <a:t>loop</a:t>
            </a: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It’s entirely possible for the gap between the relevant information and the point where it is needed to become very large.</a:t>
            </a:r>
          </a:p>
          <a:p>
            <a:r>
              <a:rPr lang="en-IN" dirty="0">
                <a:latin typeface="Arial" panose="020B0604020202020204" pitchFamily="34" charset="0"/>
                <a:cs typeface="Arial" panose="020B0604020202020204" pitchFamily="34" charset="0"/>
              </a:rPr>
              <a:t>Unfortunately, as that gap grows, RNNs become unable to learn to connect the information.</a:t>
            </a:r>
          </a:p>
          <a:p>
            <a:endParaRPr lang="en-IN" dirty="0" smtClean="0">
              <a:latin typeface="Arial" panose="020B0604020202020204" pitchFamily="34" charset="0"/>
              <a:cs typeface="Arial" panose="020B0604020202020204" pitchFamily="34" charset="0"/>
            </a:endParaRPr>
          </a:p>
          <a:p>
            <a:endParaRPr lang="en-IN" dirty="0"/>
          </a:p>
        </p:txBody>
      </p:sp>
      <p:sp>
        <p:nvSpPr>
          <p:cNvPr id="6" name="Rectangle 2"/>
          <p:cNvSpPr>
            <a:spLocks noChangeArrowheads="1"/>
          </p:cNvSpPr>
          <p:nvPr/>
        </p:nvSpPr>
        <p:spPr bwMode="auto">
          <a:xfrm rot="10800000" flipV="1">
            <a:off x="3770955" y="3763218"/>
            <a:ext cx="4767402" cy="50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An unrolled recurrent neural network.</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8"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9" y="1245090"/>
            <a:ext cx="9231147" cy="2326154"/>
          </a:xfrm>
          <a:prstGeom prst="rect">
            <a:avLst/>
          </a:prstGeom>
        </p:spPr>
      </p:pic>
    </p:spTree>
    <p:extLst>
      <p:ext uri="{BB962C8B-B14F-4D97-AF65-F5344CB8AC3E}">
        <p14:creationId xmlns:p14="http://schemas.microsoft.com/office/powerpoint/2010/main" val="11067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483" y="495794"/>
            <a:ext cx="4435434" cy="810491"/>
          </a:xfrm>
        </p:spPr>
        <p:txBody>
          <a:bodyPr/>
          <a:lstStyle/>
          <a:p>
            <a:r>
              <a:rPr lang="en-IN" b="1" dirty="0">
                <a:latin typeface="Arial" panose="020B0604020202020204" pitchFamily="34" charset="0"/>
                <a:cs typeface="Arial" panose="020B0604020202020204" pitchFamily="34" charset="0"/>
              </a:rPr>
              <a:t>LSTM Networks</a:t>
            </a:r>
          </a:p>
        </p:txBody>
      </p:sp>
      <p:sp>
        <p:nvSpPr>
          <p:cNvPr id="8" name="Content Placeholder 7"/>
          <p:cNvSpPr>
            <a:spLocks noGrp="1"/>
          </p:cNvSpPr>
          <p:nvPr>
            <p:ph idx="1"/>
          </p:nvPr>
        </p:nvSpPr>
        <p:spPr>
          <a:xfrm>
            <a:off x="1751610" y="1407225"/>
            <a:ext cx="9601200" cy="5361710"/>
          </a:xfrm>
        </p:spPr>
        <p:txBody>
          <a:bodyPr>
            <a:normAutofit/>
          </a:bodyPr>
          <a:lstStyle/>
          <a:p>
            <a:r>
              <a:rPr lang="en-IN" dirty="0" smtClean="0">
                <a:latin typeface="Arial" panose="020B0604020202020204" pitchFamily="34" charset="0"/>
                <a:cs typeface="Arial" panose="020B0604020202020204" pitchFamily="34" charset="0"/>
              </a:rPr>
              <a:t>Long </a:t>
            </a:r>
            <a:r>
              <a:rPr lang="en-IN" dirty="0">
                <a:latin typeface="Arial" panose="020B0604020202020204" pitchFamily="34" charset="0"/>
                <a:cs typeface="Arial" panose="020B0604020202020204" pitchFamily="34" charset="0"/>
              </a:rPr>
              <a:t>Short Term Memory networks – usually just called “LSTMs” – are a special kind of RNN, capable of learning long-term dependencies.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LSTMs </a:t>
            </a:r>
            <a:r>
              <a:rPr lang="en-IN" dirty="0">
                <a:latin typeface="Arial" panose="020B0604020202020204" pitchFamily="34" charset="0"/>
                <a:cs typeface="Arial" panose="020B0604020202020204" pitchFamily="34" charset="0"/>
              </a:rPr>
              <a:t>are explicitly designed to avoid the long-term dependency problem. Remembering information for long periods of time is practically their default </a:t>
            </a:r>
            <a:r>
              <a:rPr lang="en-IN" dirty="0" smtClean="0">
                <a:latin typeface="Arial" panose="020B0604020202020204" pitchFamily="34" charset="0"/>
                <a:cs typeface="Arial" panose="020B0604020202020204" pitchFamily="34" charset="0"/>
              </a:rPr>
              <a:t>behaviour</a:t>
            </a:r>
            <a:r>
              <a:rPr lang="en-IN" dirty="0">
                <a:latin typeface="Arial" panose="020B0604020202020204" pitchFamily="34" charset="0"/>
                <a:cs typeface="Arial" panose="020B0604020202020204" pitchFamily="34" charset="0"/>
              </a:rPr>
              <a:t>, not something they struggle to learn</a:t>
            </a:r>
            <a:r>
              <a:rPr lang="en-IN" dirty="0" smtClean="0">
                <a:latin typeface="Arial" panose="020B0604020202020204" pitchFamily="34" charset="0"/>
                <a:cs typeface="Arial" panose="020B0604020202020204" pitchFamily="34" charset="0"/>
              </a:rPr>
              <a:t>!</a:t>
            </a:r>
          </a:p>
          <a:p>
            <a:r>
              <a:rPr lang="en-IN" dirty="0"/>
              <a:t>The LSTM does have the ability to remove or add information to the cell state, carefully regulated by structures called gates.</a:t>
            </a:r>
          </a:p>
          <a:p>
            <a:r>
              <a:rPr lang="en-IN" dirty="0"/>
              <a:t>Gates are a way to optionally let information </a:t>
            </a:r>
            <a:r>
              <a:rPr lang="en-IN" dirty="0" smtClean="0"/>
              <a:t>through</a:t>
            </a:r>
          </a:p>
          <a:p>
            <a:endParaRPr lang="en-IN" dirty="0"/>
          </a:p>
          <a:p>
            <a:endParaRPr lang="en-IN" dirty="0" smtClean="0"/>
          </a:p>
        </p:txBody>
      </p:sp>
    </p:spTree>
    <p:extLst>
      <p:ext uri="{BB962C8B-B14F-4D97-AF65-F5344CB8AC3E}">
        <p14:creationId xmlns:p14="http://schemas.microsoft.com/office/powerpoint/2010/main" val="312284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2841" y="659080"/>
            <a:ext cx="6846125" cy="5385459"/>
          </a:xfrm>
        </p:spPr>
        <p:txBody>
          <a:bodyPr>
            <a:normAutofit lnSpcReduction="10000"/>
          </a:bodyPr>
          <a:lstStyle/>
          <a:p>
            <a:r>
              <a:rPr lang="en-IN" dirty="0">
                <a:latin typeface="Arial" panose="020B0604020202020204" pitchFamily="34" charset="0"/>
                <a:cs typeface="Arial" panose="020B0604020202020204" pitchFamily="34" charset="0"/>
              </a:rPr>
              <a:t>The first step in our LSTM is to decide what information we’re going to throw away from the cell state. This decision is made by a sigmoid layer called the “forget gate layer.”</a:t>
            </a:r>
          </a:p>
          <a:p>
            <a:r>
              <a:rPr lang="en-IN" dirty="0">
                <a:latin typeface="Arial" panose="020B0604020202020204" pitchFamily="34" charset="0"/>
                <a:cs typeface="Arial" panose="020B0604020202020204" pitchFamily="34" charset="0"/>
              </a:rPr>
              <a:t>The next step is to decide what new information we’re going to store in the cell state. This has two parts. First, a sigmoid layer called the “input gate layer” decides which values we’ll update. Next, a </a:t>
            </a:r>
            <a:r>
              <a:rPr lang="en-IN" dirty="0" err="1">
                <a:latin typeface="Arial" panose="020B0604020202020204" pitchFamily="34" charset="0"/>
                <a:cs typeface="Arial" panose="020B0604020202020204" pitchFamily="34" charset="0"/>
              </a:rPr>
              <a:t>tanh</a:t>
            </a:r>
            <a:r>
              <a:rPr lang="en-IN" dirty="0">
                <a:latin typeface="Arial" panose="020B0604020202020204" pitchFamily="34" charset="0"/>
                <a:cs typeface="Arial" panose="020B0604020202020204" pitchFamily="34" charset="0"/>
              </a:rPr>
              <a:t> layer creates a vector of new candidate values, [Math Processing Error], that could be added to the state. In the next step, we’ll combine these two to create an update to the state.</a:t>
            </a:r>
          </a:p>
          <a:p>
            <a:r>
              <a:rPr lang="en-IN" dirty="0">
                <a:latin typeface="Arial" panose="020B0604020202020204" pitchFamily="34" charset="0"/>
                <a:cs typeface="Arial" panose="020B0604020202020204" pitchFamily="34" charset="0"/>
              </a:rPr>
              <a:t>It’s now time to update the old cell state, </a:t>
            </a:r>
            <a:r>
              <a:rPr lang="en-IN" dirty="0" smtClean="0">
                <a:latin typeface="Arial" panose="020B0604020202020204" pitchFamily="34" charset="0"/>
                <a:cs typeface="Arial" panose="020B0604020202020204" pitchFamily="34" charset="0"/>
              </a:rPr>
              <a:t>into </a:t>
            </a:r>
            <a:r>
              <a:rPr lang="en-IN" dirty="0">
                <a:latin typeface="Arial" panose="020B0604020202020204" pitchFamily="34" charset="0"/>
                <a:cs typeface="Arial" panose="020B0604020202020204" pitchFamily="34" charset="0"/>
              </a:rPr>
              <a:t>the new cell </a:t>
            </a:r>
            <a:r>
              <a:rPr lang="en-IN" dirty="0" smtClean="0">
                <a:latin typeface="Arial" panose="020B0604020202020204" pitchFamily="34" charset="0"/>
                <a:cs typeface="Arial" panose="020B0604020202020204" pitchFamily="34" charset="0"/>
              </a:rPr>
              <a:t>state . </a:t>
            </a:r>
            <a:r>
              <a:rPr lang="en-IN" dirty="0">
                <a:latin typeface="Arial" panose="020B0604020202020204" pitchFamily="34" charset="0"/>
                <a:cs typeface="Arial" panose="020B0604020202020204" pitchFamily="34" charset="0"/>
              </a:rPr>
              <a:t>The previous steps already decided what to do, we just need to actually do it.</a:t>
            </a:r>
          </a:p>
          <a:p>
            <a:r>
              <a:rPr lang="en-IN" dirty="0">
                <a:latin typeface="Arial" panose="020B0604020202020204" pitchFamily="34" charset="0"/>
                <a:cs typeface="Arial" panose="020B0604020202020204" pitchFamily="34" charset="0"/>
              </a:rPr>
              <a:t>We multiply the old state by [Math Processing Error</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forgetting the things we decided to forget earlier.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40" t="-1" r="49555" b="-2875"/>
          <a:stretch/>
        </p:blipFill>
        <p:spPr>
          <a:xfrm>
            <a:off x="8140535" y="178129"/>
            <a:ext cx="3277590" cy="2216691"/>
          </a:xfrm>
          <a:prstGeom prst="rect">
            <a:avLst/>
          </a:prstGeom>
          <a:solidFill>
            <a:schemeClr val="accent1">
              <a:lumMod val="50000"/>
            </a:schemeClr>
          </a:solidFill>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832" t="-3224" r="49478" b="3224"/>
          <a:stretch/>
        </p:blipFill>
        <p:spPr>
          <a:xfrm>
            <a:off x="8087096" y="2875772"/>
            <a:ext cx="3384468" cy="2028737"/>
          </a:xfrm>
          <a:prstGeom prst="rect">
            <a:avLst/>
          </a:prstGeom>
          <a:solidFill>
            <a:schemeClr val="accent1">
              <a:lumMod val="50000"/>
            </a:schemeClr>
          </a:solidFill>
        </p:spPr>
      </p:pic>
    </p:spTree>
    <p:extLst>
      <p:ext uri="{BB962C8B-B14F-4D97-AF65-F5344CB8AC3E}">
        <p14:creationId xmlns:p14="http://schemas.microsoft.com/office/powerpoint/2010/main" val="27542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602" y="234538"/>
            <a:ext cx="9601200" cy="715488"/>
          </a:xfrm>
        </p:spPr>
        <p:txBody>
          <a:bodyPr/>
          <a:lstStyle/>
          <a:p>
            <a:r>
              <a:rPr lang="en-IN" dirty="0" smtClean="0"/>
              <a:t>LSTM in stock market prediction</a:t>
            </a:r>
            <a:endParaRPr lang="en-IN" dirty="0"/>
          </a:p>
        </p:txBody>
      </p:sp>
      <p:sp>
        <p:nvSpPr>
          <p:cNvPr id="3" name="Content Placeholder 2"/>
          <p:cNvSpPr>
            <a:spLocks noGrp="1"/>
          </p:cNvSpPr>
          <p:nvPr>
            <p:ph idx="1"/>
          </p:nvPr>
        </p:nvSpPr>
        <p:spPr>
          <a:xfrm>
            <a:off x="1466602" y="1288473"/>
            <a:ext cx="9601200" cy="4827320"/>
          </a:xfrm>
        </p:spPr>
        <p:txBody>
          <a:bodyPr>
            <a:noAutofit/>
          </a:bodyPr>
          <a:lstStyle/>
          <a:p>
            <a:r>
              <a:rPr lang="en-IN" b="1" dirty="0" smtClean="0">
                <a:latin typeface="Arial" panose="020B0604020202020204" pitchFamily="34" charset="0"/>
                <a:cs typeface="Arial" panose="020B0604020202020204" pitchFamily="34" charset="0"/>
              </a:rPr>
              <a:t>EXAMPLE</a:t>
            </a:r>
          </a:p>
          <a:p>
            <a:r>
              <a:rPr lang="en-IN" dirty="0" smtClean="0">
                <a:latin typeface="Arial" panose="020B0604020202020204" pitchFamily="34" charset="0"/>
                <a:cs typeface="Arial" panose="020B0604020202020204" pitchFamily="34" charset="0"/>
              </a:rPr>
              <a:t>We </a:t>
            </a:r>
            <a:r>
              <a:rPr lang="en-IN" dirty="0">
                <a:latin typeface="Arial" panose="020B0604020202020204" pitchFamily="34" charset="0"/>
                <a:cs typeface="Arial" panose="020B0604020202020204" pitchFamily="34" charset="0"/>
              </a:rPr>
              <a:t>take as input a sequence of price data for 1000 stocks</a:t>
            </a:r>
          </a:p>
          <a:p>
            <a:r>
              <a:rPr lang="en-IN" dirty="0">
                <a:latin typeface="Arial" panose="020B0604020202020204" pitchFamily="34" charset="0"/>
                <a:cs typeface="Arial" panose="020B0604020202020204" pitchFamily="34" charset="0"/>
              </a:rPr>
              <a:t>Each </a:t>
            </a:r>
            <a:r>
              <a:rPr lang="en-IN" dirty="0" err="1">
                <a:latin typeface="Arial" panose="020B0604020202020204" pitchFamily="34" charset="0"/>
                <a:cs typeface="Arial" panose="020B0604020202020204" pitchFamily="34" charset="0"/>
              </a:rPr>
              <a:t>timepoint</a:t>
            </a:r>
            <a:r>
              <a:rPr lang="en-IN" dirty="0">
                <a:latin typeface="Arial" panose="020B0604020202020204" pitchFamily="34" charset="0"/>
                <a:cs typeface="Arial" panose="020B0604020202020204" pitchFamily="34" charset="0"/>
              </a:rPr>
              <a:t> in the sequence is a snapshot of the market. Our input is a list of 4000 numbers. We use an embedding layer to represent the key information in just 300 numbers.</a:t>
            </a:r>
          </a:p>
          <a:p>
            <a:r>
              <a:rPr lang="en-IN" dirty="0">
                <a:latin typeface="Arial" panose="020B0604020202020204" pitchFamily="34" charset="0"/>
                <a:cs typeface="Arial" panose="020B0604020202020204" pitchFamily="34" charset="0"/>
              </a:rPr>
              <a:t>Now we have a sequence of </a:t>
            </a:r>
            <a:r>
              <a:rPr lang="en-IN" dirty="0" err="1">
                <a:latin typeface="Arial" panose="020B0604020202020204" pitchFamily="34" charset="0"/>
                <a:cs typeface="Arial" panose="020B0604020202020204" pitchFamily="34" charset="0"/>
              </a:rPr>
              <a:t>embeddings</a:t>
            </a:r>
            <a:r>
              <a:rPr lang="en-IN" dirty="0">
                <a:latin typeface="Arial" panose="020B0604020202020204" pitchFamily="34" charset="0"/>
                <a:cs typeface="Arial" panose="020B0604020202020204" pitchFamily="34" charset="0"/>
              </a:rPr>
              <a:t> of the market. We put those into a stack of LSTMs, </a:t>
            </a:r>
            <a:r>
              <a:rPr lang="en-IN" dirty="0" err="1" smtClean="0">
                <a:latin typeface="Arial" panose="020B0604020202020204" pitchFamily="34" charset="0"/>
                <a:cs typeface="Arial" panose="020B0604020202020204" pitchFamily="34" charset="0"/>
              </a:rPr>
              <a:t>timestep</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by </a:t>
            </a:r>
            <a:r>
              <a:rPr lang="en-IN" dirty="0" err="1">
                <a:latin typeface="Arial" panose="020B0604020202020204" pitchFamily="34" charset="0"/>
                <a:cs typeface="Arial" panose="020B0604020202020204" pitchFamily="34" charset="0"/>
              </a:rPr>
              <a:t>timestep</a:t>
            </a:r>
            <a:r>
              <a:rPr lang="en-IN" dirty="0">
                <a:latin typeface="Arial" panose="020B0604020202020204" pitchFamily="34" charset="0"/>
                <a:cs typeface="Arial" panose="020B0604020202020204" pitchFamily="34" charset="0"/>
              </a:rPr>
              <a:t>. The LSTMs remember things from the previous steps and that influences how they process the current one.</a:t>
            </a:r>
          </a:p>
          <a:p>
            <a:r>
              <a:rPr lang="en-IN" dirty="0">
                <a:latin typeface="Arial" panose="020B0604020202020204" pitchFamily="34" charset="0"/>
                <a:cs typeface="Arial" panose="020B0604020202020204" pitchFamily="34" charset="0"/>
              </a:rPr>
              <a:t>We pass the output of the first layer of LSTMs into another layer. These guys also remember and they learn higher level abstractions of the information we put in.</a:t>
            </a:r>
          </a:p>
          <a:p>
            <a:r>
              <a:rPr lang="en-IN" dirty="0">
                <a:latin typeface="Arial" panose="020B0604020202020204" pitchFamily="34" charset="0"/>
                <a:cs typeface="Arial" panose="020B0604020202020204" pitchFamily="34" charset="0"/>
              </a:rPr>
              <a:t>Finally, we take the output from all of the LSTMs and “squish them” so that our sequence of market information turns into a sequence of probabilities. The probability in question is “How likely is the VIX to go up 1% in the next 5 minutes without going down 0.5%”</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7999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460</TotalTime>
  <Words>923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Stock market prediction system</vt:lpstr>
      <vt:lpstr>                    INTRODUCTION</vt:lpstr>
      <vt:lpstr>About the project  </vt:lpstr>
      <vt:lpstr>Algorithms</vt:lpstr>
      <vt:lpstr>Recurrent Neural Networks</vt:lpstr>
      <vt:lpstr>PowerPoint Presentation</vt:lpstr>
      <vt:lpstr>LSTM Networks</vt:lpstr>
      <vt:lpstr>PowerPoint Presentation</vt:lpstr>
      <vt:lpstr>LSTM in stock market prediction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system</dc:title>
  <dc:creator>devesh</dc:creator>
  <cp:lastModifiedBy>devesh</cp:lastModifiedBy>
  <cp:revision>14</cp:revision>
  <dcterms:created xsi:type="dcterms:W3CDTF">2018-03-16T16:53:15Z</dcterms:created>
  <dcterms:modified xsi:type="dcterms:W3CDTF">2018-03-17T06:15:12Z</dcterms:modified>
</cp:coreProperties>
</file>