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sldIdLst>
    <p:sldId id="278" r:id="rId2"/>
    <p:sldId id="258" r:id="rId3"/>
    <p:sldId id="260" r:id="rId4"/>
    <p:sldId id="285" r:id="rId5"/>
    <p:sldId id="282" r:id="rId6"/>
    <p:sldId id="261" r:id="rId7"/>
    <p:sldId id="267" r:id="rId8"/>
    <p:sldId id="284" r:id="rId9"/>
    <p:sldId id="271" r:id="rId10"/>
    <p:sldId id="270" r:id="rId11"/>
    <p:sldId id="279" r:id="rId12"/>
    <p:sldId id="273" r:id="rId13"/>
    <p:sldId id="275" r:id="rId14"/>
    <p:sldId id="283" r:id="rId15"/>
    <p:sldId id="280" r:id="rId16"/>
    <p:sldId id="276" r:id="rId17"/>
    <p:sldId id="27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94" autoAdjust="0"/>
    <p:restoredTop sz="94660"/>
  </p:normalViewPr>
  <p:slideViewPr>
    <p:cSldViewPr>
      <p:cViewPr varScale="1">
        <p:scale>
          <a:sx n="84" d="100"/>
          <a:sy n="84" d="100"/>
        </p:scale>
        <p:origin x="-1416" y="-6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624EC7B-F96B-4C4D-8A0F-93006D8AAF51}" type="datetimeFigureOut">
              <a:rPr lang="en-US" smtClean="0"/>
              <a:pPr/>
              <a:t>2/10/2017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EE158CF-36E5-40B1-99DF-557EEE0F78F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24EC7B-F96B-4C4D-8A0F-93006D8AAF51}" type="datetimeFigureOut">
              <a:rPr lang="en-US" smtClean="0"/>
              <a:pPr/>
              <a:t>2/10/2017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EE158CF-36E5-40B1-99DF-557EEE0F78F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24EC7B-F96B-4C4D-8A0F-93006D8AAF51}" type="datetimeFigureOut">
              <a:rPr lang="en-US" smtClean="0"/>
              <a:pPr/>
              <a:t>2/10/2017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EE158CF-36E5-40B1-99DF-557EEE0F78F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24EC7B-F96B-4C4D-8A0F-93006D8AAF51}" type="datetimeFigureOut">
              <a:rPr lang="en-US" smtClean="0"/>
              <a:pPr/>
              <a:t>2/10/2017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EE158CF-36E5-40B1-99DF-557EEE0F78FD}"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624EC7B-F96B-4C4D-8A0F-93006D8AAF51}" type="datetimeFigureOut">
              <a:rPr lang="en-US" smtClean="0"/>
              <a:pPr/>
              <a:t>2/10/2017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EE158CF-36E5-40B1-99DF-557EEE0F78FD}"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24EC7B-F96B-4C4D-8A0F-93006D8AAF51}" type="datetimeFigureOut">
              <a:rPr lang="en-US" smtClean="0"/>
              <a:pPr/>
              <a:t>2/10/2017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EE158CF-36E5-40B1-99DF-557EEE0F78FD}"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624EC7B-F96B-4C4D-8A0F-93006D8AAF51}" type="datetimeFigureOut">
              <a:rPr lang="en-US" smtClean="0"/>
              <a:pPr/>
              <a:t>2/10/2017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EE158CF-36E5-40B1-99DF-557EEE0F78F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624EC7B-F96B-4C4D-8A0F-93006D8AAF51}" type="datetimeFigureOut">
              <a:rPr lang="en-US" smtClean="0"/>
              <a:pPr/>
              <a:t>2/10/2017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EE158CF-36E5-40B1-99DF-557EEE0F78FD}"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624EC7B-F96B-4C4D-8A0F-93006D8AAF51}" type="datetimeFigureOut">
              <a:rPr lang="en-US" smtClean="0"/>
              <a:pPr/>
              <a:t>2/10/2017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EE158CF-36E5-40B1-99DF-557EEE0F78F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624EC7B-F96B-4C4D-8A0F-93006D8AAF51}" type="datetimeFigureOut">
              <a:rPr lang="en-US" smtClean="0"/>
              <a:pPr/>
              <a:t>2/10/2017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EE158CF-36E5-40B1-99DF-557EEE0F78F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624EC7B-F96B-4C4D-8A0F-93006D8AAF51}" type="datetimeFigureOut">
              <a:rPr lang="en-US" smtClean="0"/>
              <a:pPr/>
              <a:t>2/10/2017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EE158CF-36E5-40B1-99DF-557EEE0F78FD}"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624EC7B-F96B-4C4D-8A0F-93006D8AAF51}" type="datetimeFigureOut">
              <a:rPr lang="en-US" smtClean="0"/>
              <a:pPr/>
              <a:t>2/10/2017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EE158CF-36E5-40B1-99DF-557EEE0F78F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www.edgefxkits.com/optimum-energy-management-system"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edgefxkits.com/optimum-energy-management-system"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857232"/>
            <a:ext cx="7772400" cy="1829761"/>
          </a:xfrm>
        </p:spPr>
        <p:txBody>
          <a:bodyPr>
            <a:noAutofit/>
          </a:bodyPr>
          <a:lstStyle/>
          <a:p>
            <a:pPr algn="ctr"/>
            <a:r>
              <a:rPr lang="en-IN" sz="6600" dirty="0" smtClean="0">
                <a:solidFill>
                  <a:schemeClr val="accent1">
                    <a:lumMod val="75000"/>
                  </a:schemeClr>
                </a:solidFill>
                <a:latin typeface="Angsana New" pitchFamily="18" charset="-34"/>
                <a:ea typeface="DejaVu Serif" pitchFamily="18" charset="0"/>
                <a:cs typeface="Angsana New" pitchFamily="18" charset="-34"/>
              </a:rPr>
              <a:t>OPTIMUM ENERGY MANAGEMENT SYSTEM</a:t>
            </a:r>
            <a:endParaRPr lang="en-IN" sz="6600" dirty="0">
              <a:solidFill>
                <a:schemeClr val="accent1">
                  <a:lumMod val="75000"/>
                </a:schemeClr>
              </a:solidFill>
              <a:latin typeface="Angsana New" pitchFamily="18" charset="-34"/>
              <a:ea typeface="DejaVu Serif" pitchFamily="18" charset="0"/>
              <a:cs typeface="Angsana New" pitchFamily="18" charset="-34"/>
            </a:endParaRPr>
          </a:p>
        </p:txBody>
      </p:sp>
      <p:sp>
        <p:nvSpPr>
          <p:cNvPr id="3" name="Subtitle 2"/>
          <p:cNvSpPr>
            <a:spLocks noGrp="1"/>
          </p:cNvSpPr>
          <p:nvPr>
            <p:ph type="subTitle" idx="1"/>
          </p:nvPr>
        </p:nvSpPr>
        <p:spPr>
          <a:xfrm>
            <a:off x="1000100" y="3000372"/>
            <a:ext cx="7772400" cy="1500198"/>
          </a:xfrm>
        </p:spPr>
        <p:txBody>
          <a:bodyPr>
            <a:normAutofit fontScale="85000" lnSpcReduction="20000"/>
          </a:bodyPr>
          <a:lstStyle/>
          <a:p>
            <a:pPr algn="l"/>
            <a:r>
              <a:rPr lang="en-IN" b="1" i="1" dirty="0" smtClean="0">
                <a:solidFill>
                  <a:schemeClr val="tx1"/>
                </a:solidFill>
                <a:latin typeface="Constantia" pitchFamily="18" charset="0"/>
              </a:rPr>
              <a:t>Presented by,                             Guided by</a:t>
            </a:r>
            <a:r>
              <a:rPr lang="en-IN" i="1" dirty="0" smtClean="0">
                <a:solidFill>
                  <a:schemeClr val="tx1"/>
                </a:solidFill>
              </a:rPr>
              <a:t>,</a:t>
            </a:r>
          </a:p>
          <a:p>
            <a:pPr algn="l"/>
            <a:r>
              <a:rPr lang="en-IN" dirty="0" err="1" smtClean="0">
                <a:solidFill>
                  <a:schemeClr val="tx1"/>
                </a:solidFill>
                <a:latin typeface="Times New Roman" pitchFamily="18" charset="0"/>
                <a:cs typeface="Times New Roman" pitchFamily="18" charset="0"/>
              </a:rPr>
              <a:t>Snehal</a:t>
            </a:r>
            <a:r>
              <a:rPr lang="en-IN" dirty="0" smtClean="0">
                <a:solidFill>
                  <a:schemeClr val="tx1"/>
                </a:solidFill>
                <a:latin typeface="Times New Roman" pitchFamily="18" charset="0"/>
                <a:cs typeface="Times New Roman" pitchFamily="18" charset="0"/>
              </a:rPr>
              <a:t> </a:t>
            </a:r>
            <a:r>
              <a:rPr lang="en-IN" dirty="0" err="1" smtClean="0">
                <a:solidFill>
                  <a:schemeClr val="tx1"/>
                </a:solidFill>
                <a:latin typeface="Times New Roman" pitchFamily="18" charset="0"/>
                <a:cs typeface="Times New Roman" pitchFamily="18" charset="0"/>
              </a:rPr>
              <a:t>D</a:t>
            </a:r>
            <a:r>
              <a:rPr lang="en-IN" dirty="0" err="1" smtClean="0">
                <a:solidFill>
                  <a:schemeClr val="tx1"/>
                </a:solidFill>
                <a:latin typeface="Times New Roman" pitchFamily="18" charset="0"/>
                <a:cs typeface="Times New Roman" pitchFamily="18" charset="0"/>
              </a:rPr>
              <a:t>alvelkar</a:t>
            </a:r>
            <a:r>
              <a:rPr lang="en-IN" dirty="0" smtClean="0">
                <a:solidFill>
                  <a:schemeClr val="tx1"/>
                </a:solidFill>
                <a:latin typeface="Times New Roman" pitchFamily="18" charset="0"/>
                <a:cs typeface="Times New Roman" pitchFamily="18" charset="0"/>
              </a:rPr>
              <a:t>                        </a:t>
            </a:r>
            <a:r>
              <a:rPr lang="en-IN" dirty="0" err="1" smtClean="0">
                <a:solidFill>
                  <a:schemeClr val="tx1"/>
                </a:solidFill>
                <a:latin typeface="Times New Roman" pitchFamily="18" charset="0"/>
                <a:cs typeface="Times New Roman" pitchFamily="18" charset="0"/>
              </a:rPr>
              <a:t>prof</a:t>
            </a:r>
            <a:r>
              <a:rPr lang="en-IN" dirty="0" smtClean="0">
                <a:solidFill>
                  <a:schemeClr val="tx1"/>
                </a:solidFill>
                <a:latin typeface="Times New Roman" pitchFamily="18" charset="0"/>
                <a:cs typeface="Times New Roman" pitchFamily="18" charset="0"/>
              </a:rPr>
              <a:t>. </a:t>
            </a:r>
            <a:r>
              <a:rPr lang="en-IN" dirty="0" err="1" smtClean="0">
                <a:solidFill>
                  <a:schemeClr val="tx1"/>
                </a:solidFill>
                <a:latin typeface="Times New Roman" pitchFamily="18" charset="0"/>
                <a:cs typeface="Times New Roman" pitchFamily="18" charset="0"/>
              </a:rPr>
              <a:t>Kirti</a:t>
            </a:r>
            <a:r>
              <a:rPr lang="en-IN" dirty="0" smtClean="0">
                <a:solidFill>
                  <a:schemeClr val="tx1"/>
                </a:solidFill>
                <a:latin typeface="Times New Roman" pitchFamily="18" charset="0"/>
                <a:cs typeface="Times New Roman" pitchFamily="18" charset="0"/>
              </a:rPr>
              <a:t> </a:t>
            </a:r>
            <a:r>
              <a:rPr lang="en-IN" dirty="0" err="1" smtClean="0">
                <a:solidFill>
                  <a:schemeClr val="tx1"/>
                </a:solidFill>
                <a:latin typeface="Times New Roman" pitchFamily="18" charset="0"/>
                <a:cs typeface="Times New Roman" pitchFamily="18" charset="0"/>
              </a:rPr>
              <a:t>S</a:t>
            </a:r>
            <a:r>
              <a:rPr lang="en-IN" dirty="0" err="1" smtClean="0">
                <a:solidFill>
                  <a:schemeClr val="tx1"/>
                </a:solidFill>
                <a:latin typeface="Times New Roman" pitchFamily="18" charset="0"/>
                <a:cs typeface="Times New Roman" pitchFamily="18" charset="0"/>
              </a:rPr>
              <a:t>hinde</a:t>
            </a:r>
            <a:endParaRPr lang="en-IN" dirty="0" smtClean="0">
              <a:solidFill>
                <a:schemeClr val="tx1"/>
              </a:solidFill>
              <a:latin typeface="Times New Roman" pitchFamily="18" charset="0"/>
              <a:cs typeface="Times New Roman" pitchFamily="18" charset="0"/>
            </a:endParaRPr>
          </a:p>
          <a:p>
            <a:pPr algn="l"/>
            <a:r>
              <a:rPr lang="en-IN" dirty="0" err="1" smtClean="0">
                <a:solidFill>
                  <a:schemeClr val="tx1"/>
                </a:solidFill>
                <a:latin typeface="Times New Roman" pitchFamily="18" charset="0"/>
                <a:cs typeface="Times New Roman" pitchFamily="18" charset="0"/>
              </a:rPr>
              <a:t>Harshali</a:t>
            </a:r>
            <a:r>
              <a:rPr lang="en-IN" dirty="0" smtClean="0">
                <a:solidFill>
                  <a:schemeClr val="tx1"/>
                </a:solidFill>
                <a:latin typeface="Times New Roman" pitchFamily="18" charset="0"/>
                <a:cs typeface="Times New Roman" pitchFamily="18" charset="0"/>
              </a:rPr>
              <a:t> </a:t>
            </a:r>
            <a:r>
              <a:rPr lang="en-IN" dirty="0" err="1" smtClean="0">
                <a:solidFill>
                  <a:schemeClr val="tx1"/>
                </a:solidFill>
                <a:latin typeface="Times New Roman" pitchFamily="18" charset="0"/>
                <a:cs typeface="Times New Roman" pitchFamily="18" charset="0"/>
              </a:rPr>
              <a:t>B</a:t>
            </a:r>
            <a:r>
              <a:rPr lang="en-IN" dirty="0" err="1" smtClean="0">
                <a:solidFill>
                  <a:schemeClr val="tx1"/>
                </a:solidFill>
                <a:latin typeface="Times New Roman" pitchFamily="18" charset="0"/>
                <a:cs typeface="Times New Roman" pitchFamily="18" charset="0"/>
              </a:rPr>
              <a:t>hamare</a:t>
            </a:r>
            <a:r>
              <a:rPr lang="en-IN" dirty="0" smtClean="0">
                <a:solidFill>
                  <a:schemeClr val="tx1"/>
                </a:solidFill>
                <a:latin typeface="Times New Roman" pitchFamily="18" charset="0"/>
                <a:cs typeface="Times New Roman" pitchFamily="18" charset="0"/>
              </a:rPr>
              <a:t>                      </a:t>
            </a:r>
            <a:r>
              <a:rPr lang="en-IN" dirty="0" err="1" smtClean="0">
                <a:solidFill>
                  <a:schemeClr val="tx1"/>
                </a:solidFill>
                <a:latin typeface="Times New Roman" pitchFamily="18" charset="0"/>
                <a:cs typeface="Times New Roman" pitchFamily="18" charset="0"/>
              </a:rPr>
              <a:t>prof.R.R</a:t>
            </a:r>
            <a:r>
              <a:rPr lang="en-IN" dirty="0" smtClean="0">
                <a:solidFill>
                  <a:schemeClr val="tx1"/>
                </a:solidFill>
                <a:latin typeface="Times New Roman" pitchFamily="18" charset="0"/>
                <a:cs typeface="Times New Roman" pitchFamily="18" charset="0"/>
              </a:rPr>
              <a:t>. </a:t>
            </a:r>
            <a:r>
              <a:rPr lang="en-IN" dirty="0" err="1" smtClean="0">
                <a:solidFill>
                  <a:schemeClr val="tx1"/>
                </a:solidFill>
                <a:latin typeface="Times New Roman" pitchFamily="18" charset="0"/>
                <a:cs typeface="Times New Roman" pitchFamily="18" charset="0"/>
              </a:rPr>
              <a:t>Khinde</a:t>
            </a:r>
            <a:r>
              <a:rPr lang="en-IN" dirty="0" smtClean="0">
                <a:solidFill>
                  <a:schemeClr val="tx1"/>
                </a:solidFill>
                <a:latin typeface="Times New Roman" pitchFamily="18" charset="0"/>
                <a:cs typeface="Times New Roman" pitchFamily="18" charset="0"/>
              </a:rPr>
              <a:t> sir</a:t>
            </a:r>
            <a:endParaRPr lang="en-IN" dirty="0">
              <a:solidFill>
                <a:schemeClr val="tx1"/>
              </a:solidFill>
              <a:latin typeface="Times New Roman" pitchFamily="18" charset="0"/>
              <a:cs typeface="Times New Roman" pitchFamily="18" charset="0"/>
            </a:endParaRPr>
          </a:p>
          <a:p>
            <a:pPr algn="l"/>
            <a:r>
              <a:rPr lang="en-IN" dirty="0" err="1" smtClean="0">
                <a:solidFill>
                  <a:schemeClr val="tx1"/>
                </a:solidFill>
                <a:latin typeface="Times New Roman" pitchFamily="18" charset="0"/>
                <a:cs typeface="Times New Roman" pitchFamily="18" charset="0"/>
              </a:rPr>
              <a:t>Achala</a:t>
            </a:r>
            <a:r>
              <a:rPr lang="en-IN" dirty="0" smtClean="0">
                <a:solidFill>
                  <a:schemeClr val="tx1"/>
                </a:solidFill>
                <a:latin typeface="Times New Roman" pitchFamily="18" charset="0"/>
                <a:cs typeface="Times New Roman" pitchFamily="18" charset="0"/>
              </a:rPr>
              <a:t> </a:t>
            </a:r>
            <a:r>
              <a:rPr lang="en-IN" dirty="0" err="1" smtClean="0">
                <a:solidFill>
                  <a:schemeClr val="tx1"/>
                </a:solidFill>
                <a:latin typeface="Times New Roman" pitchFamily="18" charset="0"/>
                <a:cs typeface="Times New Roman" pitchFamily="18" charset="0"/>
              </a:rPr>
              <a:t>B</a:t>
            </a:r>
            <a:r>
              <a:rPr lang="en-IN" dirty="0" err="1" smtClean="0">
                <a:solidFill>
                  <a:schemeClr val="tx1"/>
                </a:solidFill>
                <a:latin typeface="Times New Roman" pitchFamily="18" charset="0"/>
                <a:cs typeface="Times New Roman" pitchFamily="18" charset="0"/>
              </a:rPr>
              <a:t>hardwaj</a:t>
            </a:r>
            <a:endParaRPr lang="en-IN" dirty="0" smtClean="0">
              <a:solidFill>
                <a:schemeClr val="tx1"/>
              </a:solidFill>
              <a:latin typeface="Times New Roman" pitchFamily="18" charset="0"/>
              <a:cs typeface="Times New Roman" pitchFamily="18" charset="0"/>
            </a:endParaRPr>
          </a:p>
          <a:p>
            <a:endParaRPr lang="en-IN" dirty="0" smtClean="0">
              <a:solidFill>
                <a:schemeClr val="tx1"/>
              </a:solidFill>
            </a:endParaRPr>
          </a:p>
          <a:p>
            <a:endParaRPr lang="en-IN"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TextBox 7"/>
          <p:cNvSpPr txBox="1">
            <a:spLocks noChangeArrowheads="1"/>
          </p:cNvSpPr>
          <p:nvPr/>
        </p:nvSpPr>
        <p:spPr bwMode="auto">
          <a:xfrm>
            <a:off x="1274763" y="2895600"/>
            <a:ext cx="184150" cy="1077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sz="3200">
              <a:latin typeface="Times New Roman" pitchFamily="18" charset="0"/>
              <a:cs typeface="Times New Roman" pitchFamily="18" charset="0"/>
            </a:endParaRPr>
          </a:p>
          <a:p>
            <a:endParaRPr lang="en-US" sz="3200"/>
          </a:p>
        </p:txBody>
      </p:sp>
      <p:sp>
        <p:nvSpPr>
          <p:cNvPr id="2" name="TextBox 1"/>
          <p:cNvSpPr txBox="1"/>
          <p:nvPr/>
        </p:nvSpPr>
        <p:spPr>
          <a:xfrm>
            <a:off x="785786" y="785794"/>
            <a:ext cx="1324402" cy="584775"/>
          </a:xfrm>
          <a:prstGeom prst="rect">
            <a:avLst/>
          </a:prstGeom>
          <a:noFill/>
        </p:spPr>
        <p:txBody>
          <a:bodyPr wrap="none" rtlCol="0">
            <a:spAutoFit/>
          </a:bodyPr>
          <a:lstStyle/>
          <a:p>
            <a:r>
              <a:rPr lang="en-US" sz="3200" b="1" dirty="0" smtClean="0">
                <a:latin typeface="Times New Roman" pitchFamily="18" charset="0"/>
                <a:cs typeface="Times New Roman" pitchFamily="18" charset="0"/>
              </a:rPr>
              <a:t>Relay:</a:t>
            </a:r>
            <a:endParaRPr lang="en-US" sz="3200" b="1" dirty="0"/>
          </a:p>
        </p:txBody>
      </p:sp>
      <p:sp>
        <p:nvSpPr>
          <p:cNvPr id="3" name="TextBox 2"/>
          <p:cNvSpPr txBox="1"/>
          <p:nvPr/>
        </p:nvSpPr>
        <p:spPr>
          <a:xfrm>
            <a:off x="788988" y="2041448"/>
            <a:ext cx="5272597" cy="1938992"/>
          </a:xfrm>
          <a:prstGeom prst="rect">
            <a:avLst/>
          </a:prstGeom>
          <a:noFill/>
        </p:spPr>
        <p:txBody>
          <a:bodyPr wrap="none" rtlCol="0">
            <a:spAutoFit/>
          </a:bodyPr>
          <a:lstStyle/>
          <a:p>
            <a:pPr>
              <a:buFont typeface="Wingdings" pitchFamily="2" charset="2"/>
              <a:buChar char="Ø"/>
            </a:pPr>
            <a:r>
              <a:rPr lang="en-US" sz="2000" dirty="0" smtClean="0">
                <a:latin typeface="Times New Roman" pitchFamily="18" charset="0"/>
                <a:cs typeface="Times New Roman" pitchFamily="18" charset="0"/>
              </a:rPr>
              <a:t>It is a electro magnetic switch</a:t>
            </a:r>
          </a:p>
          <a:p>
            <a:pPr>
              <a:buFont typeface="Wingdings" pitchFamily="2" charset="2"/>
              <a:buChar char="Ø"/>
            </a:pPr>
            <a:endParaRPr lang="en-US" sz="2000"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Used to  control the electrical devices</a:t>
            </a:r>
          </a:p>
          <a:p>
            <a:pPr>
              <a:buFont typeface="Wingdings" pitchFamily="2" charset="2"/>
              <a:buChar char="Ø"/>
            </a:pPr>
            <a:endParaRPr lang="en-US" sz="2000"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Copper core magnetic flux plays main role here</a:t>
            </a:r>
          </a:p>
          <a:p>
            <a:endParaRPr lang="en-US" sz="2000" dirty="0"/>
          </a:p>
        </p:txBody>
      </p:sp>
      <p:pic>
        <p:nvPicPr>
          <p:cNvPr id="12" name="Picture 11"/>
          <p:cNvPicPr/>
          <p:nvPr/>
        </p:nvPicPr>
        <p:blipFill>
          <a:blip r:embed="rId2" cstate="print"/>
          <a:srcRect/>
          <a:stretch>
            <a:fillRect/>
          </a:stretch>
        </p:blipFill>
        <p:spPr bwMode="auto">
          <a:xfrm>
            <a:off x="5500694" y="214290"/>
            <a:ext cx="3131344" cy="2438400"/>
          </a:xfrm>
          <a:prstGeom prst="rect">
            <a:avLst/>
          </a:prstGeom>
          <a:noFill/>
          <a:ln w="9525">
            <a:noFill/>
            <a:miter lim="800000"/>
            <a:headEnd/>
            <a:tailEnd/>
          </a:ln>
        </p:spPr>
      </p:pic>
      <p:pic>
        <p:nvPicPr>
          <p:cNvPr id="13" name="Content Placeholder 4" descr="working relay"/>
          <p:cNvPicPr>
            <a:picLocks/>
          </p:cNvPicPr>
          <p:nvPr/>
        </p:nvPicPr>
        <p:blipFill>
          <a:blip r:embed="rId3" cstate="print"/>
          <a:srcRect/>
          <a:stretch>
            <a:fillRect/>
          </a:stretch>
        </p:blipFill>
        <p:spPr bwMode="auto">
          <a:xfrm>
            <a:off x="6715140" y="2928934"/>
            <a:ext cx="2124075" cy="2247900"/>
          </a:xfrm>
          <a:prstGeom prst="rect">
            <a:avLst/>
          </a:prstGeom>
          <a:noFill/>
          <a:ln w="9525">
            <a:noFill/>
            <a:miter lim="800000"/>
            <a:headEnd/>
            <a:tailEnd/>
          </a:ln>
        </p:spPr>
      </p:pic>
    </p:spTree>
    <p:extLst>
      <p:ext uri="{BB962C8B-B14F-4D97-AF65-F5344CB8AC3E}">
        <p14:creationId xmlns="" xmlns:p14="http://schemas.microsoft.com/office/powerpoint/2010/main" val="32606339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396"/>
            <a:ext cx="8229600" cy="632316"/>
          </a:xfrm>
        </p:spPr>
        <p:txBody>
          <a:bodyPr>
            <a:noAutofit/>
          </a:bodyPr>
          <a:lstStyle/>
          <a:p>
            <a:r>
              <a:rPr lang="en-IN" sz="4000" i="1" dirty="0" smtClean="0">
                <a:solidFill>
                  <a:schemeClr val="tx1"/>
                </a:solidFill>
                <a:latin typeface="DejaVu Serif" pitchFamily="18" charset="0"/>
                <a:ea typeface="DejaVu Serif" pitchFamily="18" charset="0"/>
                <a:cs typeface="Times New Roman" pitchFamily="18" charset="0"/>
              </a:rPr>
              <a:t>FLOWCHART</a:t>
            </a:r>
            <a:endParaRPr lang="en-IN" sz="4000" i="1" dirty="0">
              <a:solidFill>
                <a:schemeClr val="tx1"/>
              </a:solidFill>
              <a:latin typeface="DejaVu Serif" pitchFamily="18" charset="0"/>
              <a:ea typeface="DejaVu Serif" pitchFamily="18" charset="0"/>
              <a:cs typeface="Times New Roman" pitchFamily="18" charset="0"/>
            </a:endParaRPr>
          </a:p>
        </p:txBody>
      </p:sp>
      <p:sp>
        <p:nvSpPr>
          <p:cNvPr id="4" name="Title 1"/>
          <p:cNvSpPr>
            <a:spLocks noGrp="1"/>
          </p:cNvSpPr>
          <p:nvPr/>
        </p:nvSpPr>
        <p:spPr>
          <a:xfrm>
            <a:off x="-6493" y="-138871"/>
            <a:ext cx="7498080" cy="128584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dirty="0" smtClean="0"/>
              <a:t>	</a:t>
            </a:r>
            <a:endParaRPr lang="en-US" dirty="0"/>
          </a:p>
        </p:txBody>
      </p:sp>
      <p:sp>
        <p:nvSpPr>
          <p:cNvPr id="5" name="Content Placeholder 2"/>
          <p:cNvSpPr>
            <a:spLocks noGrp="1"/>
          </p:cNvSpPr>
          <p:nvPr/>
        </p:nvSpPr>
        <p:spPr>
          <a:xfrm>
            <a:off x="0" y="577203"/>
            <a:ext cx="9293401" cy="6280797"/>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a:buNone/>
            </a:pPr>
            <a:r>
              <a:rPr lang="en-US" dirty="0" smtClean="0"/>
              <a:t> </a:t>
            </a:r>
            <a:endParaRPr lang="en-US" dirty="0"/>
          </a:p>
        </p:txBody>
      </p:sp>
      <p:sp>
        <p:nvSpPr>
          <p:cNvPr id="6" name="Rounded Rectangle 5"/>
          <p:cNvSpPr/>
          <p:nvPr/>
        </p:nvSpPr>
        <p:spPr>
          <a:xfrm>
            <a:off x="3729062" y="1095371"/>
            <a:ext cx="1524000" cy="4286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Start</a:t>
            </a:r>
            <a:endParaRPr lang="en-US" dirty="0"/>
          </a:p>
        </p:txBody>
      </p:sp>
      <p:cxnSp>
        <p:nvCxnSpPr>
          <p:cNvPr id="7" name="Straight Arrow Connector 6"/>
          <p:cNvCxnSpPr/>
          <p:nvPr/>
        </p:nvCxnSpPr>
        <p:spPr>
          <a:xfrm rot="5400000">
            <a:off x="4338662" y="1943084"/>
            <a:ext cx="304800"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8" name="Rounded Rectangle 7"/>
          <p:cNvSpPr/>
          <p:nvPr/>
        </p:nvSpPr>
        <p:spPr>
          <a:xfrm>
            <a:off x="3652862" y="1762125"/>
            <a:ext cx="1990708" cy="6000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Infrared Signal Transmission</a:t>
            </a:r>
            <a:endParaRPr lang="en-US" dirty="0"/>
          </a:p>
        </p:txBody>
      </p:sp>
      <p:cxnSp>
        <p:nvCxnSpPr>
          <p:cNvPr id="9" name="Straight Connector 8"/>
          <p:cNvCxnSpPr/>
          <p:nvPr/>
        </p:nvCxnSpPr>
        <p:spPr>
          <a:xfrm rot="5400000">
            <a:off x="4285331" y="2504259"/>
            <a:ext cx="381794" cy="794"/>
          </a:xfrm>
          <a:prstGeom prst="line">
            <a:avLst/>
          </a:prstGeom>
        </p:spPr>
        <p:style>
          <a:lnRef idx="2">
            <a:schemeClr val="accent6"/>
          </a:lnRef>
          <a:fillRef idx="0">
            <a:schemeClr val="accent6"/>
          </a:fillRef>
          <a:effectRef idx="1">
            <a:schemeClr val="accent6"/>
          </a:effectRef>
          <a:fontRef idx="minor">
            <a:schemeClr val="tx1"/>
          </a:fontRef>
        </p:style>
      </p:cxnSp>
      <p:cxnSp>
        <p:nvCxnSpPr>
          <p:cNvPr id="10" name="Straight Connector 9"/>
          <p:cNvCxnSpPr/>
          <p:nvPr/>
        </p:nvCxnSpPr>
        <p:spPr>
          <a:xfrm>
            <a:off x="3576662" y="2743184"/>
            <a:ext cx="1828800" cy="1588"/>
          </a:xfrm>
          <a:prstGeom prst="line">
            <a:avLst/>
          </a:prstGeom>
        </p:spPr>
        <p:style>
          <a:lnRef idx="2">
            <a:schemeClr val="accent6"/>
          </a:lnRef>
          <a:fillRef idx="0">
            <a:schemeClr val="accent6"/>
          </a:fillRef>
          <a:effectRef idx="1">
            <a:schemeClr val="accent6"/>
          </a:effectRef>
          <a:fontRef idx="minor">
            <a:schemeClr val="tx1"/>
          </a:fontRef>
        </p:style>
      </p:cxnSp>
      <p:cxnSp>
        <p:nvCxnSpPr>
          <p:cNvPr id="11" name="Straight Arrow Connector 10"/>
          <p:cNvCxnSpPr/>
          <p:nvPr/>
        </p:nvCxnSpPr>
        <p:spPr>
          <a:xfrm rot="5400000">
            <a:off x="3348062" y="2971784"/>
            <a:ext cx="457200"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2" name="Straight Arrow Connector 11"/>
          <p:cNvCxnSpPr/>
          <p:nvPr/>
        </p:nvCxnSpPr>
        <p:spPr>
          <a:xfrm rot="5400000">
            <a:off x="5177656" y="2970990"/>
            <a:ext cx="457200"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3" name="Rounded Rectangle 12"/>
          <p:cNvSpPr/>
          <p:nvPr/>
        </p:nvSpPr>
        <p:spPr>
          <a:xfrm>
            <a:off x="2786050" y="3143248"/>
            <a:ext cx="1643074" cy="5143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Interrupted from Sensor1</a:t>
            </a:r>
            <a:endParaRPr lang="en-US" sz="1600" dirty="0"/>
          </a:p>
        </p:txBody>
      </p:sp>
      <p:sp>
        <p:nvSpPr>
          <p:cNvPr id="14" name="Rounded Rectangle 13"/>
          <p:cNvSpPr/>
          <p:nvPr/>
        </p:nvSpPr>
        <p:spPr>
          <a:xfrm>
            <a:off x="4643462" y="3143248"/>
            <a:ext cx="1785926" cy="5143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Interrupted from Sensor 2</a:t>
            </a:r>
            <a:endParaRPr lang="en-US" sz="1600" dirty="0"/>
          </a:p>
        </p:txBody>
      </p:sp>
      <p:sp>
        <p:nvSpPr>
          <p:cNvPr id="15" name="Rounded Rectangle 14"/>
          <p:cNvSpPr/>
          <p:nvPr/>
        </p:nvSpPr>
        <p:spPr>
          <a:xfrm>
            <a:off x="857224" y="3143248"/>
            <a:ext cx="1295400" cy="6000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Turn On Relay</a:t>
            </a:r>
            <a:endParaRPr lang="en-US" dirty="0"/>
          </a:p>
        </p:txBody>
      </p:sp>
      <p:cxnSp>
        <p:nvCxnSpPr>
          <p:cNvPr id="16" name="Straight Arrow Connector 15"/>
          <p:cNvCxnSpPr/>
          <p:nvPr/>
        </p:nvCxnSpPr>
        <p:spPr>
          <a:xfrm rot="10800000" flipV="1">
            <a:off x="2143108" y="3429000"/>
            <a:ext cx="566702" cy="2856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7" name="Straight Arrow Connector 16"/>
          <p:cNvCxnSpPr/>
          <p:nvPr/>
        </p:nvCxnSpPr>
        <p:spPr>
          <a:xfrm rot="5400000">
            <a:off x="3348856" y="3885390"/>
            <a:ext cx="457200"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8" name="Rounded Rectangle 17"/>
          <p:cNvSpPr/>
          <p:nvPr/>
        </p:nvSpPr>
        <p:spPr>
          <a:xfrm>
            <a:off x="2814662" y="4048125"/>
            <a:ext cx="1447800" cy="6000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Counter Increment</a:t>
            </a:r>
            <a:endParaRPr lang="en-US" sz="1600" dirty="0"/>
          </a:p>
        </p:txBody>
      </p:sp>
      <p:cxnSp>
        <p:nvCxnSpPr>
          <p:cNvPr id="19" name="Straight Arrow Connector 18"/>
          <p:cNvCxnSpPr/>
          <p:nvPr/>
        </p:nvCxnSpPr>
        <p:spPr>
          <a:xfrm rot="5400000">
            <a:off x="5177656" y="3885390"/>
            <a:ext cx="457200"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20" name="Rounded Rectangle 19"/>
          <p:cNvSpPr/>
          <p:nvPr/>
        </p:nvSpPr>
        <p:spPr>
          <a:xfrm>
            <a:off x="4643462" y="4048125"/>
            <a:ext cx="1524000" cy="6000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t>Counter Decrement</a:t>
            </a:r>
            <a:endParaRPr lang="en-US" sz="1600" dirty="0"/>
          </a:p>
        </p:txBody>
      </p:sp>
      <p:cxnSp>
        <p:nvCxnSpPr>
          <p:cNvPr id="21" name="Straight Arrow Connector 20"/>
          <p:cNvCxnSpPr/>
          <p:nvPr/>
        </p:nvCxnSpPr>
        <p:spPr>
          <a:xfrm rot="5400000">
            <a:off x="5177656" y="4875990"/>
            <a:ext cx="457200"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22" name="Rounded Rectangle 21"/>
          <p:cNvSpPr/>
          <p:nvPr/>
        </p:nvSpPr>
        <p:spPr>
          <a:xfrm>
            <a:off x="4643462" y="5038725"/>
            <a:ext cx="1524000" cy="6000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Counter set to 0</a:t>
            </a:r>
            <a:endParaRPr lang="en-US" dirty="0"/>
          </a:p>
        </p:txBody>
      </p:sp>
      <p:cxnSp>
        <p:nvCxnSpPr>
          <p:cNvPr id="23" name="Straight Arrow Connector 22"/>
          <p:cNvCxnSpPr/>
          <p:nvPr/>
        </p:nvCxnSpPr>
        <p:spPr>
          <a:xfrm>
            <a:off x="6167462" y="5410184"/>
            <a:ext cx="381000"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24" name="Rounded Rectangle 23"/>
          <p:cNvSpPr/>
          <p:nvPr/>
        </p:nvSpPr>
        <p:spPr>
          <a:xfrm>
            <a:off x="6548462" y="5038725"/>
            <a:ext cx="1524000" cy="6000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Relay Turn Off</a:t>
            </a:r>
            <a:endParaRPr lang="en-US" dirty="0"/>
          </a:p>
        </p:txBody>
      </p:sp>
      <p:sp>
        <p:nvSpPr>
          <p:cNvPr id="25" name="Rounded Rectangle 24"/>
          <p:cNvSpPr/>
          <p:nvPr/>
        </p:nvSpPr>
        <p:spPr>
          <a:xfrm>
            <a:off x="1138262" y="4124325"/>
            <a:ext cx="1295400" cy="6000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Turn On Light</a:t>
            </a:r>
            <a:endParaRPr lang="en-US" dirty="0"/>
          </a:p>
        </p:txBody>
      </p:sp>
      <p:cxnSp>
        <p:nvCxnSpPr>
          <p:cNvPr id="26" name="Straight Arrow Connector 25"/>
          <p:cNvCxnSpPr/>
          <p:nvPr/>
        </p:nvCxnSpPr>
        <p:spPr>
          <a:xfrm rot="5400000">
            <a:off x="1596256" y="3961590"/>
            <a:ext cx="457200"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27" name="Rounded Rectangle 26"/>
          <p:cNvSpPr/>
          <p:nvPr/>
        </p:nvSpPr>
        <p:spPr>
          <a:xfrm>
            <a:off x="6777062" y="6067425"/>
            <a:ext cx="1295400" cy="6000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Turn Off Light</a:t>
            </a:r>
            <a:endParaRPr lang="en-US" dirty="0"/>
          </a:p>
        </p:txBody>
      </p:sp>
      <p:cxnSp>
        <p:nvCxnSpPr>
          <p:cNvPr id="28" name="Straight Arrow Connector 27"/>
          <p:cNvCxnSpPr/>
          <p:nvPr/>
        </p:nvCxnSpPr>
        <p:spPr>
          <a:xfrm rot="5400000">
            <a:off x="4348956" y="1651780"/>
            <a:ext cx="304800"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9" name="Straight Arrow Connector 28"/>
          <p:cNvCxnSpPr/>
          <p:nvPr/>
        </p:nvCxnSpPr>
        <p:spPr>
          <a:xfrm rot="5400000">
            <a:off x="7158856" y="5866590"/>
            <a:ext cx="457200"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TextBox 7"/>
          <p:cNvSpPr txBox="1">
            <a:spLocks noChangeArrowheads="1"/>
          </p:cNvSpPr>
          <p:nvPr/>
        </p:nvSpPr>
        <p:spPr bwMode="auto">
          <a:xfrm>
            <a:off x="1274763" y="2895600"/>
            <a:ext cx="184150" cy="1077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sz="3200">
              <a:latin typeface="Times New Roman" pitchFamily="18" charset="0"/>
              <a:cs typeface="Times New Roman" pitchFamily="18" charset="0"/>
            </a:endParaRPr>
          </a:p>
          <a:p>
            <a:endParaRPr lang="en-US" sz="3200"/>
          </a:p>
        </p:txBody>
      </p:sp>
      <p:pic>
        <p:nvPicPr>
          <p:cNvPr id="3" name="Picture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28728" y="142852"/>
            <a:ext cx="6552728" cy="4874726"/>
          </a:xfrm>
          <a:prstGeom prst="rect">
            <a:avLst/>
          </a:prstGeom>
        </p:spPr>
      </p:pic>
    </p:spTree>
    <p:extLst>
      <p:ext uri="{BB962C8B-B14F-4D97-AF65-F5344CB8AC3E}">
        <p14:creationId xmlns="" xmlns:p14="http://schemas.microsoft.com/office/powerpoint/2010/main" val="302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TextBox 7"/>
          <p:cNvSpPr txBox="1">
            <a:spLocks noChangeArrowheads="1"/>
          </p:cNvSpPr>
          <p:nvPr/>
        </p:nvSpPr>
        <p:spPr bwMode="auto">
          <a:xfrm>
            <a:off x="1274763" y="2895600"/>
            <a:ext cx="184150" cy="1077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sz="3200">
              <a:latin typeface="Times New Roman" pitchFamily="18" charset="0"/>
              <a:cs typeface="Times New Roman" pitchFamily="18" charset="0"/>
            </a:endParaRPr>
          </a:p>
          <a:p>
            <a:endParaRPr lang="en-US" sz="3200"/>
          </a:p>
        </p:txBody>
      </p:sp>
      <p:sp>
        <p:nvSpPr>
          <p:cNvPr id="2" name="TextBox 1"/>
          <p:cNvSpPr txBox="1"/>
          <p:nvPr/>
        </p:nvSpPr>
        <p:spPr>
          <a:xfrm>
            <a:off x="642910" y="214290"/>
            <a:ext cx="8069292" cy="4739759"/>
          </a:xfrm>
          <a:prstGeom prst="rect">
            <a:avLst/>
          </a:prstGeom>
          <a:noFill/>
        </p:spPr>
        <p:txBody>
          <a:bodyPr wrap="square" rtlCol="0">
            <a:spAutoFit/>
          </a:bodyPr>
          <a:lstStyle/>
          <a:p>
            <a:r>
              <a:rPr lang="en-US" sz="4000" b="1" i="1" dirty="0" smtClean="0">
                <a:effectLst>
                  <a:outerShdw blurRad="31750" dist="25400" dir="5400000" algn="tl" rotWithShape="0">
                    <a:srgbClr val="000000">
                      <a:alpha val="25000"/>
                    </a:srgbClr>
                  </a:outerShdw>
                </a:effectLst>
                <a:latin typeface="DejaVu Serif" pitchFamily="18" charset="0"/>
                <a:ea typeface="DejaVu Serif" pitchFamily="18" charset="0"/>
                <a:cs typeface="Times New Roman" pitchFamily="18" charset="0"/>
              </a:rPr>
              <a:t>Advantages</a:t>
            </a:r>
            <a:r>
              <a:rPr lang="en-US" sz="2400" b="1" dirty="0" smtClean="0">
                <a:latin typeface="Times New Roman" pitchFamily="18" charset="0"/>
                <a:cs typeface="Times New Roman" pitchFamily="18" charset="0"/>
              </a:rPr>
              <a:t>:</a:t>
            </a:r>
          </a:p>
          <a:p>
            <a:endParaRPr lang="en-US" dirty="0"/>
          </a:p>
          <a:p>
            <a:pPr marL="342900" indent="-342900" algn="just">
              <a:buFont typeface="Wingdings" pitchFamily="2" charset="2"/>
              <a:buChar char="Ø"/>
            </a:pPr>
            <a:r>
              <a:rPr lang="en-US" sz="2000" dirty="0">
                <a:latin typeface="Times New Roman" pitchFamily="18" charset="0"/>
                <a:cs typeface="Times New Roman" pitchFamily="18" charset="0"/>
              </a:rPr>
              <a:t>Managing and reducing energy consumption </a:t>
            </a:r>
            <a:r>
              <a:rPr lang="en-US" sz="2000" dirty="0" smtClean="0">
                <a:latin typeface="Times New Roman" pitchFamily="18" charset="0"/>
                <a:cs typeface="Times New Roman" pitchFamily="18" charset="0"/>
              </a:rPr>
              <a:t>and</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saves </a:t>
            </a:r>
            <a:r>
              <a:rPr lang="en-US" sz="2000" dirty="0" smtClean="0">
                <a:latin typeface="Times New Roman" pitchFamily="18" charset="0"/>
                <a:cs typeface="Times New Roman" pitchFamily="18" charset="0"/>
              </a:rPr>
              <a:t>money</a:t>
            </a:r>
            <a:endParaRPr lang="en-US" sz="2000" dirty="0" smtClean="0">
              <a:latin typeface="Times New Roman" pitchFamily="18" charset="0"/>
              <a:cs typeface="Times New Roman" pitchFamily="18" charset="0"/>
            </a:endParaRPr>
          </a:p>
          <a:p>
            <a:pPr marL="342900" indent="-342900" algn="just">
              <a:buFont typeface="Wingdings" pitchFamily="2" charset="2"/>
              <a:buChar char="Ø"/>
            </a:pPr>
            <a:endParaRPr lang="en-US" sz="2000" dirty="0">
              <a:latin typeface="Times New Roman" pitchFamily="18" charset="0"/>
              <a:cs typeface="Times New Roman" pitchFamily="18" charset="0"/>
            </a:endParaRPr>
          </a:p>
          <a:p>
            <a:pPr marL="342900" indent="-342900" algn="just">
              <a:buFont typeface="Wingdings" pitchFamily="2" charset="2"/>
              <a:buChar char="Ø"/>
            </a:pPr>
            <a:r>
              <a:rPr lang="en-US" sz="2000" dirty="0">
                <a:latin typeface="Times New Roman" pitchFamily="18" charset="0"/>
                <a:cs typeface="Times New Roman" pitchFamily="18" charset="0"/>
                <a:hlinkClick r:id="rId2"/>
              </a:rPr>
              <a:t>Energy management </a:t>
            </a:r>
            <a:r>
              <a:rPr lang="en-US" sz="2000" dirty="0">
                <a:latin typeface="Times New Roman" pitchFamily="18" charset="0"/>
                <a:cs typeface="Times New Roman" pitchFamily="18" charset="0"/>
              </a:rPr>
              <a:t>is widely acknowledged as the best solution for direct and immediate reduction of energy consumption</a:t>
            </a:r>
            <a:r>
              <a:rPr lang="en-US" sz="2000" dirty="0" smtClean="0">
                <a:latin typeface="Times New Roman" pitchFamily="18" charset="0"/>
                <a:cs typeface="Times New Roman" pitchFamily="18" charset="0"/>
              </a:rPr>
              <a:t>.</a:t>
            </a:r>
          </a:p>
          <a:p>
            <a:pPr marL="342900" indent="-342900" algn="just">
              <a:buFont typeface="Wingdings" pitchFamily="2" charset="2"/>
              <a:buChar char="Ø"/>
            </a:pPr>
            <a:endParaRPr lang="en-US" sz="2000" dirty="0" smtClean="0">
              <a:latin typeface="Times New Roman" pitchFamily="18" charset="0"/>
              <a:cs typeface="Times New Roman" pitchFamily="18" charset="0"/>
            </a:endParaRPr>
          </a:p>
          <a:p>
            <a:pPr marL="342900" indent="-342900" algn="just"/>
            <a:endParaRPr lang="en-US" sz="2000" dirty="0" smtClean="0">
              <a:latin typeface="Times New Roman" pitchFamily="18" charset="0"/>
              <a:cs typeface="Times New Roman" pitchFamily="18" charset="0"/>
            </a:endParaRPr>
          </a:p>
          <a:p>
            <a:pPr lvl="0"/>
            <a:r>
              <a:rPr lang="en-US" sz="4000" b="1" i="1" dirty="0" smtClean="0">
                <a:effectLst>
                  <a:outerShdw blurRad="31750" dist="25400" dir="5400000" algn="tl" rotWithShape="0">
                    <a:srgbClr val="000000">
                      <a:alpha val="25000"/>
                    </a:srgbClr>
                  </a:outerShdw>
                </a:effectLst>
                <a:latin typeface="DejaVu Serif" pitchFamily="18" charset="0"/>
                <a:ea typeface="DejaVu Serif" pitchFamily="18" charset="0"/>
                <a:cs typeface="Times New Roman" pitchFamily="18" charset="0"/>
              </a:rPr>
              <a:t>Disadvantages</a:t>
            </a:r>
            <a:r>
              <a:rPr lang="en-US" sz="2400" b="1" i="1" dirty="0" smtClean="0">
                <a:effectLst>
                  <a:outerShdw blurRad="31750" dist="25400" dir="5400000" algn="tl" rotWithShape="0">
                    <a:srgbClr val="000000">
                      <a:alpha val="25000"/>
                    </a:srgbClr>
                  </a:outerShdw>
                </a:effectLst>
                <a:latin typeface="DejaVu Serif" pitchFamily="18" charset="0"/>
                <a:ea typeface="DejaVu Serif" pitchFamily="18" charset="0"/>
                <a:cs typeface="Times New Roman" pitchFamily="18" charset="0"/>
              </a:rPr>
              <a:t>:</a:t>
            </a:r>
          </a:p>
          <a:p>
            <a:pPr lvl="0"/>
            <a:endParaRPr lang="en-IN" sz="2400" b="1" i="1" dirty="0" smtClean="0">
              <a:effectLst>
                <a:outerShdw blurRad="31750" dist="25400" dir="5400000" algn="tl" rotWithShape="0">
                  <a:srgbClr val="000000">
                    <a:alpha val="25000"/>
                  </a:srgbClr>
                </a:outerShdw>
              </a:effectLst>
              <a:latin typeface="DejaVu Serif" pitchFamily="18" charset="0"/>
              <a:ea typeface="DejaVu Serif" pitchFamily="18" charset="0"/>
              <a:cs typeface="Times New Roman" pitchFamily="18" charset="0"/>
            </a:endParaRPr>
          </a:p>
          <a:p>
            <a:pPr lvl="0">
              <a:buFont typeface="Wingdings" pitchFamily="2" charset="2"/>
              <a:buChar char="Ø"/>
            </a:pPr>
            <a:r>
              <a:rPr lang="en-US" sz="2000" dirty="0" smtClean="0">
                <a:latin typeface="Times New Roman" pitchFamily="18" charset="0"/>
                <a:cs typeface="Times New Roman" pitchFamily="18" charset="0"/>
              </a:rPr>
              <a:t>It is used only when one single person cuts the rays of the sensor hence it cannot be used when two person cross simultaneously. </a:t>
            </a:r>
            <a:endParaRPr lang="en-IN" sz="2000" dirty="0" smtClean="0">
              <a:latin typeface="Times New Roman" pitchFamily="18" charset="0"/>
              <a:cs typeface="Times New Roman" pitchFamily="18" charset="0"/>
            </a:endParaRPr>
          </a:p>
          <a:p>
            <a:pPr marL="342900" indent="-342900" algn="just">
              <a:buFont typeface="Wingdings" pitchFamily="2" charset="2"/>
              <a:buChar char="Ø"/>
            </a:pP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37854637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971550" lvl="1" indent="-514350">
              <a:buFont typeface="Arial" pitchFamily="34" charset="0"/>
              <a:buChar char="•"/>
            </a:pPr>
            <a:r>
              <a:rPr lang="en-US" sz="2800" dirty="0" smtClean="0">
                <a:latin typeface="Times New Roman" pitchFamily="18" charset="0"/>
                <a:cs typeface="Times New Roman" pitchFamily="18" charset="0"/>
              </a:rPr>
              <a:t>For counting purposes.</a:t>
            </a:r>
          </a:p>
          <a:p>
            <a:pPr marL="914400" lvl="1" indent="-457200">
              <a:buFont typeface="Arial" pitchFamily="34" charset="0"/>
              <a:buChar char="•"/>
            </a:pPr>
            <a:endParaRPr lang="en-IN" sz="2800" dirty="0" smtClean="0">
              <a:latin typeface="Times New Roman" pitchFamily="18" charset="0"/>
              <a:cs typeface="Times New Roman" pitchFamily="18" charset="0"/>
            </a:endParaRPr>
          </a:p>
          <a:p>
            <a:pPr marL="971550" lvl="1" indent="-514350">
              <a:buFont typeface="Arial" pitchFamily="34" charset="0"/>
              <a:buChar char="•"/>
            </a:pPr>
            <a:r>
              <a:rPr lang="en-US" sz="2800" dirty="0" smtClean="0">
                <a:latin typeface="Times New Roman" pitchFamily="18" charset="0"/>
                <a:cs typeface="Times New Roman" pitchFamily="18" charset="0"/>
              </a:rPr>
              <a:t>For automatic room light /fan control.</a:t>
            </a:r>
            <a:endParaRPr lang="en-IN" sz="2800" dirty="0" smtClean="0">
              <a:latin typeface="Times New Roman" pitchFamily="18" charset="0"/>
              <a:cs typeface="Times New Roman" pitchFamily="18" charset="0"/>
            </a:endParaRPr>
          </a:p>
        </p:txBody>
      </p:sp>
      <p:sp>
        <p:nvSpPr>
          <p:cNvPr id="2" name="Title 1"/>
          <p:cNvSpPr>
            <a:spLocks noGrp="1"/>
          </p:cNvSpPr>
          <p:nvPr>
            <p:ph type="title"/>
          </p:nvPr>
        </p:nvSpPr>
        <p:spPr/>
        <p:txBody>
          <a:bodyPr>
            <a:normAutofit fontScale="90000"/>
          </a:bodyPr>
          <a:lstStyle/>
          <a:p>
            <a:pPr lvl="0"/>
            <a:r>
              <a:rPr lang="en-US" sz="4400" i="1" dirty="0" smtClean="0">
                <a:solidFill>
                  <a:schemeClr val="tx1"/>
                </a:solidFill>
                <a:latin typeface="DejaVu Serif" pitchFamily="18" charset="0"/>
                <a:ea typeface="DejaVu Serif" pitchFamily="18" charset="0"/>
                <a:cs typeface="Times New Roman" pitchFamily="18" charset="0"/>
              </a:rPr>
              <a:t>Application</a:t>
            </a:r>
            <a:r>
              <a:rPr lang="en-IN" sz="3600" dirty="0" smtClean="0"/>
              <a:t/>
            </a:r>
            <a:br>
              <a:rPr lang="en-IN" sz="3600" dirty="0" smtClean="0"/>
            </a:b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357298"/>
            <a:ext cx="8229600" cy="4525963"/>
          </a:xfrm>
        </p:spPr>
        <p:txBody>
          <a:bodyPr>
            <a:normAutofit/>
          </a:bodyPr>
          <a:lstStyle/>
          <a:p>
            <a:pPr>
              <a:buNone/>
            </a:pPr>
            <a:r>
              <a:rPr lang="en-US" dirty="0" smtClean="0">
                <a:latin typeface="Times New Roman" pitchFamily="18" charset="0"/>
                <a:cs typeface="Times New Roman" pitchFamily="18" charset="0"/>
              </a:rPr>
              <a:t> </a:t>
            </a:r>
            <a:endParaRPr lang="en-IN"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By using this circuit and proper power supply we can implement various applications </a:t>
            </a:r>
            <a:endParaRPr lang="en-IN"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Such as fans, tube lights, etc.</a:t>
            </a:r>
            <a:endParaRPr lang="en-IN"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endParaRPr lang="en-IN"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By modifying this circuit and using two relays we can achieve a task of opening and closing the door.</a:t>
            </a:r>
            <a:endParaRPr lang="en-IN"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 </a:t>
            </a:r>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2" name="Title 1"/>
          <p:cNvSpPr>
            <a:spLocks noGrp="1"/>
          </p:cNvSpPr>
          <p:nvPr>
            <p:ph type="title"/>
          </p:nvPr>
        </p:nvSpPr>
        <p:spPr>
          <a:xfrm>
            <a:off x="323528" y="785794"/>
            <a:ext cx="8229600" cy="1049902"/>
          </a:xfrm>
        </p:spPr>
        <p:txBody>
          <a:bodyPr>
            <a:normAutofit fontScale="90000"/>
          </a:bodyPr>
          <a:lstStyle/>
          <a:p>
            <a:r>
              <a:rPr lang="en-US" sz="4900" i="1" dirty="0" smtClean="0">
                <a:solidFill>
                  <a:schemeClr val="tx1"/>
                </a:solidFill>
                <a:latin typeface="DejaVu Serif" pitchFamily="18" charset="0"/>
                <a:ea typeface="DejaVu Serif" pitchFamily="18" charset="0"/>
                <a:cs typeface="Times New Roman" pitchFamily="18" charset="0"/>
              </a:rPr>
              <a:t>FUTURE</a:t>
            </a:r>
            <a:r>
              <a:rPr lang="en-US" b="1" dirty="0" smtClean="0"/>
              <a:t> </a:t>
            </a:r>
            <a:r>
              <a:rPr lang="en-US" sz="4900" i="1" dirty="0" smtClean="0">
                <a:solidFill>
                  <a:schemeClr val="tx1"/>
                </a:solidFill>
                <a:latin typeface="DejaVu Serif" pitchFamily="18" charset="0"/>
                <a:ea typeface="DejaVu Serif" pitchFamily="18" charset="0"/>
                <a:cs typeface="Times New Roman" pitchFamily="18" charset="0"/>
              </a:rPr>
              <a:t>EXPANSION</a:t>
            </a:r>
            <a:r>
              <a:rPr lang="en-IN" dirty="0" smtClean="0"/>
              <a:t/>
            </a:r>
            <a:br>
              <a:rPr lang="en-IN" dirty="0" smtClean="0"/>
            </a:br>
            <a:r>
              <a:rPr lang="en-US" b="1" dirty="0" smtClean="0"/>
              <a:t> </a:t>
            </a:r>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TextBox 7"/>
          <p:cNvSpPr txBox="1">
            <a:spLocks noChangeArrowheads="1"/>
          </p:cNvSpPr>
          <p:nvPr/>
        </p:nvSpPr>
        <p:spPr bwMode="auto">
          <a:xfrm>
            <a:off x="1274763" y="2895600"/>
            <a:ext cx="184150" cy="1077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sz="3200">
              <a:latin typeface="Times New Roman" pitchFamily="18" charset="0"/>
              <a:cs typeface="Times New Roman" pitchFamily="18" charset="0"/>
            </a:endParaRPr>
          </a:p>
          <a:p>
            <a:endParaRPr lang="en-US" sz="3200"/>
          </a:p>
        </p:txBody>
      </p:sp>
      <p:sp>
        <p:nvSpPr>
          <p:cNvPr id="2" name="TextBox 1"/>
          <p:cNvSpPr txBox="1"/>
          <p:nvPr/>
        </p:nvSpPr>
        <p:spPr>
          <a:xfrm>
            <a:off x="771093" y="1603632"/>
            <a:ext cx="8126413" cy="3354765"/>
          </a:xfrm>
          <a:prstGeom prst="rect">
            <a:avLst/>
          </a:prstGeom>
          <a:noFill/>
        </p:spPr>
        <p:txBody>
          <a:bodyPr wrap="square" rtlCol="0">
            <a:spAutoFit/>
          </a:bodyPr>
          <a:lstStyle/>
          <a:p>
            <a:r>
              <a:rPr lang="en-US" sz="4400" b="1" i="1" dirty="0" smtClean="0">
                <a:effectLst>
                  <a:outerShdw blurRad="31750" dist="25400" dir="5400000" algn="tl" rotWithShape="0">
                    <a:srgbClr val="000000">
                      <a:alpha val="25000"/>
                    </a:srgbClr>
                  </a:outerShdw>
                </a:effectLst>
                <a:latin typeface="DejaVu Serif" pitchFamily="18" charset="0"/>
                <a:ea typeface="DejaVu Serif" pitchFamily="18" charset="0"/>
                <a:cs typeface="Times New Roman" pitchFamily="18" charset="0"/>
              </a:rPr>
              <a:t>Conclusion</a:t>
            </a:r>
            <a:r>
              <a:rPr lang="en-US" sz="2400" b="1" dirty="0" smtClean="0">
                <a:latin typeface="Times New Roman" pitchFamily="18" charset="0"/>
                <a:cs typeface="Times New Roman" pitchFamily="18" charset="0"/>
              </a:rPr>
              <a:t>:</a:t>
            </a:r>
          </a:p>
          <a:p>
            <a:endParaRPr lang="en-US" sz="2400" b="1" dirty="0" smtClean="0">
              <a:latin typeface="Times New Roman" pitchFamily="18" charset="0"/>
              <a:cs typeface="Times New Roman" pitchFamily="18" charset="0"/>
            </a:endParaRPr>
          </a:p>
          <a:p>
            <a:pPr marL="342900" indent="-342900" algn="just">
              <a:buFont typeface="Wingdings" pitchFamily="2" charset="2"/>
              <a:buChar char="Ø"/>
            </a:pPr>
            <a:r>
              <a:rPr lang="en-US" sz="2400" dirty="0" smtClean="0">
                <a:latin typeface="Times New Roman" pitchFamily="18" charset="0"/>
                <a:cs typeface="Times New Roman" pitchFamily="18" charset="0"/>
                <a:hlinkClick r:id="rId2"/>
              </a:rPr>
              <a:t>Optimum </a:t>
            </a:r>
            <a:r>
              <a:rPr lang="en-US" sz="2400" dirty="0">
                <a:latin typeface="Times New Roman" pitchFamily="18" charset="0"/>
                <a:cs typeface="Times New Roman" pitchFamily="18" charset="0"/>
                <a:hlinkClick r:id="rId2"/>
              </a:rPr>
              <a:t>Energy Management System </a:t>
            </a:r>
            <a:r>
              <a:rPr lang="en-US" sz="2400" dirty="0">
                <a:latin typeface="Times New Roman" pitchFamily="18" charset="0"/>
                <a:cs typeface="Times New Roman" pitchFamily="18" charset="0"/>
              </a:rPr>
              <a:t>is designed to monitor the number of persons entering as well as exiting a room. Electrical loads are switched ON as the first person enters and switches OFF when the last person leaves. IR sensors used in combination with microcontroller to monitor all the operations. This helps in saving lot of energy.</a:t>
            </a:r>
          </a:p>
        </p:txBody>
      </p:sp>
    </p:spTree>
    <p:extLst>
      <p:ext uri="{BB962C8B-B14F-4D97-AF65-F5344CB8AC3E}">
        <p14:creationId xmlns="" xmlns:p14="http://schemas.microsoft.com/office/powerpoint/2010/main" val="40619178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TextBox 7"/>
          <p:cNvSpPr txBox="1">
            <a:spLocks noChangeArrowheads="1"/>
          </p:cNvSpPr>
          <p:nvPr/>
        </p:nvSpPr>
        <p:spPr bwMode="auto">
          <a:xfrm>
            <a:off x="1274763" y="2895600"/>
            <a:ext cx="184150" cy="1077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sz="3200">
              <a:latin typeface="Times New Roman" pitchFamily="18" charset="0"/>
              <a:cs typeface="Times New Roman" pitchFamily="18" charset="0"/>
            </a:endParaRPr>
          </a:p>
          <a:p>
            <a:endParaRPr lang="en-US" sz="3200"/>
          </a:p>
        </p:txBody>
      </p:sp>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1157301"/>
            <a:ext cx="9144000" cy="4982923"/>
          </a:xfrm>
          <a:prstGeom prst="rect">
            <a:avLst/>
          </a:prstGeom>
        </p:spPr>
      </p:pic>
    </p:spTree>
    <p:extLst>
      <p:ext uri="{BB962C8B-B14F-4D97-AF65-F5344CB8AC3E}">
        <p14:creationId xmlns="" xmlns:p14="http://schemas.microsoft.com/office/powerpoint/2010/main" val="4234001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TextBox 7"/>
          <p:cNvSpPr txBox="1">
            <a:spLocks noChangeArrowheads="1"/>
          </p:cNvSpPr>
          <p:nvPr/>
        </p:nvSpPr>
        <p:spPr bwMode="auto">
          <a:xfrm>
            <a:off x="1274763" y="2895600"/>
            <a:ext cx="184150" cy="1077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sz="3200">
              <a:latin typeface="Times New Roman" pitchFamily="18" charset="0"/>
              <a:cs typeface="Times New Roman" pitchFamily="18" charset="0"/>
            </a:endParaRPr>
          </a:p>
          <a:p>
            <a:endParaRPr lang="en-US" sz="3200"/>
          </a:p>
        </p:txBody>
      </p:sp>
      <p:sp>
        <p:nvSpPr>
          <p:cNvPr id="5" name="TextBox 4"/>
          <p:cNvSpPr txBox="1"/>
          <p:nvPr/>
        </p:nvSpPr>
        <p:spPr>
          <a:xfrm>
            <a:off x="3143240" y="142852"/>
            <a:ext cx="2925756" cy="461665"/>
          </a:xfrm>
          <a:prstGeom prst="rect">
            <a:avLst/>
          </a:prstGeom>
          <a:noFill/>
        </p:spPr>
        <p:txBody>
          <a:bodyPr wrap="square" rtlCol="0">
            <a:spAutoFit/>
          </a:bodyPr>
          <a:lstStyle/>
          <a:p>
            <a:r>
              <a:rPr lang="en-US" sz="2400" b="1" i="1" dirty="0" smtClean="0">
                <a:latin typeface="+mj-lt"/>
                <a:ea typeface="DejaVu Serif" pitchFamily="18" charset="0"/>
                <a:cs typeface="Times New Roman" pitchFamily="18" charset="0"/>
              </a:rPr>
              <a:t>Introduction</a:t>
            </a:r>
            <a:r>
              <a:rPr lang="en-US" sz="2400" b="1" i="1" dirty="0" smtClean="0">
                <a:latin typeface="DejaVu Serif" pitchFamily="18" charset="0"/>
                <a:ea typeface="DejaVu Serif" pitchFamily="18" charset="0"/>
                <a:cs typeface="Times New Roman" pitchFamily="18" charset="0"/>
              </a:rPr>
              <a:t>:</a:t>
            </a:r>
            <a:endParaRPr lang="en-US" sz="2400" b="1" i="1" dirty="0">
              <a:latin typeface="DejaVu Serif" pitchFamily="18" charset="0"/>
              <a:ea typeface="DejaVu Serif" pitchFamily="18" charset="0"/>
            </a:endParaRPr>
          </a:p>
        </p:txBody>
      </p:sp>
      <p:sp>
        <p:nvSpPr>
          <p:cNvPr id="6" name="TextBox 5"/>
          <p:cNvSpPr txBox="1"/>
          <p:nvPr/>
        </p:nvSpPr>
        <p:spPr>
          <a:xfrm>
            <a:off x="642910" y="714356"/>
            <a:ext cx="7802562" cy="4401205"/>
          </a:xfrm>
          <a:prstGeom prst="rect">
            <a:avLst/>
          </a:prstGeom>
          <a:noFill/>
        </p:spPr>
        <p:txBody>
          <a:bodyPr wrap="square" rtlCol="0">
            <a:spAutoFit/>
          </a:bodyPr>
          <a:lstStyle/>
          <a:p>
            <a:pPr>
              <a:buFont typeface="Wingdings" pitchFamily="2" charset="2"/>
              <a:buChar char="Ø"/>
            </a:pPr>
            <a:r>
              <a:rPr lang="en-IN" sz="2000" dirty="0" smtClean="0">
                <a:latin typeface="Times New Roman" pitchFamily="18" charset="0"/>
                <a:cs typeface="Times New Roman" pitchFamily="18" charset="0"/>
              </a:rPr>
              <a:t>This Project “OPTIMUM ENERGY MANAGEMENT SYSTEM” using     PIC Microcontroller is a reliable circuit that takes over the task of controlling the room loads as well as counting number of persons/ visitors in the room very accurately. </a:t>
            </a:r>
          </a:p>
          <a:p>
            <a:endParaRPr lang="en-IN" sz="2000" dirty="0" smtClean="0">
              <a:latin typeface="Times New Roman" pitchFamily="18" charset="0"/>
              <a:cs typeface="Times New Roman" pitchFamily="18" charset="0"/>
            </a:endParaRPr>
          </a:p>
          <a:p>
            <a:pPr>
              <a:buFont typeface="Wingdings" pitchFamily="2" charset="2"/>
              <a:buChar char="Ø"/>
            </a:pPr>
            <a:r>
              <a:rPr lang="en-IN" sz="2000" dirty="0" smtClean="0">
                <a:latin typeface="Times New Roman" pitchFamily="18" charset="0"/>
                <a:cs typeface="Times New Roman" pitchFamily="18" charset="0"/>
              </a:rPr>
              <a:t>When somebody enters into the room then the counter is incremented by one and the light in the room will be switched ON.</a:t>
            </a:r>
          </a:p>
          <a:p>
            <a:endParaRPr lang="en-IN" sz="2000" dirty="0" smtClean="0">
              <a:latin typeface="Times New Roman" pitchFamily="18" charset="0"/>
              <a:cs typeface="Times New Roman" pitchFamily="18" charset="0"/>
            </a:endParaRPr>
          </a:p>
          <a:p>
            <a:pPr>
              <a:buFont typeface="Wingdings" pitchFamily="2" charset="2"/>
              <a:buChar char="Ø"/>
            </a:pPr>
            <a:r>
              <a:rPr lang="en-IN" sz="2000" dirty="0" smtClean="0">
                <a:latin typeface="Times New Roman" pitchFamily="18" charset="0"/>
                <a:cs typeface="Times New Roman" pitchFamily="18" charset="0"/>
              </a:rPr>
              <a:t> when any one leaves the room then the counter is decremented by one.</a:t>
            </a:r>
          </a:p>
          <a:p>
            <a:r>
              <a:rPr lang="en-IN" sz="2000" dirty="0" smtClean="0">
                <a:latin typeface="Times New Roman" pitchFamily="18" charset="0"/>
                <a:cs typeface="Times New Roman" pitchFamily="18" charset="0"/>
              </a:rPr>
              <a:t> </a:t>
            </a:r>
          </a:p>
          <a:p>
            <a:pPr>
              <a:buFont typeface="Wingdings" pitchFamily="2" charset="2"/>
              <a:buChar char="Ø"/>
            </a:pPr>
            <a:r>
              <a:rPr lang="en-IN" sz="2000" dirty="0" smtClean="0">
                <a:latin typeface="Times New Roman" pitchFamily="18" charset="0"/>
                <a:cs typeface="Times New Roman" pitchFamily="18" charset="0"/>
              </a:rPr>
              <a:t>The light will be only switched OFF until all the persons in the room go out. The total number of persons inside the room is also displayed on the </a:t>
            </a:r>
            <a:r>
              <a:rPr lang="en-IN" sz="2000" dirty="0" err="1" smtClean="0">
                <a:latin typeface="Times New Roman" pitchFamily="18" charset="0"/>
                <a:cs typeface="Times New Roman" pitchFamily="18" charset="0"/>
              </a:rPr>
              <a:t>lcd</a:t>
            </a:r>
            <a:r>
              <a:rPr lang="en-IN" sz="2000" dirty="0" smtClean="0">
                <a:latin typeface="Times New Roman" pitchFamily="18" charset="0"/>
                <a:cs typeface="Times New Roman" pitchFamily="18" charset="0"/>
              </a:rPr>
              <a:t> display.</a:t>
            </a:r>
          </a:p>
          <a:p>
            <a:pPr marL="342900" indent="-342900" algn="just">
              <a:buFont typeface="Wingdings" pitchFamily="2" charset="2"/>
              <a:buChar char="Ø"/>
            </a:pP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13089438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TextBox 7"/>
          <p:cNvSpPr txBox="1">
            <a:spLocks noChangeArrowheads="1"/>
          </p:cNvSpPr>
          <p:nvPr/>
        </p:nvSpPr>
        <p:spPr bwMode="auto">
          <a:xfrm>
            <a:off x="1274763" y="2895600"/>
            <a:ext cx="184150" cy="1077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sz="3200">
              <a:latin typeface="Times New Roman" pitchFamily="18" charset="0"/>
              <a:cs typeface="Times New Roman" pitchFamily="18" charset="0"/>
            </a:endParaRPr>
          </a:p>
          <a:p>
            <a:endParaRPr lang="en-US" sz="3200"/>
          </a:p>
        </p:txBody>
      </p:sp>
      <p:sp>
        <p:nvSpPr>
          <p:cNvPr id="2" name="TextBox 1"/>
          <p:cNvSpPr txBox="1"/>
          <p:nvPr/>
        </p:nvSpPr>
        <p:spPr>
          <a:xfrm>
            <a:off x="714348" y="428604"/>
            <a:ext cx="2440092" cy="461665"/>
          </a:xfrm>
          <a:prstGeom prst="rect">
            <a:avLst/>
          </a:prstGeom>
          <a:noFill/>
        </p:spPr>
        <p:txBody>
          <a:bodyPr wrap="none" rtlCol="0">
            <a:spAutoFit/>
          </a:bodyPr>
          <a:lstStyle/>
          <a:p>
            <a:r>
              <a:rPr lang="en-US" sz="2400" b="1" i="1" dirty="0" smtClean="0">
                <a:latin typeface="+mj-lt"/>
                <a:ea typeface="DejaVu Serif" pitchFamily="18" charset="0"/>
                <a:cs typeface="Times New Roman" pitchFamily="18" charset="0"/>
              </a:rPr>
              <a:t>Block Diagram:</a:t>
            </a:r>
            <a:endParaRPr lang="en-US" sz="2400" b="1" i="1" dirty="0">
              <a:latin typeface="+mj-lt"/>
              <a:ea typeface="DejaVu Serif" pitchFamily="18" charset="0"/>
              <a:cs typeface="Times New Roman" pitchFamily="18" charset="0"/>
            </a:endParaRPr>
          </a:p>
        </p:txBody>
      </p:sp>
      <p:pic>
        <p:nvPicPr>
          <p:cNvPr id="1026" name="Picture 2" descr="blk dig mini project"/>
          <p:cNvPicPr>
            <a:picLocks noChangeAspect="1" noChangeArrowheads="1"/>
          </p:cNvPicPr>
          <p:nvPr/>
        </p:nvPicPr>
        <p:blipFill>
          <a:blip r:embed="rId2" cstate="print"/>
          <a:srcRect/>
          <a:stretch>
            <a:fillRect/>
          </a:stretch>
        </p:blipFill>
        <p:spPr bwMode="auto">
          <a:xfrm>
            <a:off x="785786" y="857232"/>
            <a:ext cx="7070725" cy="5181600"/>
          </a:xfrm>
          <a:prstGeom prst="rect">
            <a:avLst/>
          </a:prstGeom>
          <a:noFill/>
          <a:ln w="9525">
            <a:noFill/>
            <a:miter lim="800000"/>
            <a:headEnd/>
            <a:tailEnd/>
          </a:ln>
        </p:spPr>
      </p:pic>
    </p:spTree>
    <p:extLst>
      <p:ext uri="{BB962C8B-B14F-4D97-AF65-F5344CB8AC3E}">
        <p14:creationId xmlns="" xmlns:p14="http://schemas.microsoft.com/office/powerpoint/2010/main" val="5217008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06090"/>
          </a:xfrm>
        </p:spPr>
        <p:txBody>
          <a:bodyPr>
            <a:normAutofit fontScale="90000"/>
          </a:bodyPr>
          <a:lstStyle/>
          <a:p>
            <a:r>
              <a:rPr lang="en-US" dirty="0" smtClean="0"/>
              <a:t>Circuit diagram:</a:t>
            </a:r>
            <a:endParaRPr lang="en-US"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899592" y="908720"/>
            <a:ext cx="7704856" cy="49721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TextBox 7"/>
          <p:cNvSpPr txBox="1">
            <a:spLocks noChangeArrowheads="1"/>
          </p:cNvSpPr>
          <p:nvPr/>
        </p:nvSpPr>
        <p:spPr bwMode="auto">
          <a:xfrm>
            <a:off x="1274763" y="2895600"/>
            <a:ext cx="184150" cy="1077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sz="3200">
              <a:latin typeface="Times New Roman" pitchFamily="18" charset="0"/>
              <a:cs typeface="Times New Roman" pitchFamily="18" charset="0"/>
            </a:endParaRPr>
          </a:p>
          <a:p>
            <a:endParaRPr lang="en-US" sz="3200"/>
          </a:p>
        </p:txBody>
      </p:sp>
      <p:sp>
        <p:nvSpPr>
          <p:cNvPr id="2" name="TextBox 1"/>
          <p:cNvSpPr txBox="1"/>
          <p:nvPr/>
        </p:nvSpPr>
        <p:spPr>
          <a:xfrm>
            <a:off x="788988" y="548680"/>
            <a:ext cx="6087268" cy="830997"/>
          </a:xfrm>
          <a:prstGeom prst="rect">
            <a:avLst/>
          </a:prstGeom>
          <a:noFill/>
        </p:spPr>
        <p:txBody>
          <a:bodyPr wrap="square" rtlCol="0">
            <a:spAutoFit/>
          </a:bodyPr>
          <a:lstStyle/>
          <a:p>
            <a:r>
              <a:rPr lang="en-US" sz="2400" b="1" i="1" dirty="0">
                <a:latin typeface="+mj-lt"/>
                <a:ea typeface="DejaVu Serif" pitchFamily="18" charset="0"/>
                <a:cs typeface="Times New Roman" pitchFamily="18" charset="0"/>
              </a:rPr>
              <a:t>Circuit</a:t>
            </a:r>
            <a:r>
              <a:rPr lang="en-US" sz="2400" b="1" i="1" dirty="0">
                <a:latin typeface="DejaVu Serif" pitchFamily="18" charset="0"/>
                <a:ea typeface="DejaVu Serif" pitchFamily="18" charset="0"/>
                <a:cs typeface="Times New Roman" pitchFamily="18" charset="0"/>
              </a:rPr>
              <a:t> </a:t>
            </a:r>
            <a:r>
              <a:rPr lang="en-US" sz="2400" b="1" i="1" dirty="0" smtClean="0">
                <a:latin typeface="DejaVu Serif" pitchFamily="18" charset="0"/>
                <a:ea typeface="DejaVu Serif" pitchFamily="18" charset="0"/>
                <a:cs typeface="Times New Roman" pitchFamily="18" charset="0"/>
              </a:rPr>
              <a:t> </a:t>
            </a:r>
            <a:r>
              <a:rPr lang="en-US" sz="2400" b="1" i="1" dirty="0" smtClean="0">
                <a:latin typeface="+mj-lt"/>
                <a:ea typeface="DejaVu Serif" pitchFamily="18" charset="0"/>
                <a:cs typeface="Times New Roman" pitchFamily="18" charset="0"/>
              </a:rPr>
              <a:t>Diagram</a:t>
            </a:r>
            <a:r>
              <a:rPr lang="en-US" sz="2400" b="1" i="1" dirty="0" smtClean="0">
                <a:latin typeface="DejaVu Serif" pitchFamily="18" charset="0"/>
                <a:ea typeface="DejaVu Serif" pitchFamily="18" charset="0"/>
                <a:cs typeface="Times New Roman" pitchFamily="18" charset="0"/>
              </a:rPr>
              <a:t>  </a:t>
            </a:r>
            <a:r>
              <a:rPr lang="en-US" sz="2400" b="1" i="1" dirty="0" smtClean="0">
                <a:latin typeface="+mj-lt"/>
                <a:ea typeface="DejaVu Serif" pitchFamily="18" charset="0"/>
                <a:cs typeface="Times New Roman" pitchFamily="18" charset="0"/>
              </a:rPr>
              <a:t>Explanation</a:t>
            </a:r>
            <a:r>
              <a:rPr lang="en-US" sz="2400" b="1" dirty="0" smtClean="0">
                <a:latin typeface="Times New Roman" pitchFamily="18" charset="0"/>
                <a:cs typeface="Times New Roman" pitchFamily="18" charset="0"/>
              </a:rPr>
              <a:t>:</a:t>
            </a:r>
            <a:endParaRPr lang="en-US" sz="2400" b="1" dirty="0">
              <a:latin typeface="Times New Roman" pitchFamily="18" charset="0"/>
              <a:cs typeface="Times New Roman" pitchFamily="18" charset="0"/>
            </a:endParaRPr>
          </a:p>
          <a:p>
            <a:endParaRPr lang="en-US" sz="2400" dirty="0"/>
          </a:p>
        </p:txBody>
      </p:sp>
      <p:sp>
        <p:nvSpPr>
          <p:cNvPr id="3" name="TextBox 2"/>
          <p:cNvSpPr txBox="1"/>
          <p:nvPr/>
        </p:nvSpPr>
        <p:spPr>
          <a:xfrm>
            <a:off x="857224" y="1214422"/>
            <a:ext cx="7802562" cy="3785652"/>
          </a:xfrm>
          <a:prstGeom prst="rect">
            <a:avLst/>
          </a:prstGeom>
          <a:noFill/>
        </p:spPr>
        <p:txBody>
          <a:bodyPr wrap="square" rtlCol="0">
            <a:spAutoFit/>
          </a:bodyPr>
          <a:lstStyle/>
          <a:p>
            <a:pPr marL="342900" indent="-342900" algn="just">
              <a:buFont typeface="Wingdings" pitchFamily="2" charset="2"/>
              <a:buChar char="Ø"/>
            </a:pPr>
            <a:r>
              <a:rPr lang="en-US" sz="2000" dirty="0">
                <a:latin typeface="Times New Roman" pitchFamily="18" charset="0"/>
                <a:cs typeface="Times New Roman" pitchFamily="18" charset="0"/>
              </a:rPr>
              <a:t>There are two pair sensors, each kept at certain distance from the other. One pair of sensor consists of a transmitter and a receiver, kept exactly opposite to each other. The transmitting part emits modulated IR light which is received at the receiver end and fed to a microcontroller of </a:t>
            </a:r>
            <a:r>
              <a:rPr lang="en-US" sz="2000" dirty="0" smtClean="0">
                <a:latin typeface="Times New Roman" pitchFamily="18" charset="0"/>
                <a:cs typeface="Times New Roman" pitchFamily="18" charset="0"/>
              </a:rPr>
              <a:t>pic18 </a:t>
            </a:r>
            <a:r>
              <a:rPr lang="en-US" sz="2000" dirty="0">
                <a:latin typeface="Times New Roman" pitchFamily="18" charset="0"/>
                <a:cs typeface="Times New Roman" pitchFamily="18" charset="0"/>
              </a:rPr>
              <a:t>family.</a:t>
            </a:r>
          </a:p>
          <a:p>
            <a:pPr marL="342900" indent="-342900" algn="just">
              <a:buFont typeface="Wingdings" pitchFamily="2" charset="2"/>
              <a:buChar char="Ø"/>
            </a:pPr>
            <a:endParaRPr lang="en-US" sz="2000" dirty="0">
              <a:latin typeface="Times New Roman" pitchFamily="18" charset="0"/>
              <a:cs typeface="Times New Roman" pitchFamily="18" charset="0"/>
            </a:endParaRPr>
          </a:p>
          <a:p>
            <a:pPr marL="342900" indent="-342900" algn="just">
              <a:buFont typeface="Wingdings" pitchFamily="2" charset="2"/>
              <a:buChar char="Ø"/>
            </a:pPr>
            <a:r>
              <a:rPr lang="en-US" sz="2000" dirty="0">
                <a:latin typeface="Times New Roman" pitchFamily="18" charset="0"/>
                <a:cs typeface="Times New Roman" pitchFamily="18" charset="0"/>
              </a:rPr>
              <a:t>When a person enters the room then microcontroller senses it (with the help of IR sensors) and increments the count and displays it on </a:t>
            </a:r>
            <a:r>
              <a:rPr lang="en-US" sz="2000" dirty="0" smtClean="0">
                <a:latin typeface="Times New Roman" pitchFamily="18" charset="0"/>
                <a:cs typeface="Times New Roman" pitchFamily="18" charset="0"/>
              </a:rPr>
              <a:t>LCD display </a:t>
            </a:r>
            <a:r>
              <a:rPr lang="en-US" sz="2000" dirty="0">
                <a:latin typeface="Times New Roman" pitchFamily="18" charset="0"/>
                <a:cs typeface="Times New Roman" pitchFamily="18" charset="0"/>
              </a:rPr>
              <a:t>and also switches ON the load. In the same way when a person exits the room, the count gets decremented. When the last person exits from the room, the lamp is switched OFF. The load operation is handled by a relay interfaced to the microcontroller.</a:t>
            </a:r>
          </a:p>
        </p:txBody>
      </p:sp>
    </p:spTree>
    <p:extLst>
      <p:ext uri="{BB962C8B-B14F-4D97-AF65-F5344CB8AC3E}">
        <p14:creationId xmlns="" xmlns:p14="http://schemas.microsoft.com/office/powerpoint/2010/main" val="16234260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TextBox 7"/>
          <p:cNvSpPr txBox="1">
            <a:spLocks noChangeArrowheads="1"/>
          </p:cNvSpPr>
          <p:nvPr/>
        </p:nvSpPr>
        <p:spPr bwMode="auto">
          <a:xfrm>
            <a:off x="1274763" y="2895600"/>
            <a:ext cx="184150" cy="1077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sz="3200">
              <a:latin typeface="Times New Roman" pitchFamily="18" charset="0"/>
              <a:cs typeface="Times New Roman" pitchFamily="18" charset="0"/>
            </a:endParaRPr>
          </a:p>
          <a:p>
            <a:endParaRPr lang="en-US" sz="3200"/>
          </a:p>
        </p:txBody>
      </p:sp>
      <p:sp>
        <p:nvSpPr>
          <p:cNvPr id="2" name="TextBox 1"/>
          <p:cNvSpPr txBox="1"/>
          <p:nvPr/>
        </p:nvSpPr>
        <p:spPr>
          <a:xfrm>
            <a:off x="788988" y="857232"/>
            <a:ext cx="6283342" cy="461665"/>
          </a:xfrm>
          <a:prstGeom prst="rect">
            <a:avLst/>
          </a:prstGeom>
          <a:noFill/>
        </p:spPr>
        <p:txBody>
          <a:bodyPr wrap="square" rtlCol="0">
            <a:spAutoFit/>
          </a:bodyPr>
          <a:lstStyle/>
          <a:p>
            <a:r>
              <a:rPr lang="en-US" sz="2400" b="1" i="1" dirty="0" smtClean="0">
                <a:latin typeface="+mj-lt"/>
                <a:ea typeface="DejaVu Serif" pitchFamily="18" charset="0"/>
                <a:cs typeface="Times New Roman" pitchFamily="18" charset="0"/>
              </a:rPr>
              <a:t>Hardware</a:t>
            </a:r>
            <a:r>
              <a:rPr lang="en-US" sz="2400" b="1" i="1" dirty="0" smtClean="0">
                <a:latin typeface="Times New Roman" pitchFamily="18" charset="0"/>
                <a:ea typeface="DejaVu Serif" pitchFamily="18" charset="0"/>
                <a:cs typeface="Times New Roman" pitchFamily="18" charset="0"/>
              </a:rPr>
              <a:t> </a:t>
            </a:r>
            <a:r>
              <a:rPr lang="en-US" sz="2400" b="1" i="1" dirty="0" smtClean="0">
                <a:latin typeface="+mj-lt"/>
                <a:ea typeface="DejaVu Serif" pitchFamily="18" charset="0"/>
                <a:cs typeface="Times New Roman" pitchFamily="18" charset="0"/>
              </a:rPr>
              <a:t>Requirements</a:t>
            </a:r>
            <a:r>
              <a:rPr lang="en-US" sz="2400" b="1" dirty="0" smtClean="0">
                <a:latin typeface="Times New Roman" pitchFamily="18" charset="0"/>
                <a:cs typeface="Times New Roman" pitchFamily="18" charset="0"/>
              </a:rPr>
              <a:t>:</a:t>
            </a:r>
            <a:endParaRPr lang="en-US" sz="2400" b="1" dirty="0">
              <a:latin typeface="Times New Roman" pitchFamily="18" charset="0"/>
              <a:cs typeface="Times New Roman" pitchFamily="18" charset="0"/>
            </a:endParaRPr>
          </a:p>
        </p:txBody>
      </p:sp>
      <p:sp>
        <p:nvSpPr>
          <p:cNvPr id="3" name="TextBox 2"/>
          <p:cNvSpPr txBox="1"/>
          <p:nvPr/>
        </p:nvSpPr>
        <p:spPr>
          <a:xfrm>
            <a:off x="788988" y="1714488"/>
            <a:ext cx="5081840" cy="3785652"/>
          </a:xfrm>
          <a:prstGeom prst="rect">
            <a:avLst/>
          </a:prstGeom>
          <a:noFill/>
        </p:spPr>
        <p:txBody>
          <a:bodyPr wrap="square" rtlCol="0">
            <a:spAutoFit/>
          </a:bodyPr>
          <a:lstStyle/>
          <a:p>
            <a:pPr marL="342900" lvl="0" indent="-342900">
              <a:lnSpc>
                <a:spcPct val="150000"/>
              </a:lnSpc>
              <a:buFont typeface="Wingdings" pitchFamily="2" charset="2"/>
              <a:buChar char="Ø"/>
            </a:pPr>
            <a:r>
              <a:rPr lang="en-US" sz="2000" dirty="0" smtClean="0">
                <a:latin typeface="Times New Roman" pitchFamily="18" charset="0"/>
                <a:cs typeface="Times New Roman" pitchFamily="18" charset="0"/>
              </a:rPr>
              <a:t>POWER SUPPLY </a:t>
            </a:r>
          </a:p>
          <a:p>
            <a:pPr marL="342900" lvl="0" indent="-342900">
              <a:lnSpc>
                <a:spcPct val="150000"/>
              </a:lnSpc>
              <a:buFont typeface="Wingdings" pitchFamily="2" charset="2"/>
              <a:buChar char="Ø"/>
            </a:pPr>
            <a:r>
              <a:rPr lang="en-US" sz="2000" dirty="0" smtClean="0">
                <a:latin typeface="Times New Roman" pitchFamily="18" charset="0"/>
                <a:cs typeface="Times New Roman" pitchFamily="18" charset="0"/>
              </a:rPr>
              <a:t>PIC MICROCONTROLLER (PIC18F4550)</a:t>
            </a:r>
          </a:p>
          <a:p>
            <a:pPr marL="342900" lvl="0" indent="-342900">
              <a:lnSpc>
                <a:spcPct val="150000"/>
              </a:lnSpc>
              <a:buFont typeface="Wingdings" pitchFamily="2" charset="2"/>
              <a:buChar char="Ø"/>
            </a:pPr>
            <a:r>
              <a:rPr lang="en-US" sz="2000" dirty="0" smtClean="0">
                <a:latin typeface="Times New Roman" pitchFamily="18" charset="0"/>
                <a:cs typeface="Times New Roman" pitchFamily="18" charset="0"/>
              </a:rPr>
              <a:t>IR LED MODULE</a:t>
            </a:r>
          </a:p>
          <a:p>
            <a:pPr marL="342900" lvl="0" indent="-342900">
              <a:lnSpc>
                <a:spcPct val="150000"/>
              </a:lnSpc>
              <a:buFont typeface="Wingdings" pitchFamily="2" charset="2"/>
              <a:buChar char="Ø"/>
            </a:pPr>
            <a:r>
              <a:rPr lang="en-US" sz="2000" dirty="0" smtClean="0">
                <a:latin typeface="Times New Roman" pitchFamily="18" charset="0"/>
                <a:cs typeface="Times New Roman" pitchFamily="18" charset="0"/>
              </a:rPr>
              <a:t>RELAY</a:t>
            </a:r>
          </a:p>
          <a:p>
            <a:pPr marL="342900" lvl="0" indent="-342900">
              <a:lnSpc>
                <a:spcPct val="150000"/>
              </a:lnSpc>
              <a:buFont typeface="Wingdings" pitchFamily="2" charset="2"/>
              <a:buChar char="Ø"/>
            </a:pPr>
            <a:r>
              <a:rPr lang="en-US" sz="2000" dirty="0" smtClean="0">
                <a:latin typeface="Times New Roman" pitchFamily="18" charset="0"/>
                <a:cs typeface="Times New Roman" pitchFamily="18" charset="0"/>
              </a:rPr>
              <a:t>LAMP</a:t>
            </a:r>
          </a:p>
          <a:p>
            <a:pPr marL="342900" lvl="0" indent="-342900">
              <a:lnSpc>
                <a:spcPct val="150000"/>
              </a:lnSpc>
              <a:buFont typeface="Wingdings" pitchFamily="2" charset="2"/>
              <a:buChar char="Ø"/>
            </a:pPr>
            <a:r>
              <a:rPr lang="en-US" sz="2000" dirty="0" smtClean="0">
                <a:latin typeface="Times New Roman" pitchFamily="18" charset="0"/>
                <a:cs typeface="Times New Roman" pitchFamily="18" charset="0"/>
              </a:rPr>
              <a:t>ULN2003 IC</a:t>
            </a:r>
          </a:p>
          <a:p>
            <a:pPr marL="342900" lvl="0" indent="-342900">
              <a:lnSpc>
                <a:spcPct val="150000"/>
              </a:lnSpc>
              <a:buFont typeface="Wingdings" pitchFamily="2" charset="2"/>
              <a:buChar char="Ø"/>
            </a:pPr>
            <a:r>
              <a:rPr lang="en-US" sz="2000" dirty="0" smtClean="0">
                <a:latin typeface="Times New Roman" pitchFamily="18" charset="0"/>
                <a:cs typeface="Times New Roman" pitchFamily="18" charset="0"/>
              </a:rPr>
              <a:t>LCD DISPLAY</a:t>
            </a:r>
          </a:p>
          <a:p>
            <a:pPr lvl="0">
              <a:lnSpc>
                <a:spcPct val="150000"/>
              </a:lnSpc>
            </a:pPr>
            <a:r>
              <a:rPr lang="en-US" sz="2000" dirty="0" smtClean="0">
                <a:latin typeface="Times New Roman" pitchFamily="18" charset="0"/>
                <a:cs typeface="Times New Roman" pitchFamily="18" charset="0"/>
              </a:rPr>
              <a:t> </a:t>
            </a:r>
            <a:endParaRPr lang="en-US" dirty="0"/>
          </a:p>
        </p:txBody>
      </p:sp>
    </p:spTree>
    <p:extLst>
      <p:ext uri="{BB962C8B-B14F-4D97-AF65-F5344CB8AC3E}">
        <p14:creationId xmlns="" xmlns:p14="http://schemas.microsoft.com/office/powerpoint/2010/main" val="4123315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74400" y="2895600"/>
            <a:ext cx="184731" cy="1077218"/>
          </a:xfrm>
          <a:prstGeom prst="rect">
            <a:avLst/>
          </a:prstGeom>
          <a:noFill/>
        </p:spPr>
        <p:txBody>
          <a:bodyPr wrap="none" rtlCol="0">
            <a:spAutoFit/>
          </a:bodyPr>
          <a:lstStyle/>
          <a:p>
            <a:endParaRPr lang="en-US" sz="3200" dirty="0">
              <a:latin typeface="Times New Roman" pitchFamily="18" charset="0"/>
              <a:cs typeface="Times New Roman" pitchFamily="18" charset="0"/>
            </a:endParaRPr>
          </a:p>
          <a:p>
            <a:endParaRPr lang="en-US" sz="3200" dirty="0"/>
          </a:p>
        </p:txBody>
      </p:sp>
      <p:sp>
        <p:nvSpPr>
          <p:cNvPr id="5" name="Rectangle 4"/>
          <p:cNvSpPr/>
          <p:nvPr/>
        </p:nvSpPr>
        <p:spPr>
          <a:xfrm>
            <a:off x="456120" y="2998827"/>
            <a:ext cx="7924800" cy="1015663"/>
          </a:xfrm>
          <a:prstGeom prst="rect">
            <a:avLst/>
          </a:prstGeom>
        </p:spPr>
        <p:txBody>
          <a:bodyPr wrap="square">
            <a:spAutoFit/>
          </a:bodyPr>
          <a:lstStyle/>
          <a:p>
            <a:pPr marL="800100" lvl="1" indent="-342900">
              <a:buFont typeface="Wingdings" pitchFamily="2" charset="2"/>
              <a:buChar char="v"/>
            </a:pPr>
            <a:endParaRPr lang="en-US" sz="2000" dirty="0"/>
          </a:p>
          <a:p>
            <a:pPr marL="342900" indent="-342900">
              <a:buFont typeface="Wingdings" pitchFamily="2" charset="2"/>
              <a:buChar char="v"/>
            </a:pPr>
            <a:endParaRPr lang="en-US" sz="2000" dirty="0">
              <a:latin typeface="Arial" pitchFamily="34" charset="0"/>
              <a:cs typeface="Arial" pitchFamily="34" charset="0"/>
            </a:endParaRPr>
          </a:p>
          <a:p>
            <a:endParaRPr lang="en-US" sz="2000" dirty="0"/>
          </a:p>
        </p:txBody>
      </p:sp>
      <p:sp>
        <p:nvSpPr>
          <p:cNvPr id="3" name="TextBox 2"/>
          <p:cNvSpPr txBox="1"/>
          <p:nvPr/>
        </p:nvSpPr>
        <p:spPr>
          <a:xfrm>
            <a:off x="788686" y="1293397"/>
            <a:ext cx="2642070" cy="769441"/>
          </a:xfrm>
          <a:prstGeom prst="rect">
            <a:avLst/>
          </a:prstGeom>
          <a:noFill/>
        </p:spPr>
        <p:txBody>
          <a:bodyPr wrap="none" rtlCol="0">
            <a:spAutoFit/>
          </a:bodyPr>
          <a:lstStyle/>
          <a:p>
            <a:r>
              <a:rPr lang="en-US" sz="4400" b="1" i="1" dirty="0" smtClean="0">
                <a:latin typeface="DejaVu Serif" pitchFamily="18" charset="0"/>
                <a:ea typeface="DejaVu Serif" pitchFamily="18" charset="0"/>
                <a:cs typeface="Times New Roman" pitchFamily="18" charset="0"/>
              </a:rPr>
              <a:t>Power</a:t>
            </a:r>
            <a:r>
              <a:rPr lang="en-US" sz="4400" b="1" dirty="0" smtClean="0">
                <a:latin typeface="Times New Roman" pitchFamily="18" charset="0"/>
                <a:cs typeface="Times New Roman" pitchFamily="18" charset="0"/>
              </a:rPr>
              <a:t>  </a:t>
            </a:r>
            <a:r>
              <a:rPr lang="en-US" sz="4400" b="1" i="1" dirty="0" smtClean="0">
                <a:latin typeface="DejaVu Serif" pitchFamily="18" charset="0"/>
                <a:ea typeface="DejaVu Serif" pitchFamily="18" charset="0"/>
                <a:cs typeface="Times New Roman" pitchFamily="18" charset="0"/>
              </a:rPr>
              <a:t>Supply</a:t>
            </a:r>
            <a:r>
              <a:rPr lang="en-US" sz="4400" dirty="0" smtClean="0">
                <a:latin typeface="Times New Roman" pitchFamily="18" charset="0"/>
                <a:cs typeface="Times New Roman" pitchFamily="18" charset="0"/>
              </a:rPr>
              <a:t>:</a:t>
            </a:r>
            <a:endParaRPr lang="en-US" sz="4400" dirty="0">
              <a:latin typeface="Times New Roman" pitchFamily="18" charset="0"/>
              <a:cs typeface="Times New Roman" pitchFamily="18" charset="0"/>
            </a:endParaRPr>
          </a:p>
        </p:txBody>
      </p:sp>
      <p:pic>
        <p:nvPicPr>
          <p:cNvPr id="13" name="Picture 2"/>
          <p:cNvPicPr>
            <a:picLocks noChangeAspect="1" noChangeArrowheads="1"/>
          </p:cNvPicPr>
          <p:nvPr/>
        </p:nvPicPr>
        <p:blipFill>
          <a:blip r:embed="rId2" cstate="print"/>
          <a:srcRect/>
          <a:stretch>
            <a:fillRect/>
          </a:stretch>
        </p:blipFill>
        <p:spPr>
          <a:xfrm>
            <a:off x="1416198" y="3090844"/>
            <a:ext cx="1651000" cy="1371600"/>
          </a:xfrm>
          <a:prstGeom prst="rect">
            <a:avLst/>
          </a:prstGeom>
        </p:spPr>
      </p:pic>
      <p:pic>
        <p:nvPicPr>
          <p:cNvPr id="14" name="Picture 8" descr="http://www.diracdelta.co.uk/science/source/b/r/bridge%20rectifier/image002.jpg"/>
          <p:cNvPicPr>
            <a:picLocks noChangeAspect="1" noChangeArrowheads="1"/>
          </p:cNvPicPr>
          <p:nvPr/>
        </p:nvPicPr>
        <p:blipFill>
          <a:blip r:embed="rId3" cstate="print"/>
          <a:srcRect/>
          <a:stretch>
            <a:fillRect/>
          </a:stretch>
        </p:blipFill>
        <p:spPr bwMode="auto">
          <a:xfrm>
            <a:off x="3242259" y="3021175"/>
            <a:ext cx="1920875" cy="1143000"/>
          </a:xfrm>
          <a:prstGeom prst="rect">
            <a:avLst/>
          </a:prstGeom>
          <a:noFill/>
          <a:ln w="9525">
            <a:noFill/>
            <a:miter lim="800000"/>
            <a:headEnd/>
            <a:tailEnd/>
          </a:ln>
        </p:spPr>
      </p:pic>
      <p:pic>
        <p:nvPicPr>
          <p:cNvPr id="15" name="Picture 4" descr="https://www.egr.msu.edu/eceshop/Parts_Inventory/images/470%20uf%20electrolytic%20capacitor.jpg"/>
          <p:cNvPicPr>
            <a:picLocks noChangeAspect="1" noChangeArrowheads="1"/>
          </p:cNvPicPr>
          <p:nvPr/>
        </p:nvPicPr>
        <p:blipFill>
          <a:blip r:embed="rId4" cstate="print"/>
          <a:srcRect/>
          <a:stretch>
            <a:fillRect/>
          </a:stretch>
        </p:blipFill>
        <p:spPr bwMode="auto">
          <a:xfrm>
            <a:off x="5446004" y="3291386"/>
            <a:ext cx="914400" cy="990600"/>
          </a:xfrm>
          <a:prstGeom prst="rect">
            <a:avLst/>
          </a:prstGeom>
          <a:noFill/>
          <a:ln w="9525">
            <a:noFill/>
            <a:miter lim="800000"/>
            <a:headEnd/>
            <a:tailEnd/>
          </a:ln>
        </p:spPr>
      </p:pic>
      <p:pic>
        <p:nvPicPr>
          <p:cNvPr id="16" name="Picture 6" descr="http://www.me.berkeley.edu/ME102/Past_Proj/s05/18-Inverted_Pendulum/images/Hardware/7805.gif"/>
          <p:cNvPicPr>
            <a:picLocks noChangeAspect="1" noChangeArrowheads="1"/>
          </p:cNvPicPr>
          <p:nvPr/>
        </p:nvPicPr>
        <p:blipFill>
          <a:blip r:embed="rId5" cstate="print"/>
          <a:srcRect/>
          <a:stretch>
            <a:fillRect/>
          </a:stretch>
        </p:blipFill>
        <p:spPr bwMode="auto">
          <a:xfrm>
            <a:off x="6238213" y="3195394"/>
            <a:ext cx="1457325" cy="1447800"/>
          </a:xfrm>
          <a:prstGeom prst="rect">
            <a:avLst/>
          </a:prstGeom>
          <a:noFill/>
          <a:ln w="9525">
            <a:noFill/>
            <a:miter lim="800000"/>
            <a:headEnd/>
            <a:tailEnd/>
          </a:ln>
        </p:spPr>
      </p:pic>
      <p:sp>
        <p:nvSpPr>
          <p:cNvPr id="17" name="Right Arrow 16"/>
          <p:cNvSpPr/>
          <p:nvPr/>
        </p:nvSpPr>
        <p:spPr>
          <a:xfrm>
            <a:off x="6061341" y="3623869"/>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ight Arrow 17"/>
          <p:cNvSpPr/>
          <p:nvPr/>
        </p:nvSpPr>
        <p:spPr>
          <a:xfrm>
            <a:off x="1031543" y="3671058"/>
            <a:ext cx="533400" cy="2111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Right Arrow 18"/>
          <p:cNvSpPr/>
          <p:nvPr/>
        </p:nvSpPr>
        <p:spPr>
          <a:xfrm>
            <a:off x="2975560" y="3582353"/>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ight Arrow 19"/>
          <p:cNvSpPr/>
          <p:nvPr/>
        </p:nvSpPr>
        <p:spPr>
          <a:xfrm>
            <a:off x="5163134" y="3606619"/>
            <a:ext cx="533400" cy="1800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850310" y="2418546"/>
            <a:ext cx="1217641" cy="1015663"/>
          </a:xfrm>
          <a:prstGeom prst="rect">
            <a:avLst/>
          </a:prstGeom>
          <a:noFill/>
        </p:spPr>
        <p:txBody>
          <a:bodyPr wrap="none" rtlCol="0">
            <a:spAutoFit/>
          </a:bodyPr>
          <a:lstStyle/>
          <a:p>
            <a:r>
              <a:rPr lang="en-US" sz="2000" dirty="0" smtClean="0">
                <a:latin typeface="Times New Roman" pitchFamily="18" charset="0"/>
                <a:cs typeface="Times New Roman" pitchFamily="18" charset="0"/>
              </a:rPr>
              <a:t>230 V AC</a:t>
            </a:r>
          </a:p>
          <a:p>
            <a:r>
              <a:rPr lang="en-US" sz="2000" dirty="0" smtClean="0">
                <a:latin typeface="Times New Roman" pitchFamily="18" charset="0"/>
                <a:cs typeface="Times New Roman" pitchFamily="18" charset="0"/>
              </a:rPr>
              <a:t>    50 Hz</a:t>
            </a:r>
          </a:p>
          <a:p>
            <a:endParaRPr lang="en-US" sz="2000" dirty="0">
              <a:latin typeface="Times New Roman" pitchFamily="18" charset="0"/>
              <a:cs typeface="Times New Roman" pitchFamily="18" charset="0"/>
            </a:endParaRPr>
          </a:p>
        </p:txBody>
      </p:sp>
      <p:sp>
        <p:nvSpPr>
          <p:cNvPr id="21" name="TextBox 20"/>
          <p:cNvSpPr txBox="1"/>
          <p:nvPr/>
        </p:nvSpPr>
        <p:spPr>
          <a:xfrm>
            <a:off x="3316301" y="2369843"/>
            <a:ext cx="1754006" cy="707886"/>
          </a:xfrm>
          <a:prstGeom prst="rect">
            <a:avLst/>
          </a:prstGeom>
          <a:noFill/>
        </p:spPr>
        <p:txBody>
          <a:bodyPr wrap="none" rtlCol="0">
            <a:spAutoFit/>
          </a:bodyPr>
          <a:lstStyle/>
          <a:p>
            <a:r>
              <a:rPr lang="en-US" sz="2000" dirty="0" smtClean="0">
                <a:latin typeface="Times New Roman" pitchFamily="18" charset="0"/>
                <a:cs typeface="Times New Roman" pitchFamily="18" charset="0"/>
              </a:rPr>
              <a:t>Bridge rectifier</a:t>
            </a:r>
          </a:p>
          <a:p>
            <a:endParaRPr lang="en-US" sz="2000" dirty="0">
              <a:latin typeface="Times New Roman" pitchFamily="18" charset="0"/>
              <a:cs typeface="Times New Roman" pitchFamily="18" charset="0"/>
            </a:endParaRPr>
          </a:p>
        </p:txBody>
      </p:sp>
      <p:sp>
        <p:nvSpPr>
          <p:cNvPr id="22" name="TextBox 21"/>
          <p:cNvSpPr txBox="1"/>
          <p:nvPr/>
        </p:nvSpPr>
        <p:spPr>
          <a:xfrm>
            <a:off x="5414619" y="4267200"/>
            <a:ext cx="1524776" cy="707886"/>
          </a:xfrm>
          <a:prstGeom prst="rect">
            <a:avLst/>
          </a:prstGeom>
          <a:noFill/>
        </p:spPr>
        <p:txBody>
          <a:bodyPr wrap="none" rtlCol="0">
            <a:spAutoFit/>
          </a:bodyPr>
          <a:lstStyle/>
          <a:p>
            <a:r>
              <a:rPr lang="en-US" sz="2000" dirty="0" smtClean="0">
                <a:latin typeface="Times New Roman" pitchFamily="18" charset="0"/>
                <a:cs typeface="Times New Roman" pitchFamily="18" charset="0"/>
              </a:rPr>
              <a:t>Filter(470µf)</a:t>
            </a:r>
          </a:p>
          <a:p>
            <a:endParaRPr lang="en-US" sz="2000" dirty="0">
              <a:latin typeface="Times New Roman" pitchFamily="18" charset="0"/>
              <a:cs typeface="Times New Roman" pitchFamily="18" charset="0"/>
            </a:endParaRPr>
          </a:p>
        </p:txBody>
      </p:sp>
      <p:sp>
        <p:nvSpPr>
          <p:cNvPr id="23" name="TextBox 22"/>
          <p:cNvSpPr txBox="1"/>
          <p:nvPr/>
        </p:nvSpPr>
        <p:spPr>
          <a:xfrm>
            <a:off x="6328041" y="2572434"/>
            <a:ext cx="1515158" cy="707886"/>
          </a:xfrm>
          <a:prstGeom prst="rect">
            <a:avLst/>
          </a:prstGeom>
          <a:noFill/>
        </p:spPr>
        <p:txBody>
          <a:bodyPr wrap="none" rtlCol="0">
            <a:spAutoFit/>
          </a:bodyPr>
          <a:lstStyle/>
          <a:p>
            <a:r>
              <a:rPr lang="en-US" sz="2000" dirty="0" smtClean="0">
                <a:latin typeface="Times New Roman" pitchFamily="18" charset="0"/>
                <a:cs typeface="Times New Roman" pitchFamily="18" charset="0"/>
              </a:rPr>
              <a:t>5v Regulator</a:t>
            </a:r>
          </a:p>
          <a:p>
            <a:endParaRPr lang="en-US" sz="2000" dirty="0">
              <a:latin typeface="Times New Roman" pitchFamily="18" charset="0"/>
              <a:cs typeface="Times New Roman" pitchFamily="18" charset="0"/>
            </a:endParaRPr>
          </a:p>
        </p:txBody>
      </p:sp>
      <p:sp>
        <p:nvSpPr>
          <p:cNvPr id="25" name="TextBox 24"/>
          <p:cNvSpPr txBox="1"/>
          <p:nvPr/>
        </p:nvSpPr>
        <p:spPr>
          <a:xfrm>
            <a:off x="8082190" y="3441370"/>
            <a:ext cx="979948" cy="707886"/>
          </a:xfrm>
          <a:prstGeom prst="rect">
            <a:avLst/>
          </a:prstGeom>
          <a:noFill/>
        </p:spPr>
        <p:txBody>
          <a:bodyPr wrap="none" rtlCol="0">
            <a:spAutoFit/>
          </a:bodyPr>
          <a:lstStyle/>
          <a:p>
            <a:r>
              <a:rPr lang="en-US" sz="2000" dirty="0" smtClean="0">
                <a:latin typeface="Times New Roman" pitchFamily="18" charset="0"/>
                <a:cs typeface="Times New Roman" pitchFamily="18" charset="0"/>
              </a:rPr>
              <a:t>5V DC </a:t>
            </a:r>
          </a:p>
          <a:p>
            <a:endParaRPr lang="en-US" sz="2000" dirty="0">
              <a:latin typeface="Times New Roman" pitchFamily="18" charset="0"/>
              <a:cs typeface="Times New Roman" pitchFamily="18" charset="0"/>
            </a:endParaRPr>
          </a:p>
        </p:txBody>
      </p:sp>
      <p:sp>
        <p:nvSpPr>
          <p:cNvPr id="27" name="Right Arrow 26"/>
          <p:cNvSpPr/>
          <p:nvPr/>
        </p:nvSpPr>
        <p:spPr>
          <a:xfrm>
            <a:off x="7576499" y="3668985"/>
            <a:ext cx="533400" cy="1800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TextBox 27"/>
          <p:cNvSpPr txBox="1"/>
          <p:nvPr/>
        </p:nvSpPr>
        <p:spPr>
          <a:xfrm>
            <a:off x="1416198" y="4643194"/>
            <a:ext cx="1733360" cy="1015663"/>
          </a:xfrm>
          <a:prstGeom prst="rect">
            <a:avLst/>
          </a:prstGeom>
          <a:noFill/>
        </p:spPr>
        <p:txBody>
          <a:bodyPr wrap="none" rtlCol="0">
            <a:spAutoFit/>
          </a:bodyPr>
          <a:lstStyle/>
          <a:p>
            <a:pPr algn="ctr"/>
            <a:r>
              <a:rPr lang="en-US" sz="2000" dirty="0" smtClean="0">
                <a:latin typeface="Times New Roman" pitchFamily="18" charset="0"/>
                <a:cs typeface="Times New Roman" pitchFamily="18" charset="0"/>
              </a:rPr>
              <a:t>12V step down</a:t>
            </a:r>
          </a:p>
          <a:p>
            <a:pPr algn="ctr"/>
            <a:r>
              <a:rPr lang="en-US" sz="2000" dirty="0" smtClean="0">
                <a:latin typeface="Times New Roman" pitchFamily="18" charset="0"/>
                <a:cs typeface="Times New Roman" pitchFamily="18" charset="0"/>
              </a:rPr>
              <a:t> transformer</a:t>
            </a:r>
          </a:p>
          <a:p>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34346676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buFont typeface="Wingdings" pitchFamily="2" charset="2"/>
              <a:buChar char="Ø"/>
            </a:pPr>
            <a:r>
              <a:rPr lang="en-IN" sz="2800" dirty="0" smtClean="0">
                <a:solidFill>
                  <a:srgbClr val="002060"/>
                </a:solidFill>
                <a:latin typeface="Times New Roman" pitchFamily="18" charset="0"/>
                <a:cs typeface="Times New Roman" pitchFamily="18" charset="0"/>
              </a:rPr>
              <a:t>Program Memory (KB)  -	14</a:t>
            </a:r>
          </a:p>
          <a:p>
            <a:pPr>
              <a:buFont typeface="Wingdings" pitchFamily="2" charset="2"/>
              <a:buChar char="Ø"/>
            </a:pPr>
            <a:r>
              <a:rPr lang="en-IN" sz="2800" dirty="0" smtClean="0">
                <a:solidFill>
                  <a:srgbClr val="002060"/>
                </a:solidFill>
                <a:latin typeface="Times New Roman" pitchFamily="18" charset="0"/>
                <a:cs typeface="Times New Roman" pitchFamily="18" charset="0"/>
              </a:rPr>
              <a:t>CPU Speed (MIPS)   -	5</a:t>
            </a:r>
          </a:p>
          <a:p>
            <a:pPr>
              <a:buFont typeface="Wingdings" pitchFamily="2" charset="2"/>
              <a:buChar char="Ø"/>
            </a:pPr>
            <a:r>
              <a:rPr lang="en-IN" sz="2800" dirty="0" smtClean="0">
                <a:solidFill>
                  <a:srgbClr val="002060"/>
                </a:solidFill>
                <a:latin typeface="Times New Roman" pitchFamily="18" charset="0"/>
                <a:cs typeface="Times New Roman" pitchFamily="18" charset="0"/>
              </a:rPr>
              <a:t>RAM Byte -  368</a:t>
            </a:r>
          </a:p>
          <a:p>
            <a:pPr>
              <a:buFont typeface="Wingdings" pitchFamily="2" charset="2"/>
              <a:buChar char="Ø"/>
            </a:pPr>
            <a:r>
              <a:rPr lang="en-IN" sz="2800" dirty="0" smtClean="0">
                <a:solidFill>
                  <a:srgbClr val="002060"/>
                </a:solidFill>
                <a:latin typeface="Times New Roman" pitchFamily="18" charset="0"/>
                <a:cs typeface="Times New Roman" pitchFamily="18" charset="0"/>
              </a:rPr>
              <a:t>Data EEPROM (bytes)  -256</a:t>
            </a:r>
          </a:p>
          <a:p>
            <a:pPr>
              <a:buFont typeface="Wingdings" pitchFamily="2" charset="2"/>
              <a:buChar char="Ø"/>
            </a:pPr>
            <a:r>
              <a:rPr lang="en-IN" sz="2800" dirty="0" smtClean="0">
                <a:solidFill>
                  <a:srgbClr val="002060"/>
                </a:solidFill>
                <a:latin typeface="Times New Roman" pitchFamily="18" charset="0"/>
                <a:cs typeface="Times New Roman" pitchFamily="18" charset="0"/>
              </a:rPr>
              <a:t>Digital Communication Peripherals 1-UART, 1-SPI, 1-I2C1-MSSP(SPI/I2C)</a:t>
            </a:r>
          </a:p>
          <a:p>
            <a:pPr>
              <a:buFont typeface="Wingdings" pitchFamily="2" charset="2"/>
              <a:buChar char="Ø"/>
            </a:pPr>
            <a:r>
              <a:rPr lang="en-IN" sz="2800" dirty="0" smtClean="0">
                <a:solidFill>
                  <a:srgbClr val="002060"/>
                </a:solidFill>
                <a:latin typeface="Times New Roman" pitchFamily="18" charset="0"/>
                <a:cs typeface="Times New Roman" pitchFamily="18" charset="0"/>
              </a:rPr>
              <a:t>Capture/Compare/PWM Peripheral - 22 CCP</a:t>
            </a:r>
          </a:p>
          <a:p>
            <a:pPr>
              <a:buFont typeface="Wingdings" pitchFamily="2" charset="2"/>
              <a:buChar char="Ø"/>
            </a:pPr>
            <a:r>
              <a:rPr lang="en-IN" sz="2800" dirty="0" smtClean="0">
                <a:solidFill>
                  <a:srgbClr val="002060"/>
                </a:solidFill>
                <a:latin typeface="Times New Roman" pitchFamily="18" charset="0"/>
                <a:cs typeface="Times New Roman" pitchFamily="18" charset="0"/>
              </a:rPr>
              <a:t>Timers -	2 x 8-bit, 1 x 16-bit</a:t>
            </a:r>
          </a:p>
          <a:p>
            <a:pPr>
              <a:buFont typeface="Wingdings" pitchFamily="2" charset="2"/>
              <a:buChar char="Ø"/>
            </a:pPr>
            <a:r>
              <a:rPr lang="en-IN" sz="2800" dirty="0" smtClean="0">
                <a:solidFill>
                  <a:srgbClr val="002060"/>
                </a:solidFill>
                <a:latin typeface="Times New Roman" pitchFamily="18" charset="0"/>
                <a:cs typeface="Times New Roman" pitchFamily="18" charset="0"/>
              </a:rPr>
              <a:t>ADC -  8 channel, 10-bit</a:t>
            </a:r>
          </a:p>
          <a:p>
            <a:pPr>
              <a:buFont typeface="Wingdings" pitchFamily="2" charset="2"/>
              <a:buChar char="Ø"/>
            </a:pPr>
            <a:r>
              <a:rPr lang="en-IN" sz="2800" dirty="0" smtClean="0">
                <a:solidFill>
                  <a:srgbClr val="002060"/>
                </a:solidFill>
                <a:latin typeface="Times New Roman" pitchFamily="18" charset="0"/>
                <a:cs typeface="Times New Roman" pitchFamily="18" charset="0"/>
              </a:rPr>
              <a:t>Comparator – 2</a:t>
            </a:r>
          </a:p>
          <a:p>
            <a:pPr>
              <a:buFont typeface="Wingdings" pitchFamily="2" charset="2"/>
              <a:buChar char="Ø"/>
            </a:pPr>
            <a:r>
              <a:rPr lang="en-IN" sz="2800" dirty="0" smtClean="0">
                <a:solidFill>
                  <a:srgbClr val="002060"/>
                </a:solidFill>
                <a:latin typeface="Times New Roman" pitchFamily="18" charset="0"/>
                <a:cs typeface="Times New Roman" pitchFamily="18" charset="0"/>
              </a:rPr>
              <a:t>Operating Voltage Range (V)   -   2 to 5.5</a:t>
            </a:r>
          </a:p>
          <a:p>
            <a:pPr>
              <a:buFont typeface="Wingdings" pitchFamily="2" charset="2"/>
              <a:buChar char="Ø"/>
            </a:pPr>
            <a:r>
              <a:rPr lang="en-IN" sz="2800" dirty="0" smtClean="0">
                <a:solidFill>
                  <a:srgbClr val="002060"/>
                </a:solidFill>
                <a:latin typeface="Times New Roman" pitchFamily="18" charset="0"/>
                <a:cs typeface="Times New Roman" pitchFamily="18" charset="0"/>
              </a:rPr>
              <a:t>Pin Count  -  40</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sz="2400" i="1" dirty="0" smtClean="0">
                <a:solidFill>
                  <a:schemeClr val="tx1"/>
                </a:solidFill>
                <a:ea typeface="DejaVu Serif" pitchFamily="18" charset="0"/>
                <a:cs typeface="Times New Roman" pitchFamily="18" charset="0"/>
              </a:rPr>
              <a:t>Specifications</a:t>
            </a:r>
            <a:r>
              <a:rPr lang="en-IN" i="1" dirty="0" smtClean="0"/>
              <a:t> </a:t>
            </a:r>
            <a:r>
              <a:rPr lang="en-IN" sz="2400" i="1" dirty="0" smtClean="0">
                <a:solidFill>
                  <a:schemeClr val="tx1"/>
                </a:solidFill>
                <a:ea typeface="DejaVu Serif" pitchFamily="18" charset="0"/>
                <a:cs typeface="Times New Roman" pitchFamily="18" charset="0"/>
              </a:rPr>
              <a:t>of</a:t>
            </a:r>
            <a:r>
              <a:rPr lang="en-IN" i="1" dirty="0" smtClean="0"/>
              <a:t> </a:t>
            </a:r>
            <a:r>
              <a:rPr lang="en-IN" sz="2400" i="1" dirty="0" smtClean="0">
                <a:solidFill>
                  <a:schemeClr val="tx1"/>
                </a:solidFill>
                <a:ea typeface="DejaVu Serif" pitchFamily="18" charset="0"/>
                <a:cs typeface="Times New Roman" pitchFamily="18" charset="0"/>
              </a:rPr>
              <a:t>pic18f4550</a:t>
            </a:r>
            <a:endParaRPr lang="en-IN" sz="2400" i="1" dirty="0" smtClean="0">
              <a:solidFill>
                <a:schemeClr val="tx1"/>
              </a:solidFill>
              <a:ea typeface="DejaVu Serif"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TextBox 7"/>
          <p:cNvSpPr txBox="1">
            <a:spLocks noChangeArrowheads="1"/>
          </p:cNvSpPr>
          <p:nvPr/>
        </p:nvSpPr>
        <p:spPr bwMode="auto">
          <a:xfrm>
            <a:off x="1274763" y="2895600"/>
            <a:ext cx="184150" cy="1077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sz="3200">
              <a:latin typeface="Times New Roman" pitchFamily="18" charset="0"/>
              <a:cs typeface="Times New Roman" pitchFamily="18" charset="0"/>
            </a:endParaRPr>
          </a:p>
          <a:p>
            <a:endParaRPr lang="en-US" sz="3200"/>
          </a:p>
        </p:txBody>
      </p:sp>
      <p:sp>
        <p:nvSpPr>
          <p:cNvPr id="2" name="TextBox 1"/>
          <p:cNvSpPr txBox="1"/>
          <p:nvPr/>
        </p:nvSpPr>
        <p:spPr>
          <a:xfrm>
            <a:off x="788988" y="357166"/>
            <a:ext cx="1725152" cy="584775"/>
          </a:xfrm>
          <a:prstGeom prst="rect">
            <a:avLst/>
          </a:prstGeom>
          <a:noFill/>
        </p:spPr>
        <p:txBody>
          <a:bodyPr wrap="square" rtlCol="0">
            <a:spAutoFit/>
          </a:bodyPr>
          <a:lstStyle/>
          <a:p>
            <a:r>
              <a:rPr lang="en-US" sz="3200" b="1" dirty="0" smtClean="0">
                <a:latin typeface="Times New Roman" pitchFamily="18" charset="0"/>
                <a:cs typeface="Times New Roman" pitchFamily="18" charset="0"/>
              </a:rPr>
              <a:t>IR LED:</a:t>
            </a:r>
            <a:endParaRPr lang="en-US" sz="3200" b="1" dirty="0">
              <a:latin typeface="Times New Roman" pitchFamily="18" charset="0"/>
              <a:cs typeface="Times New Roman" pitchFamily="18" charset="0"/>
            </a:endParaRPr>
          </a:p>
        </p:txBody>
      </p:sp>
      <p:sp>
        <p:nvSpPr>
          <p:cNvPr id="3" name="TextBox 2"/>
          <p:cNvSpPr txBox="1"/>
          <p:nvPr/>
        </p:nvSpPr>
        <p:spPr>
          <a:xfrm>
            <a:off x="857224" y="1071546"/>
            <a:ext cx="6304756" cy="4401205"/>
          </a:xfrm>
          <a:prstGeom prst="rect">
            <a:avLst/>
          </a:prstGeom>
          <a:noFill/>
        </p:spPr>
        <p:txBody>
          <a:bodyPr wrap="square" rtlCol="0">
            <a:spAutoFit/>
          </a:bodyPr>
          <a:lstStyle/>
          <a:p>
            <a:pPr marL="342900" indent="-342900" algn="just">
              <a:buFont typeface="Wingdings" pitchFamily="2" charset="2"/>
              <a:buChar char="Ø"/>
            </a:pPr>
            <a:r>
              <a:rPr lang="en-US" sz="2000" dirty="0" smtClean="0">
                <a:latin typeface="Times New Roman" pitchFamily="18" charset="0"/>
                <a:cs typeface="Times New Roman" pitchFamily="18" charset="0"/>
              </a:rPr>
              <a:t>An IR LED, also known as IR transmitter, is a special purpose LED that transmits infrared rays in the range of 760 nm wavelength.</a:t>
            </a:r>
          </a:p>
          <a:p>
            <a:pPr marL="342900" indent="-342900" algn="just">
              <a:buFont typeface="Wingdings" pitchFamily="2" charset="2"/>
              <a:buChar char="Ø"/>
            </a:pPr>
            <a:endParaRPr lang="en-US" sz="2000" dirty="0" smtClean="0">
              <a:latin typeface="Times New Roman" pitchFamily="18" charset="0"/>
              <a:cs typeface="Times New Roman" pitchFamily="18" charset="0"/>
            </a:endParaRPr>
          </a:p>
          <a:p>
            <a:pPr marL="342900" indent="-342900" algn="just">
              <a:buFont typeface="Wingdings" pitchFamily="2" charset="2"/>
              <a:buChar char="Ø"/>
            </a:pPr>
            <a:r>
              <a:rPr lang="en-US" sz="2000" dirty="0" smtClean="0">
                <a:latin typeface="Times New Roman" pitchFamily="18" charset="0"/>
                <a:cs typeface="Times New Roman" pitchFamily="18" charset="0"/>
              </a:rPr>
              <a:t>Such LEDs are usually made of gallium arsenide or aluminum gallium arsenide. They, along with IR receivers, are commonly used as sensors.</a:t>
            </a:r>
          </a:p>
          <a:p>
            <a:pPr marL="342900" indent="-342900" algn="just">
              <a:buFont typeface="Wingdings" pitchFamily="2" charset="2"/>
              <a:buChar char="Ø"/>
            </a:pPr>
            <a:endParaRPr lang="en-US" sz="2000" dirty="0" smtClean="0">
              <a:latin typeface="Times New Roman" pitchFamily="18" charset="0"/>
              <a:cs typeface="Times New Roman" pitchFamily="18" charset="0"/>
            </a:endParaRPr>
          </a:p>
          <a:p>
            <a:pPr marL="342900" indent="-342900" algn="just">
              <a:buFont typeface="Wingdings" pitchFamily="2" charset="2"/>
              <a:buChar char="Ø"/>
            </a:pPr>
            <a:r>
              <a:rPr lang="en-US" sz="2000" dirty="0" smtClean="0">
                <a:latin typeface="Times New Roman" pitchFamily="18" charset="0"/>
                <a:cs typeface="Times New Roman" pitchFamily="18" charset="0"/>
              </a:rPr>
              <a:t>The appearance is same as a common LED. Since the human eye cannot see the infrared radiations, it is not possible for a person to identify whether the IR LED is working or not, unlike a common LED. </a:t>
            </a:r>
          </a:p>
          <a:p>
            <a:pPr marL="342900" indent="-342900">
              <a:buFont typeface="Wingdings" pitchFamily="2" charset="2"/>
              <a:buChar char="Ø"/>
            </a:pPr>
            <a:endParaRPr lang="en-US" sz="2000" dirty="0" smtClean="0">
              <a:latin typeface="Times New Roman" pitchFamily="18" charset="0"/>
              <a:cs typeface="Times New Roman" pitchFamily="18" charset="0"/>
            </a:endParaRPr>
          </a:p>
          <a:p>
            <a:pPr marL="342900" indent="-342900">
              <a:buFont typeface="Wingdings" pitchFamily="2" charset="2"/>
              <a:buChar char="Ø"/>
            </a:pPr>
            <a:endParaRPr lang="en-US" sz="2000" dirty="0">
              <a:latin typeface="Times New Roman" pitchFamily="18" charset="0"/>
              <a:cs typeface="Times New Roman" pitchFamily="18" charset="0"/>
            </a:endParaRPr>
          </a:p>
        </p:txBody>
      </p:sp>
      <p:pic>
        <p:nvPicPr>
          <p:cNvPr id="12" name="Picture 3"/>
          <p:cNvPicPr>
            <a:picLocks noChangeAspect="1" noChangeArrowheads="1"/>
          </p:cNvPicPr>
          <p:nvPr/>
        </p:nvPicPr>
        <p:blipFill>
          <a:blip r:embed="rId2" cstate="print"/>
          <a:srcRect/>
          <a:stretch>
            <a:fillRect/>
          </a:stretch>
        </p:blipFill>
        <p:spPr bwMode="auto">
          <a:xfrm>
            <a:off x="7215206" y="1214422"/>
            <a:ext cx="1745456" cy="3146322"/>
          </a:xfrm>
          <a:prstGeom prst="rect">
            <a:avLst/>
          </a:prstGeom>
          <a:noFill/>
          <a:ln w="9525">
            <a:noFill/>
            <a:miter lim="800000"/>
            <a:headEnd/>
            <a:tailEnd/>
          </a:ln>
        </p:spPr>
      </p:pic>
    </p:spTree>
    <p:extLst>
      <p:ext uri="{BB962C8B-B14F-4D97-AF65-F5344CB8AC3E}">
        <p14:creationId xmlns="" xmlns:p14="http://schemas.microsoft.com/office/powerpoint/2010/main" val="41366125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681</TotalTime>
  <Words>621</Words>
  <Application>Microsoft Office PowerPoint</Application>
  <PresentationFormat>On-screen Show (4:3)</PresentationFormat>
  <Paragraphs>100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Concourse</vt:lpstr>
      <vt:lpstr>OPTIMUM ENERGY MANAGEMENT SYSTEM</vt:lpstr>
      <vt:lpstr>Slide 2</vt:lpstr>
      <vt:lpstr>Slide 3</vt:lpstr>
      <vt:lpstr>Circuit diagram:</vt:lpstr>
      <vt:lpstr>Slide 5</vt:lpstr>
      <vt:lpstr>Slide 6</vt:lpstr>
      <vt:lpstr>Slide 7</vt:lpstr>
      <vt:lpstr>Specifications of pic18f4550</vt:lpstr>
      <vt:lpstr>Slide 9</vt:lpstr>
      <vt:lpstr>Slide 10</vt:lpstr>
      <vt:lpstr>FLOWCHART</vt:lpstr>
      <vt:lpstr>Slide 12</vt:lpstr>
      <vt:lpstr>Slide 13</vt:lpstr>
      <vt:lpstr>Application </vt:lpstr>
      <vt:lpstr>FUTURE EXPANSION   </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PyritePC3</dc:creator>
  <cp:lastModifiedBy>user</cp:lastModifiedBy>
  <cp:revision>52</cp:revision>
  <dcterms:created xsi:type="dcterms:W3CDTF">2015-04-15T11:45:02Z</dcterms:created>
  <dcterms:modified xsi:type="dcterms:W3CDTF">2017-02-10T10:43:56Z</dcterms:modified>
</cp:coreProperties>
</file>