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5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084E-7160-46FF-AC15-14B78AC382AB}" type="datetimeFigureOut">
              <a:rPr lang="en-IN" smtClean="0"/>
              <a:t>03/02/2024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A7DF47-8A20-4F47-8224-AC91CC6CD1D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084E-7160-46FF-AC15-14B78AC382AB}" type="datetimeFigureOut">
              <a:rPr lang="en-IN" smtClean="0"/>
              <a:t>03/02/2024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F47-8A20-4F47-8224-AC91CC6CD1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084E-7160-46FF-AC15-14B78AC382AB}" type="datetimeFigureOut">
              <a:rPr lang="en-IN" smtClean="0"/>
              <a:t>03/02/2024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F47-8A20-4F47-8224-AC91CC6CD1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084E-7160-46FF-AC15-14B78AC382AB}" type="datetimeFigureOut">
              <a:rPr lang="en-IN" smtClean="0"/>
              <a:t>03/02/2024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F47-8A20-4F47-8224-AC91CC6CD1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084E-7160-46FF-AC15-14B78AC382AB}" type="datetimeFigureOut">
              <a:rPr lang="en-IN" smtClean="0"/>
              <a:t>03/02/2024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F47-8A20-4F47-8224-AC91CC6CD1D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084E-7160-46FF-AC15-14B78AC382AB}" type="datetimeFigureOut">
              <a:rPr lang="en-IN" smtClean="0"/>
              <a:t>03/02/2024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F47-8A20-4F47-8224-AC91CC6CD1D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084E-7160-46FF-AC15-14B78AC382AB}" type="datetimeFigureOut">
              <a:rPr lang="en-IN" smtClean="0"/>
              <a:t>03/02/2024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F47-8A20-4F47-8224-AC91CC6CD1D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084E-7160-46FF-AC15-14B78AC382AB}" type="datetimeFigureOut">
              <a:rPr lang="en-IN" smtClean="0"/>
              <a:t>03/02/2024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F47-8A20-4F47-8224-AC91CC6CD1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084E-7160-46FF-AC15-14B78AC382AB}" type="datetimeFigureOut">
              <a:rPr lang="en-IN" smtClean="0"/>
              <a:t>03/02/2024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F47-8A20-4F47-8224-AC91CC6CD1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084E-7160-46FF-AC15-14B78AC382AB}" type="datetimeFigureOut">
              <a:rPr lang="en-IN" smtClean="0"/>
              <a:t>03/02/2024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F47-8A20-4F47-8224-AC91CC6CD1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084E-7160-46FF-AC15-14B78AC382AB}" type="datetimeFigureOut">
              <a:rPr lang="en-IN" smtClean="0"/>
              <a:t>03/02/2024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F47-8A20-4F47-8224-AC91CC6CD1D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CF084E-7160-46FF-AC15-14B78AC382AB}" type="datetimeFigureOut">
              <a:rPr lang="en-IN" smtClean="0"/>
              <a:t>03/02/2024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A7DF47-8A20-4F47-8224-AC91CC6CD1D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074" y="1249301"/>
            <a:ext cx="769967" cy="753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5936" y="147908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Atliq Hardwares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2204863"/>
            <a:ext cx="583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Consumer Goods Domain </a:t>
            </a:r>
          </a:p>
          <a:p>
            <a:pPr algn="ctr"/>
            <a:r>
              <a:rPr lang="en-IN" sz="48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Ad – hoc Insights</a:t>
            </a:r>
          </a:p>
          <a:p>
            <a:pPr algn="ctr"/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Calisto MT" pitchFamily="18" charset="0"/>
              <a:cs typeface="Calibri" pitchFamily="34" charset="0"/>
            </a:endParaRPr>
          </a:p>
          <a:p>
            <a:pPr algn="ctr"/>
            <a:r>
              <a:rPr lang="en-IN" dirty="0" smtClean="0">
                <a:latin typeface="Cambria" pitchFamily="18" charset="0"/>
                <a:ea typeface="Cambria" pitchFamily="18" charset="0"/>
              </a:rPr>
              <a:t>Presented by:  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Harshali  </a:t>
            </a:r>
            <a:r>
              <a:rPr lang="en-IN" dirty="0" smtClean="0">
                <a:latin typeface="Cambria" pitchFamily="18" charset="0"/>
                <a:ea typeface="Cambria" pitchFamily="18" charset="0"/>
              </a:rPr>
              <a:t>Sonawane </a:t>
            </a:r>
            <a:endParaRPr lang="en-IN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3645025"/>
            <a:ext cx="8275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Insights: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From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analysis, we observe that Atliq Hardware introduced more new products to the market in fiscal year 2021 than in 2020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Out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of these, in the Accessories segment, Atliq produced 34 new products, which is more than in any other segment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Both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Notebook and Peripherals segments each experienced an increment of 16 new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products.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product development team at Atliq Hardware demonstrated effective performance in the Desktop segment by increasing the number of unique products from 7 to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22.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Lastly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, in Networking, Atliq introduced 3 new products in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2021.</a:t>
            </a:r>
            <a:endParaRPr lang="en-IN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1455" y="3860281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bg1"/>
                </a:solidFill>
              </a:rPr>
              <a:t>3</a:t>
            </a:r>
            <a:endParaRPr lang="en-IN" sz="1200" b="1" dirty="0">
              <a:solidFill>
                <a:schemeClr val="bg1"/>
              </a:solidFill>
            </a:endParaRPr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76673"/>
            <a:ext cx="763284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32656"/>
            <a:ext cx="8229600" cy="864096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626" y="424577"/>
            <a:ext cx="8009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Request </a:t>
            </a:r>
            <a:r>
              <a:rPr lang="en-IN" sz="2000" b="1" dirty="0" smtClean="0">
                <a:solidFill>
                  <a:srgbClr val="002060"/>
                </a:solidFill>
              </a:rPr>
              <a:t>.</a:t>
            </a:r>
            <a:r>
              <a:rPr lang="en-US" sz="2000" b="1" dirty="0">
                <a:solidFill>
                  <a:srgbClr val="002060"/>
                </a:solidFill>
              </a:rPr>
              <a:t>5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Get </a:t>
            </a:r>
            <a:r>
              <a:rPr lang="en-US" sz="2000" b="1" dirty="0" smtClean="0">
                <a:solidFill>
                  <a:srgbClr val="002060"/>
                </a:solidFill>
              </a:rPr>
              <a:t>the products that have the highest and lowest manufacturing costs?</a:t>
            </a:r>
            <a:endParaRPr lang="en-IN" sz="20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" y="1895347"/>
            <a:ext cx="5210903" cy="1590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0" y="4202093"/>
            <a:ext cx="3334215" cy="562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57200" y="1556792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</a:rPr>
              <a:t>SQL Query :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432" y="3728224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</a:rPr>
              <a:t>Query Output : </a:t>
            </a:r>
            <a:endParaRPr lang="en-IN" sz="1600" b="1" dirty="0">
              <a:solidFill>
                <a:srgbClr val="002060"/>
              </a:solidFill>
            </a:endParaRP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5" y="1651319"/>
            <a:ext cx="1838583" cy="335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521022" y="5373217"/>
            <a:ext cx="8321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 pitchFamily="18" charset="0"/>
                <a:ea typeface="Cambria" pitchFamily="18" charset="0"/>
              </a:rPr>
              <a:t>Insights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: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Out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of  all  products 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produced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by  Atliq  Hardware  until 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fiscal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year  2021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the  AQ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Home </a:t>
            </a:r>
            <a:r>
              <a:rPr lang="en-US" sz="16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Allin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1 Gen 2  had  the 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highest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manufacturing 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cost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at  $240.54, 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while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the  AQ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Master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Wireless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X1 MS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had  the  lowest  manufacturing  cost  at 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$0.89.</a:t>
            </a:r>
            <a:endParaRPr lang="en-IN" sz="16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7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32656"/>
            <a:ext cx="8229600" cy="1015251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626" y="424578"/>
            <a:ext cx="8164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Request </a:t>
            </a:r>
            <a:r>
              <a:rPr lang="en-IN" sz="2000" b="1" dirty="0" smtClean="0">
                <a:solidFill>
                  <a:srgbClr val="002060"/>
                </a:solidFill>
              </a:rPr>
              <a:t>.</a:t>
            </a:r>
            <a:r>
              <a:rPr lang="en-IN" sz="2000" b="1" dirty="0">
                <a:solidFill>
                  <a:srgbClr val="002060"/>
                </a:solidFill>
              </a:rPr>
              <a:t>6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Generate a report which contains the top 5 customers who received an average high </a:t>
            </a:r>
            <a:r>
              <a:rPr lang="en-US" sz="2000" b="1" dirty="0" err="1" smtClean="0">
                <a:solidFill>
                  <a:srgbClr val="002060"/>
                </a:solidFill>
              </a:rPr>
              <a:t>pre_invoice_discount_pct</a:t>
            </a:r>
            <a:r>
              <a:rPr lang="en-US" sz="2000" b="1" dirty="0" smtClean="0">
                <a:solidFill>
                  <a:srgbClr val="002060"/>
                </a:solidFill>
              </a:rPr>
              <a:t> for the fiscal year 2021 and in the  Indian </a:t>
            </a:r>
            <a:r>
              <a:rPr lang="en-US" sz="2000" b="1" dirty="0" smtClean="0">
                <a:solidFill>
                  <a:srgbClr val="002060"/>
                </a:solidFill>
              </a:rPr>
              <a:t> market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40240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</a:rPr>
              <a:t>SQL Query :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1556792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</a:rPr>
              <a:t>Query Output : </a:t>
            </a:r>
            <a:endParaRPr lang="en-IN" sz="1600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8199"/>
            <a:ext cx="4753639" cy="1981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99" y="1986792"/>
            <a:ext cx="3370720" cy="1724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791" y="4077072"/>
            <a:ext cx="4431188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599186" y="4015263"/>
            <a:ext cx="31807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Insights :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Insights 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from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Flipkart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Viveks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Ezone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, </a:t>
            </a:r>
            <a:r>
              <a:rPr lang="en-US" sz="16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Croma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, and Amazon reveal that these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are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top five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customers 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in India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that  received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highest 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discount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percentage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for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Atliq  Hardware 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products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during 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fiscal year 2021.</a:t>
            </a:r>
            <a:endParaRPr lang="en-IN" sz="16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32656"/>
            <a:ext cx="8229600" cy="1152129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24578"/>
            <a:ext cx="7931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Request </a:t>
            </a:r>
            <a:r>
              <a:rPr lang="en-IN" b="1" dirty="0" smtClean="0">
                <a:solidFill>
                  <a:srgbClr val="002060"/>
                </a:solidFill>
              </a:rPr>
              <a:t>.</a:t>
            </a:r>
            <a:r>
              <a:rPr lang="en-US" b="1" dirty="0">
                <a:solidFill>
                  <a:srgbClr val="002060"/>
                </a:solidFill>
              </a:rPr>
              <a:t>7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Get the complete report of the Gross sales amount for the customer “</a:t>
            </a:r>
            <a:r>
              <a:rPr lang="en-US" b="1" dirty="0" err="1" smtClean="0">
                <a:solidFill>
                  <a:srgbClr val="002060"/>
                </a:solidFill>
              </a:rPr>
              <a:t>AtliqExclusive</a:t>
            </a:r>
            <a:r>
              <a:rPr lang="en-US" b="1" dirty="0" smtClean="0">
                <a:solidFill>
                  <a:srgbClr val="002060"/>
                </a:solidFill>
              </a:rPr>
              <a:t>” for each month. This analysis helps to get an idea of low and high-performing months and take strategic decisions.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2635" y="1767840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</a:rPr>
              <a:t>SQL Query :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767840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</a:rPr>
              <a:t>Query Output : </a:t>
            </a:r>
            <a:endParaRPr lang="en-IN" sz="1600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7" y="2492897"/>
            <a:ext cx="4201111" cy="2736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92897"/>
            <a:ext cx="2721987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20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4664"/>
            <a:ext cx="7920880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47565" y="4111218"/>
            <a:ext cx="7884876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Insights :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At Insights For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, an athletic exclusive store, the maximum sales were recorded in November 2020, amounting to $20.46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million.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W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hile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lowest sale was recorded in March 2020, totaling $0.38 million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low sales from March to August 2020 were attributed to the Covid-19 pandemic, during which stores were shut down. Sales began to improve from September 2020 onwards.</a:t>
            </a:r>
            <a:r>
              <a:rPr lang="en-IN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</a:t>
            </a:r>
            <a:endParaRPr lang="en-IN" sz="16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763" y="332656"/>
            <a:ext cx="8229600" cy="86409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51" y="488867"/>
            <a:ext cx="816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Request .</a:t>
            </a:r>
            <a:r>
              <a:rPr lang="en-IN" sz="2000" b="1" dirty="0" smtClean="0">
                <a:solidFill>
                  <a:srgbClr val="002060"/>
                </a:solidFill>
              </a:rPr>
              <a:t>8 </a:t>
            </a:r>
            <a:r>
              <a:rPr lang="en-US" sz="2000" b="1" dirty="0" smtClean="0">
                <a:solidFill>
                  <a:srgbClr val="002060"/>
                </a:solidFill>
              </a:rPr>
              <a:t>In </a:t>
            </a:r>
            <a:r>
              <a:rPr lang="en-US" sz="2000" b="1" dirty="0" smtClean="0">
                <a:solidFill>
                  <a:srgbClr val="002060"/>
                </a:solidFill>
              </a:rPr>
              <a:t>which quarter of 2020, got the maximum </a:t>
            </a:r>
            <a:r>
              <a:rPr lang="en-US" sz="2000" b="1" dirty="0" err="1" smtClean="0">
                <a:solidFill>
                  <a:srgbClr val="002060"/>
                </a:solidFill>
              </a:rPr>
              <a:t>total_sold_quantity</a:t>
            </a:r>
            <a:r>
              <a:rPr lang="en-US" sz="2000" b="1" dirty="0" smtClean="0">
                <a:solidFill>
                  <a:srgbClr val="002060"/>
                </a:solidFill>
              </a:rPr>
              <a:t>? 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87515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</a:rPr>
              <a:t>SQL Query :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1556792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</a:rPr>
              <a:t>Query Output : </a:t>
            </a:r>
            <a:endParaRPr lang="en-IN" sz="1600" b="1" dirty="0">
              <a:solidFill>
                <a:srgbClr val="002060"/>
              </a:solidFill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59354"/>
            <a:ext cx="3162741" cy="203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48" y="2071498"/>
            <a:ext cx="2196888" cy="1573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9" y="3917981"/>
            <a:ext cx="3440241" cy="2366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67584" y="4221088"/>
            <a:ext cx="4212312" cy="2031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>
                <a:latin typeface="Cambria" pitchFamily="18" charset="0"/>
                <a:ea typeface="Cambria" pitchFamily="18" charset="0"/>
              </a:rPr>
              <a:t>Insights 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Atliq </a:t>
            </a:r>
            <a:r>
              <a:rPr lang="en-US" sz="1600" dirty="0" err="1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Harware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sold the highest quantity of hardware in quarter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4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of the fiscal year 2020, which started in September 2019. </a:t>
            </a: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lowest quantity was sold in quarter 2 of the fiscal year 2020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.</a:t>
            </a:r>
            <a:endParaRPr lang="en-IN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763" y="332656"/>
            <a:ext cx="8229600" cy="86409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477" y="488868"/>
            <a:ext cx="816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Request </a:t>
            </a:r>
            <a:r>
              <a:rPr lang="en-US" sz="2000" b="1" dirty="0" smtClean="0">
                <a:solidFill>
                  <a:srgbClr val="002060"/>
                </a:solidFill>
              </a:rPr>
              <a:t>9. Which channel helped to bring more gross sales in the fiscal year 2021and the percentage of contribution?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3007" y="1387515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</a:rPr>
              <a:t>SQL Query :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4713" y="1387515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</a:rPr>
              <a:t>Query Output : </a:t>
            </a:r>
            <a:endParaRPr lang="en-IN" sz="1600" b="1" dirty="0">
              <a:solidFill>
                <a:srgbClr val="002060"/>
              </a:solidFill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540" y="4797153"/>
            <a:ext cx="3642709" cy="954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1" y="1726070"/>
            <a:ext cx="3999344" cy="2783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7" y="1726070"/>
            <a:ext cx="3988327" cy="3071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79513" y="5013176"/>
            <a:ext cx="52360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Cambria" pitchFamily="18" charset="0"/>
                <a:ea typeface="Cambria" pitchFamily="18" charset="0"/>
              </a:rPr>
              <a:t>Insights: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Among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three channels of athletic hardware, the retailer channel had the highest contribution, gathering 73.2% of the overall gross sales in the fiscal year 2021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In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contrast, the distributor channel had the lowest gross sales collection out of all the channels, at 11.3%.</a:t>
            </a:r>
            <a:endParaRPr lang="en-IN" sz="16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763" y="332656"/>
            <a:ext cx="8229600" cy="86409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614" y="441538"/>
            <a:ext cx="816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Request </a:t>
            </a:r>
            <a:r>
              <a:rPr lang="en-US" sz="2000" b="1" dirty="0" smtClean="0">
                <a:solidFill>
                  <a:srgbClr val="002060"/>
                </a:solidFill>
              </a:rPr>
              <a:t>10. Get the Top 3 products in each division that have a </a:t>
            </a:r>
            <a:r>
              <a:rPr lang="en-US" sz="2000" b="1" dirty="0" smtClean="0">
                <a:solidFill>
                  <a:srgbClr val="002060"/>
                </a:solidFill>
              </a:rPr>
              <a:t>high </a:t>
            </a:r>
            <a:r>
              <a:rPr lang="en-US" sz="2000" b="1" dirty="0" err="1" smtClean="0">
                <a:solidFill>
                  <a:srgbClr val="002060"/>
                </a:solidFill>
              </a:rPr>
              <a:t>total_sold_quantity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in the </a:t>
            </a:r>
            <a:r>
              <a:rPr lang="en-US" sz="2000" b="1" dirty="0" err="1" smtClean="0">
                <a:solidFill>
                  <a:srgbClr val="002060"/>
                </a:solidFill>
              </a:rPr>
              <a:t>fiscal_year</a:t>
            </a:r>
            <a:r>
              <a:rPr lang="en-US" sz="2000" b="1" dirty="0" smtClean="0">
                <a:solidFill>
                  <a:srgbClr val="002060"/>
                </a:solidFill>
              </a:rPr>
              <a:t> 2021?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31540" y="1387515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</a:rPr>
              <a:t>SQL Query :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447" y="4689389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</a:rPr>
              <a:t>Query Output : </a:t>
            </a:r>
            <a:endParaRPr lang="en-IN" sz="1600" b="1" dirty="0">
              <a:solidFill>
                <a:srgbClr val="002060"/>
              </a:solidFill>
            </a:endParaRP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31" y="1431670"/>
            <a:ext cx="6506483" cy="313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709" y="4689389"/>
            <a:ext cx="6492705" cy="1887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404664"/>
            <a:ext cx="2810267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4664"/>
            <a:ext cx="2577997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04664"/>
            <a:ext cx="2736304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251522" y="3695431"/>
            <a:ext cx="8208911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600" b="1" dirty="0" smtClean="0">
                <a:latin typeface="Cambria" pitchFamily="18" charset="0"/>
                <a:ea typeface="Cambria" pitchFamily="18" charset="0"/>
              </a:rPr>
              <a:t>Insights :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In fiscal year 2020,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Atliq Hardware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produced different products under three divisions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In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that year, the highest quantity product sold in the Network and Storage division was the AQ Pen Drive 2 IN 1 (Premium), with approximately 0.70 million units sold. </a:t>
            </a: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highest quantity product sold in the Peripherals and Accessories division was the AQ Digit (Standard Blue), with approximately 0.17 million units sold. </a:t>
            </a:r>
            <a:endParaRPr lang="en-US" sz="1600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The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highest quantity product sold in the Personal Computer division was the AQ Gamers MS (Standard 1), with approximately 0.42 million units sold.</a:t>
            </a:r>
            <a:endParaRPr lang="en-IN" sz="16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73120" cy="6893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157592" cy="864096"/>
          </a:xfrm>
        </p:spPr>
        <p:txBody>
          <a:bodyPr/>
          <a:lstStyle/>
          <a:p>
            <a:r>
              <a:rPr lang="en-IN" sz="4400" b="1" dirty="0" smtClean="0"/>
              <a:t>       Agenda 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9" y="1988841"/>
            <a:ext cx="6660740" cy="3816424"/>
          </a:xfrm>
          <a:solidFill>
            <a:schemeClr val="bg1"/>
          </a:solidFill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 smtClean="0">
                <a:solidFill>
                  <a:srgbClr val="002060"/>
                </a:solidFill>
                <a:latin typeface="+mn-lt"/>
              </a:rPr>
              <a:t>Introduction</a:t>
            </a:r>
          </a:p>
          <a:p>
            <a:pPr algn="ctr">
              <a:lnSpc>
                <a:spcPct val="150000"/>
              </a:lnSpc>
            </a:pPr>
            <a:r>
              <a:rPr lang="en-IN" b="1" dirty="0" smtClean="0">
                <a:solidFill>
                  <a:srgbClr val="002060"/>
                </a:solidFill>
                <a:latin typeface="+mn-lt"/>
              </a:rPr>
              <a:t>Project Overview ( Project Objective and about database) </a:t>
            </a:r>
          </a:p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002060"/>
                </a:solidFill>
                <a:latin typeface="+mn-lt"/>
              </a:rPr>
              <a:t>Ad-hoc Requests , Queried Results , insights and Visualization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610" y="692697"/>
            <a:ext cx="7747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1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124744"/>
          </a:xfrm>
        </p:spPr>
        <p:txBody>
          <a:bodyPr/>
          <a:lstStyle/>
          <a:p>
            <a:r>
              <a:rPr lang="en-IN" sz="4000" b="1" dirty="0" smtClean="0"/>
              <a:t>       Introduction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+mn-lt"/>
              </a:rPr>
              <a:t>Atliq </a:t>
            </a:r>
            <a:r>
              <a:rPr lang="en-US" sz="1600" dirty="0" smtClean="0">
                <a:solidFill>
                  <a:srgbClr val="002060"/>
                </a:solidFill>
                <a:latin typeface="+mn-lt"/>
              </a:rPr>
              <a:t>Hardware </a:t>
            </a:r>
            <a:r>
              <a:rPr lang="en-US" sz="1600" dirty="0">
                <a:solidFill>
                  <a:srgbClr val="002060"/>
                </a:solidFill>
                <a:latin typeface="+mn-lt"/>
              </a:rPr>
              <a:t>is one of the leading computer hardware producers in India and has also expanded its operations to other countries</a:t>
            </a:r>
            <a:r>
              <a:rPr lang="en-US" sz="1600" dirty="0" smtClean="0">
                <a:solidFill>
                  <a:srgbClr val="002060"/>
                </a:solidFill>
                <a:latin typeface="+mn-lt"/>
              </a:rPr>
              <a:t>.</a:t>
            </a:r>
          </a:p>
          <a:p>
            <a:r>
              <a:rPr lang="en-US" sz="1600" dirty="0">
                <a:solidFill>
                  <a:srgbClr val="002060"/>
                </a:solidFill>
                <a:latin typeface="+mn-lt"/>
              </a:rPr>
              <a:t>. It manufactures products under three major divisions: 'P &amp; A' (Peripherals and Accessories), 'N &amp; S' (Network and Storage), and 'PC' (Personal Computer</a:t>
            </a:r>
            <a:r>
              <a:rPr lang="en-US" sz="1600" dirty="0" smtClean="0">
                <a:solidFill>
                  <a:srgbClr val="002060"/>
                </a:solidFill>
                <a:latin typeface="+mn-lt"/>
              </a:rPr>
              <a:t>).</a:t>
            </a:r>
          </a:p>
          <a:p>
            <a:r>
              <a:rPr lang="en-US" sz="1600" dirty="0">
                <a:solidFill>
                  <a:srgbClr val="002060"/>
                </a:solidFill>
                <a:latin typeface="+mn-lt"/>
              </a:rPr>
              <a:t>The market presence of Atliq </a:t>
            </a:r>
            <a:r>
              <a:rPr lang="en-US" sz="1600" dirty="0" smtClean="0">
                <a:solidFill>
                  <a:srgbClr val="002060"/>
                </a:solidFill>
                <a:latin typeface="+mn-lt"/>
              </a:rPr>
              <a:t>Hardware's </a:t>
            </a:r>
            <a:r>
              <a:rPr lang="en-US" sz="1600" dirty="0">
                <a:solidFill>
                  <a:srgbClr val="002060"/>
                </a:solidFill>
                <a:latin typeface="+mn-lt"/>
              </a:rPr>
              <a:t>extends across 26 countries worldwide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.</a:t>
            </a:r>
            <a:endParaRPr lang="en-US" sz="1800" dirty="0" smtClean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08922"/>
            <a:ext cx="2880320" cy="374441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708923"/>
            <a:ext cx="2736304" cy="374441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9" y="2708923"/>
            <a:ext cx="2467540" cy="3719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32657"/>
            <a:ext cx="576064" cy="5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7"/>
            <a:ext cx="8229600" cy="691480"/>
          </a:xfrm>
        </p:spPr>
        <p:txBody>
          <a:bodyPr>
            <a:noAutofit/>
          </a:bodyPr>
          <a:lstStyle/>
          <a:p>
            <a:r>
              <a:rPr lang="en-IN" sz="4000" dirty="0" smtClean="0"/>
              <a:t>            Project Overview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068961"/>
            <a:ext cx="8229600" cy="31683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+mn-lt"/>
              </a:rPr>
              <a:t>About Database 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+mn-lt"/>
              </a:rPr>
              <a:t>Atliq </a:t>
            </a:r>
            <a:r>
              <a:rPr lang="en-US" sz="1800" b="1" dirty="0">
                <a:solidFill>
                  <a:srgbClr val="002060"/>
                </a:solidFill>
                <a:latin typeface="+mn-lt"/>
              </a:rPr>
              <a:t>Hardware provides a dataset that contains four fact tables and two dimensional tables, namely: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dim_customer: contains customer-related data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dim_product: contains product-related data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fact_gross_price: contains gross price information for each product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fact_manufacturing_cost: contains the cost incurred in the production of each product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fact_sales_monthly: contains monthly sales data for each product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fact_pre_invoice_deductions: contains pre-invoice deductions information for each product</a:t>
            </a:r>
            <a:r>
              <a:rPr lang="en-US" sz="1800" dirty="0" smtClean="0">
                <a:solidFill>
                  <a:srgbClr val="002060"/>
                </a:solidFill>
                <a:latin typeface="+mn-lt"/>
              </a:rPr>
              <a:t>.</a:t>
            </a:r>
          </a:p>
          <a:p>
            <a:endParaRPr lang="en-US" sz="18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340769"/>
            <a:ext cx="8424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Project Objective :</a:t>
            </a:r>
          </a:p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Collaborate with the management team of Atliq 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Hardware's 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to gain insights into the company's product sales, enabling quick and intelligent data-informed decisions to scale the business.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51" y="404664"/>
            <a:ext cx="549077" cy="5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5"/>
            <a:ext cx="8229600" cy="1656184"/>
          </a:xfrm>
        </p:spPr>
        <p:txBody>
          <a:bodyPr>
            <a:normAutofit/>
          </a:bodyPr>
          <a:lstStyle/>
          <a:p>
            <a:r>
              <a:rPr lang="en-IN" sz="3600" dirty="0" smtClean="0"/>
              <a:t>Ad-hoc Requests , Queried Results , insights and Visualization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15" y="2708921"/>
            <a:ext cx="8229600" cy="2769171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2060"/>
                </a:solidFill>
                <a:latin typeface="+mn-lt"/>
              </a:rPr>
              <a:t>The tools used for data analysis are</a:t>
            </a:r>
            <a:r>
              <a:rPr lang="en-US" sz="1800" dirty="0" smtClean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0" indent="0" algn="ctr">
              <a:buNone/>
            </a:pP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MySQL for Data Analysis.</a:t>
            </a:r>
          </a:p>
          <a:p>
            <a:pPr marL="0" indent="0" algn="ctr">
              <a:buNone/>
            </a:pP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Power BI for Data Visualization</a:t>
            </a:r>
            <a:r>
              <a:rPr lang="en-I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</a:p>
          <a:p>
            <a:pPr marL="0" indent="0" algn="ctr">
              <a:buNone/>
            </a:pPr>
            <a:r>
              <a:rPr lang="en-I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Microsoft Power Point For Presentation</a:t>
            </a:r>
          </a:p>
          <a:p>
            <a:pPr marL="0" indent="0" algn="ctr">
              <a:buNone/>
            </a:pPr>
            <a:endParaRPr lang="en-IN" sz="1800" dirty="0">
              <a:latin typeface="+mn-lt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8" y="4221089"/>
            <a:ext cx="921567" cy="967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7" y="4254538"/>
            <a:ext cx="989559" cy="989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9" y="4232499"/>
            <a:ext cx="1131871" cy="10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0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71501" cy="1008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000" b="1" dirty="0" smtClean="0">
                <a:solidFill>
                  <a:srgbClr val="002060"/>
                </a:solidFill>
                <a:effectLst/>
              </a:rPr>
              <a:t>Request 1: Provide the list of market in which customer “Atliq Exclusive “ operates its business in APAC Region</a:t>
            </a:r>
            <a:endParaRPr lang="en-IN" sz="2000" b="1" dirty="0">
              <a:solidFill>
                <a:srgbClr val="002060"/>
              </a:solidFill>
              <a:effectLst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5" y="1593244"/>
            <a:ext cx="5593823" cy="10495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31" y="1826854"/>
            <a:ext cx="1656184" cy="240278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300191" y="140857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Query Output :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9513" y="4393455"/>
            <a:ext cx="2106635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Insights :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In the Asia-Pacific region, our </a:t>
            </a:r>
            <a:r>
              <a:rPr lang="en-US" sz="16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'Atliq </a:t>
            </a:r>
            <a:r>
              <a:rPr lang="en-US" sz="16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Exclusive' store has been established in 8 countries, of which India is the leading market in terms of gross sales</a:t>
            </a:r>
            <a:r>
              <a:rPr lang="en-IN" sz="16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.</a:t>
            </a:r>
            <a:endParaRPr lang="en-IN" sz="1600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0965" y="332656"/>
            <a:ext cx="8100089" cy="86409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89512" y="4393455"/>
            <a:ext cx="2106635" cy="2308324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66177"/>
            <a:ext cx="6124677" cy="36151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0966" y="1239301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 Query : 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32656"/>
            <a:ext cx="8229600" cy="864096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969" y="1469509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 Query : 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54234"/>
            <a:ext cx="6336704" cy="2970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26" y="4966429"/>
            <a:ext cx="3866703" cy="504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22628" y="4966429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Output : </a:t>
            </a:r>
            <a:endParaRPr lang="en-IN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9660" y="5733257"/>
            <a:ext cx="8185981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Bookman Old Style" pitchFamily="18" charset="0"/>
              </a:rPr>
              <a:t>Insights : </a:t>
            </a:r>
            <a:r>
              <a:rPr lang="en-US" sz="1600" dirty="0">
                <a:solidFill>
                  <a:srgbClr val="002060"/>
                </a:solidFill>
                <a:latin typeface="Bookman Old Style" pitchFamily="18" charset="0"/>
              </a:rPr>
              <a:t>We observed a 40% increase in new product launches from 2020 to </a:t>
            </a:r>
            <a:r>
              <a:rPr lang="en-US" sz="1600" dirty="0" smtClean="0">
                <a:solidFill>
                  <a:srgbClr val="002060"/>
                </a:solidFill>
                <a:latin typeface="Bookman Old Style" pitchFamily="18" charset="0"/>
              </a:rPr>
              <a:t>   2021</a:t>
            </a:r>
            <a:r>
              <a:rPr lang="en-US" sz="1600" dirty="0">
                <a:solidFill>
                  <a:srgbClr val="002060"/>
                </a:solidFill>
                <a:latin typeface="Bookman Old Style" pitchFamily="18" charset="0"/>
              </a:rPr>
              <a:t>, indicating positive growth performance for Atliq Hardware.</a:t>
            </a:r>
            <a:r>
              <a:rPr lang="en-IN" b="1" dirty="0" smtClean="0">
                <a:solidFill>
                  <a:srgbClr val="002060"/>
                </a:solidFill>
                <a:latin typeface="Bookman Old Style" pitchFamily="18" charset="0"/>
              </a:rPr>
              <a:t>. </a:t>
            </a:r>
            <a:endParaRPr lang="en-IN" b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50" y="1825031"/>
            <a:ext cx="2088231" cy="2802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Left Brace 15"/>
          <p:cNvSpPr/>
          <p:nvPr/>
        </p:nvSpPr>
        <p:spPr>
          <a:xfrm>
            <a:off x="8028384" y="2204865"/>
            <a:ext cx="360040" cy="576064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799635" y="2072038"/>
            <a:ext cx="122413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105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40% product count </a:t>
            </a:r>
            <a:r>
              <a:rPr lang="en-IN" sz="1050" b="1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increses</a:t>
            </a:r>
            <a:r>
              <a:rPr lang="en-IN" sz="105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in 2021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2626" y="441538"/>
            <a:ext cx="8009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Request .2:</a:t>
            </a:r>
            <a:r>
              <a:rPr lang="en-US" sz="2000" b="1" dirty="0" smtClean="0">
                <a:solidFill>
                  <a:srgbClr val="002060"/>
                </a:solidFill>
              </a:rPr>
              <a:t> What is the percentage of unique product increase in 2021 </a:t>
            </a:r>
            <a:r>
              <a:rPr lang="en-US" sz="2000" b="1" dirty="0" err="1" smtClean="0">
                <a:solidFill>
                  <a:srgbClr val="002060"/>
                </a:solidFill>
              </a:rPr>
              <a:t>vs</a:t>
            </a:r>
            <a:r>
              <a:rPr lang="en-US" sz="2000" b="1" dirty="0" smtClean="0">
                <a:solidFill>
                  <a:srgbClr val="002060"/>
                </a:solidFill>
              </a:rPr>
              <a:t> 2020?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465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32656"/>
            <a:ext cx="8229600" cy="864096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626" y="424578"/>
            <a:ext cx="8009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Request .3:</a:t>
            </a:r>
            <a:r>
              <a:rPr lang="en-US" sz="2000" b="1" dirty="0" smtClean="0">
                <a:solidFill>
                  <a:srgbClr val="002060"/>
                </a:solidFill>
              </a:rPr>
              <a:t> Provide a report with all the unique product counts for each segment and  sort them in descending order of product counts.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87515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</a:rPr>
              <a:t>SQL Query :</a:t>
            </a:r>
            <a:endParaRPr lang="en-IN" sz="1600" b="1" dirty="0">
              <a:solidFill>
                <a:srgbClr val="002060"/>
              </a:solidFill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3" y="1916833"/>
            <a:ext cx="5431639" cy="107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300192" y="1387515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</a:rPr>
              <a:t>Query Output : </a:t>
            </a:r>
            <a:endParaRPr lang="en-IN" sz="1600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726070"/>
            <a:ext cx="2232248" cy="2163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1" y="3284985"/>
            <a:ext cx="4624956" cy="2764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5364089" y="4057234"/>
            <a:ext cx="35283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Insights </a:t>
            </a:r>
            <a:r>
              <a:rPr lang="en-IN" sz="1600" dirty="0" smtClean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n-US" sz="1400" dirty="0" smtClean="0">
                <a:solidFill>
                  <a:srgbClr val="002060"/>
                </a:solidFill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Atliq  Hardware  produces </a:t>
            </a:r>
            <a:r>
              <a:rPr lang="en-US" sz="1400" dirty="0">
                <a:solidFill>
                  <a:srgbClr val="002060"/>
                </a:solidFill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products in six unique segments, namely, Notebooks, Accessories, Peripherals, Desktops, Storage, and Networking. Out of these, Atliq produces a maximum of 129 unique products in the Notebook segment, while the Networking segment has fewer than nine products.</a:t>
            </a:r>
            <a:endParaRPr lang="en-IN" sz="1400" dirty="0">
              <a:solidFill>
                <a:srgbClr val="002060"/>
              </a:solidFill>
              <a:latin typeface="Bookman Old Style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79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32656"/>
            <a:ext cx="8229600" cy="864096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626" y="424577"/>
            <a:ext cx="8009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Request .4:</a:t>
            </a:r>
            <a:r>
              <a:rPr lang="en-US" sz="2000" b="1" dirty="0" smtClean="0">
                <a:solidFill>
                  <a:srgbClr val="002060"/>
                </a:solidFill>
              </a:rPr>
              <a:t> Which segment had the most increase in unique products in 2021 </a:t>
            </a:r>
            <a:r>
              <a:rPr lang="en-US" sz="2000" b="1" dirty="0" err="1" smtClean="0">
                <a:solidFill>
                  <a:srgbClr val="002060"/>
                </a:solidFill>
              </a:rPr>
              <a:t>vs</a:t>
            </a:r>
            <a:r>
              <a:rPr lang="en-US" sz="2000" b="1" dirty="0" smtClean="0">
                <a:solidFill>
                  <a:srgbClr val="002060"/>
                </a:solidFill>
              </a:rPr>
              <a:t> 2020?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87515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</a:rPr>
              <a:t>SQL Query :</a:t>
            </a:r>
            <a:endParaRPr lang="en-IN" sz="1600" b="1" dirty="0">
              <a:solidFill>
                <a:srgbClr val="002060"/>
              </a:solidFill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89" y="1556793"/>
            <a:ext cx="6822811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376615"/>
            <a:ext cx="5400600" cy="12241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6545" y="5392529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002060"/>
                </a:solidFill>
              </a:rPr>
              <a:t>Query Output : </a:t>
            </a:r>
            <a:endParaRPr lang="en-IN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1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1236</TotalTime>
  <Words>1099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PowerPoint Presentation</vt:lpstr>
      <vt:lpstr>       Agenda </vt:lpstr>
      <vt:lpstr>       Introduction</vt:lpstr>
      <vt:lpstr>            Project Overview </vt:lpstr>
      <vt:lpstr>Ad-hoc Requests , Queried Results , insights and Visualization</vt:lpstr>
      <vt:lpstr>Request 1: Provide the list of market in which customer “Atliq Exclusive “ operates its business in APAC Region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comps</dc:creator>
  <cp:lastModifiedBy>comps</cp:lastModifiedBy>
  <cp:revision>58</cp:revision>
  <dcterms:created xsi:type="dcterms:W3CDTF">2024-02-02T17:56:09Z</dcterms:created>
  <dcterms:modified xsi:type="dcterms:W3CDTF">2024-02-03T14:33:31Z</dcterms:modified>
</cp:coreProperties>
</file>