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20FB-9790-445B-BADB-8B74F64464A9}" type="datetimeFigureOut">
              <a:rPr lang="en-IN" smtClean="0"/>
              <a:t>01/03/2024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41F1-9014-43BD-BB37-C85D39D0E1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20FB-9790-445B-BADB-8B74F64464A9}" type="datetimeFigureOut">
              <a:rPr lang="en-IN" smtClean="0"/>
              <a:t>01/03/2024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41F1-9014-43BD-BB37-C85D39D0E1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20FB-9790-445B-BADB-8B74F64464A9}" type="datetimeFigureOut">
              <a:rPr lang="en-IN" smtClean="0"/>
              <a:t>01/03/2024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41F1-9014-43BD-BB37-C85D39D0E1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20FB-9790-445B-BADB-8B74F64464A9}" type="datetimeFigureOut">
              <a:rPr lang="en-IN" smtClean="0"/>
              <a:t>01/03/2024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41F1-9014-43BD-BB37-C85D39D0E1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20FB-9790-445B-BADB-8B74F64464A9}" type="datetimeFigureOut">
              <a:rPr lang="en-IN" smtClean="0"/>
              <a:t>01/03/2024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41F1-9014-43BD-BB37-C85D39D0E1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20FB-9790-445B-BADB-8B74F64464A9}" type="datetimeFigureOut">
              <a:rPr lang="en-IN" smtClean="0"/>
              <a:t>01/03/2024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41F1-9014-43BD-BB37-C85D39D0E1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20FB-9790-445B-BADB-8B74F64464A9}" type="datetimeFigureOut">
              <a:rPr lang="en-IN" smtClean="0"/>
              <a:t>01/03/2024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41F1-9014-43BD-BB37-C85D39D0E1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20FB-9790-445B-BADB-8B74F64464A9}" type="datetimeFigureOut">
              <a:rPr lang="en-IN" smtClean="0"/>
              <a:t>01/03/2024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41F1-9014-43BD-BB37-C85D39D0E1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20FB-9790-445B-BADB-8B74F64464A9}" type="datetimeFigureOut">
              <a:rPr lang="en-IN" smtClean="0"/>
              <a:t>01/03/2024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41F1-9014-43BD-BB37-C85D39D0E1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20FB-9790-445B-BADB-8B74F64464A9}" type="datetimeFigureOut">
              <a:rPr lang="en-IN" smtClean="0"/>
              <a:t>01/03/2024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41F1-9014-43BD-BB37-C85D39D0E1F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20FB-9790-445B-BADB-8B74F64464A9}" type="datetimeFigureOut">
              <a:rPr lang="en-IN" smtClean="0"/>
              <a:t>01/03/2024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0041F1-9014-43BD-BB37-C85D39D0E1F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00041F1-9014-43BD-BB37-C85D39D0E1FA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7E620FB-9790-445B-BADB-8B74F64464A9}" type="datetimeFigureOut">
              <a:rPr lang="en-IN" smtClean="0"/>
              <a:t>01/03/2024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ata%20Cleaning%20and%20Data%20Preprocessing%20And%20ML%20model%20.ipynb#3.-RandomForestRegressor-model" TargetMode="External"/><Relationship Id="rId2" Type="http://schemas.openxmlformats.org/officeDocument/2006/relationships/hyperlink" Target="http://localhost:8888/notebooks/Data%20Cleaning%20and%20Data%20Preprocessing%20And%20ML%20model%20.ipynb#1.-LinearRegression-mod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arshaliSonawane-128/Data-Science-Capstone-Project-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772400" cy="2520279"/>
          </a:xfrm>
        </p:spPr>
        <p:txBody>
          <a:bodyPr>
            <a:normAutofit/>
          </a:bodyPr>
          <a:lstStyle/>
          <a:p>
            <a:r>
              <a:rPr lang="en-IN" sz="7200" dirty="0" smtClean="0">
                <a:solidFill>
                  <a:schemeClr val="accent6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Data Science Capstone Project </a:t>
            </a:r>
            <a:endParaRPr lang="en-IN" sz="7200" dirty="0">
              <a:solidFill>
                <a:schemeClr val="accent6">
                  <a:lumMod val="50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4149080"/>
            <a:ext cx="6832848" cy="175260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  <a:ea typeface="Cambria" pitchFamily="18" charset="0"/>
              </a:rPr>
              <a:t>Presented by : </a:t>
            </a:r>
            <a:r>
              <a:rPr lang="en-I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  <a:ea typeface="Cambria" pitchFamily="18" charset="0"/>
              </a:rPr>
              <a:t>Harshali</a:t>
            </a:r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I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  <a:ea typeface="Cambria" pitchFamily="18" charset="0"/>
              </a:rPr>
              <a:t>Sonawane</a:t>
            </a:r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83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359024"/>
          </a:xfrm>
        </p:spPr>
        <p:txBody>
          <a:bodyPr/>
          <a:lstStyle/>
          <a:p>
            <a:r>
              <a:rPr lang="en-IN" dirty="0" smtClean="0">
                <a:latin typeface="Cambria" pitchFamily="18" charset="0"/>
                <a:ea typeface="Cambria" pitchFamily="18" charset="0"/>
              </a:rPr>
              <a:t>Content </a:t>
            </a:r>
            <a:endParaRPr lang="en-IN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20888"/>
            <a:ext cx="7416824" cy="3096345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ambria" pitchFamily="18" charset="0"/>
                <a:ea typeface="Cambria" pitchFamily="18" charset="0"/>
              </a:rPr>
              <a:t>Summary of Dataset </a:t>
            </a:r>
          </a:p>
          <a:p>
            <a:r>
              <a:rPr lang="en-IN" sz="2400" dirty="0" smtClean="0">
                <a:latin typeface="Cambria" pitchFamily="18" charset="0"/>
                <a:ea typeface="Cambria" pitchFamily="18" charset="0"/>
              </a:rPr>
              <a:t>Exploratory Data Analysis </a:t>
            </a:r>
          </a:p>
          <a:p>
            <a:r>
              <a:rPr lang="en-IN" sz="2400" dirty="0" smtClean="0">
                <a:latin typeface="Cambria" pitchFamily="18" charset="0"/>
                <a:ea typeface="Cambria" pitchFamily="18" charset="0"/>
              </a:rPr>
              <a:t>Data Cleaning and Data </a:t>
            </a:r>
            <a:r>
              <a:rPr lang="en-IN" sz="2400" dirty="0" err="1" smtClean="0">
                <a:latin typeface="Cambria" pitchFamily="18" charset="0"/>
                <a:ea typeface="Cambria" pitchFamily="18" charset="0"/>
              </a:rPr>
              <a:t>Preprocessing</a:t>
            </a:r>
            <a:r>
              <a:rPr lang="en-IN" sz="2400" dirty="0" smtClean="0">
                <a:latin typeface="Cambria" pitchFamily="18" charset="0"/>
                <a:ea typeface="Cambria" pitchFamily="18" charset="0"/>
              </a:rPr>
              <a:t> </a:t>
            </a:r>
          </a:p>
          <a:p>
            <a:r>
              <a:rPr lang="en-IN" sz="2400" dirty="0" smtClean="0">
                <a:latin typeface="Cambria" pitchFamily="18" charset="0"/>
                <a:ea typeface="Cambria" pitchFamily="18" charset="0"/>
              </a:rPr>
              <a:t>Model Building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8423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itchFamily="18" charset="0"/>
                <a:ea typeface="Cambria" pitchFamily="18" charset="0"/>
              </a:rPr>
              <a:t>Summary of Dataset </a:t>
            </a:r>
            <a:endParaRPr lang="en-IN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mbria" pitchFamily="18" charset="0"/>
                <a:ea typeface="Cambria" pitchFamily="18" charset="0"/>
              </a:rPr>
              <a:t>Car Details Dataset has the following columns which provide information about car sales:</a:t>
            </a:r>
          </a:p>
          <a:p>
            <a:r>
              <a:rPr lang="en-US" sz="1800" b="1" dirty="0" smtClean="0">
                <a:latin typeface="Cambria" pitchFamily="18" charset="0"/>
                <a:ea typeface="Cambria" pitchFamily="18" charset="0"/>
              </a:rPr>
              <a:t>name</a:t>
            </a:r>
            <a:r>
              <a:rPr lang="en-US" sz="1800" dirty="0" smtClean="0">
                <a:latin typeface="Cambria" pitchFamily="18" charset="0"/>
                <a:ea typeface="Cambria" pitchFamily="18" charset="0"/>
              </a:rPr>
              <a:t>: 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This column contains the names of cars.</a:t>
            </a:r>
          </a:p>
          <a:p>
            <a:r>
              <a:rPr lang="en-US" sz="1800" b="1" dirty="0">
                <a:latin typeface="Cambria" pitchFamily="18" charset="0"/>
                <a:ea typeface="Cambria" pitchFamily="18" charset="0"/>
              </a:rPr>
              <a:t>y</a:t>
            </a:r>
            <a:r>
              <a:rPr lang="en-US" sz="1800" b="1" dirty="0" smtClean="0">
                <a:latin typeface="Cambria" pitchFamily="18" charset="0"/>
                <a:ea typeface="Cambria" pitchFamily="18" charset="0"/>
              </a:rPr>
              <a:t>ear</a:t>
            </a:r>
            <a:r>
              <a:rPr lang="en-US" sz="1800" dirty="0" smtClean="0">
                <a:latin typeface="Cambria" pitchFamily="18" charset="0"/>
                <a:ea typeface="Cambria" pitchFamily="18" charset="0"/>
              </a:rPr>
              <a:t> : 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It provides information on which year the car was sold.</a:t>
            </a:r>
          </a:p>
          <a:p>
            <a:r>
              <a:rPr lang="en-US" sz="1800" b="1" dirty="0" err="1" smtClean="0">
                <a:latin typeface="Cambria" pitchFamily="18" charset="0"/>
                <a:ea typeface="Cambria" pitchFamily="18" charset="0"/>
              </a:rPr>
              <a:t>Selling_price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: The selling price of cars</a:t>
            </a:r>
            <a:r>
              <a:rPr lang="en-US" sz="1800" dirty="0" smtClean="0">
                <a:latin typeface="Cambria" pitchFamily="18" charset="0"/>
                <a:ea typeface="Cambria" pitchFamily="18" charset="0"/>
              </a:rPr>
              <a:t>.( it is an target feature ) </a:t>
            </a:r>
            <a:endParaRPr lang="en-US" sz="1800" dirty="0">
              <a:latin typeface="Cambria" pitchFamily="18" charset="0"/>
              <a:ea typeface="Cambria" pitchFamily="18" charset="0"/>
            </a:endParaRPr>
          </a:p>
          <a:p>
            <a:r>
              <a:rPr lang="en-US" sz="1800" b="1" dirty="0" err="1" smtClean="0">
                <a:latin typeface="Cambria" pitchFamily="18" charset="0"/>
                <a:ea typeface="Cambria" pitchFamily="18" charset="0"/>
              </a:rPr>
              <a:t>Km_driven</a:t>
            </a:r>
            <a:r>
              <a:rPr lang="en-US" sz="1800" dirty="0" smtClean="0">
                <a:latin typeface="Cambria" pitchFamily="18" charset="0"/>
                <a:ea typeface="Cambria" pitchFamily="18" charset="0"/>
              </a:rPr>
              <a:t> : 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Indicates how many kilometers the car has been driven.</a:t>
            </a:r>
          </a:p>
          <a:p>
            <a:r>
              <a:rPr lang="en-US" sz="1800" b="1" dirty="0" smtClean="0">
                <a:latin typeface="Cambria" pitchFamily="18" charset="0"/>
                <a:ea typeface="Cambria" pitchFamily="18" charset="0"/>
              </a:rPr>
              <a:t>fuel</a:t>
            </a:r>
            <a:r>
              <a:rPr lang="en-US" sz="1800" dirty="0" smtClean="0">
                <a:latin typeface="Cambria" pitchFamily="18" charset="0"/>
                <a:ea typeface="Cambria" pitchFamily="18" charset="0"/>
              </a:rPr>
              <a:t> : 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Shows the type of fuel used by cars, such as petrol, CNG, or diesel.</a:t>
            </a:r>
          </a:p>
          <a:p>
            <a:r>
              <a:rPr lang="en-US" sz="1800" b="1" dirty="0" err="1" smtClean="0">
                <a:latin typeface="Cambria" pitchFamily="18" charset="0"/>
                <a:ea typeface="Cambria" pitchFamily="18" charset="0"/>
              </a:rPr>
              <a:t>Seller_type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: Represents how the cars were sold, such as individual or </a:t>
            </a:r>
            <a:r>
              <a:rPr lang="en-US" sz="1800" dirty="0" smtClean="0">
                <a:latin typeface="Cambria" pitchFamily="18" charset="0"/>
                <a:ea typeface="Cambria" pitchFamily="18" charset="0"/>
              </a:rPr>
              <a:t>dealer.</a:t>
            </a:r>
          </a:p>
          <a:p>
            <a:r>
              <a:rPr lang="en-US" sz="1800" b="1" dirty="0" smtClean="0">
                <a:latin typeface="Cambria" pitchFamily="18" charset="0"/>
                <a:ea typeface="Cambria" pitchFamily="18" charset="0"/>
              </a:rPr>
              <a:t>transmission : </a:t>
            </a:r>
            <a:r>
              <a:rPr lang="en-US" sz="18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/>
              <a:t>It indicates whether the car gear system is automatic or </a:t>
            </a:r>
            <a:r>
              <a:rPr lang="en-US" sz="1800" dirty="0" smtClean="0"/>
              <a:t>manual.</a:t>
            </a:r>
          </a:p>
          <a:p>
            <a:r>
              <a:rPr lang="en-US" sz="1800" b="1" dirty="0" smtClean="0">
                <a:latin typeface="Cambria" pitchFamily="18" charset="0"/>
                <a:ea typeface="Cambria" pitchFamily="18" charset="0"/>
              </a:rPr>
              <a:t>owner</a:t>
            </a:r>
            <a:r>
              <a:rPr lang="en-US" sz="1800" dirty="0" smtClean="0">
                <a:latin typeface="Cambria" pitchFamily="18" charset="0"/>
                <a:ea typeface="Cambria" pitchFamily="18" charset="0"/>
              </a:rPr>
              <a:t> : 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Represents whether the selling car owner is the first owner or the second owner."</a:t>
            </a:r>
          </a:p>
          <a:p>
            <a:pPr marL="0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val="304438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/>
          <a:lstStyle/>
          <a:p>
            <a:r>
              <a:rPr lang="en-IN" dirty="0" smtClean="0">
                <a:latin typeface="Cambria" pitchFamily="18" charset="0"/>
                <a:ea typeface="Cambria" pitchFamily="18" charset="0"/>
              </a:rPr>
              <a:t>Exploratory Data Analysis </a:t>
            </a:r>
            <a:endParaRPr lang="en-IN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1"/>
            <a:ext cx="8229600" cy="345638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ambria" pitchFamily="18" charset="0"/>
                <a:ea typeface="Cambria" pitchFamily="18" charset="0"/>
              </a:rPr>
              <a:t>No missing values are present in the dataset.</a:t>
            </a:r>
          </a:p>
          <a:p>
            <a:r>
              <a:rPr lang="en-US" sz="1800" dirty="0">
                <a:latin typeface="Cambria" pitchFamily="18" charset="0"/>
                <a:ea typeface="Cambria" pitchFamily="18" charset="0"/>
              </a:rPr>
              <a:t>When the car has driven more kilometers, its selling price tends to be lower.</a:t>
            </a:r>
          </a:p>
          <a:p>
            <a:r>
              <a:rPr lang="en-US" sz="1800" dirty="0">
                <a:latin typeface="Cambria" pitchFamily="18" charset="0"/>
                <a:ea typeface="Cambria" pitchFamily="18" charset="0"/>
              </a:rPr>
              <a:t>The maximum number of cars sold is within the years 2012 to 2018.</a:t>
            </a:r>
          </a:p>
          <a:p>
            <a:r>
              <a:rPr lang="en-US" sz="1800" dirty="0">
                <a:latin typeface="Cambria" pitchFamily="18" charset="0"/>
                <a:ea typeface="Cambria" pitchFamily="18" charset="0"/>
              </a:rPr>
              <a:t>Diesel and petrol cars have the highest sales, while CNG, LPG, and electric cars have much fewer sales.</a:t>
            </a:r>
          </a:p>
          <a:p>
            <a:r>
              <a:rPr lang="en-US" sz="1800" dirty="0">
                <a:latin typeface="Cambria" pitchFamily="18" charset="0"/>
                <a:ea typeface="Cambria" pitchFamily="18" charset="0"/>
              </a:rPr>
              <a:t>Cars with a manual gear system have higher sales compared to those with an automatic gear system.</a:t>
            </a:r>
          </a:p>
          <a:p>
            <a:r>
              <a:rPr lang="en-US" sz="1800" dirty="0">
                <a:latin typeface="Cambria" pitchFamily="18" charset="0"/>
                <a:ea typeface="Cambria" pitchFamily="18" charset="0"/>
              </a:rPr>
              <a:t>The maximum number of cars is sold by owners successively: first owner &gt; second owner &gt; fourth and above owner &gt; third owner</a:t>
            </a:r>
            <a:r>
              <a:rPr lang="en-US" sz="1800" dirty="0" smtClean="0">
                <a:latin typeface="Cambria" pitchFamily="18" charset="0"/>
                <a:ea typeface="Cambria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642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268760"/>
            <a:ext cx="7272808" cy="3888433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Cambria" pitchFamily="18" charset="0"/>
                <a:ea typeface="Cambria" pitchFamily="18" charset="0"/>
              </a:rPr>
              <a:t>Cars with an automatic gear system have a higher selling price than those with a manual gear system.</a:t>
            </a:r>
          </a:p>
          <a:p>
            <a:r>
              <a:rPr lang="en-US" sz="1800" dirty="0" smtClean="0">
                <a:latin typeface="Cambria" pitchFamily="18" charset="0"/>
                <a:ea typeface="Cambria" pitchFamily="18" charset="0"/>
              </a:rPr>
              <a:t>Diesel cars have the highest selling price, followed by petrol, electric, CNG, and then LPG cars.</a:t>
            </a:r>
          </a:p>
          <a:p>
            <a:r>
              <a:rPr lang="en-US" sz="1800" dirty="0" smtClean="0">
                <a:latin typeface="Cambria" pitchFamily="18" charset="0"/>
                <a:ea typeface="Cambria" pitchFamily="18" charset="0"/>
              </a:rPr>
              <a:t>Trustmark dealers sell cars at higher prices compared to regular dealers and individual sellers.</a:t>
            </a:r>
          </a:p>
          <a:p>
            <a:r>
              <a:rPr lang="en-US" sz="1800" dirty="0" smtClean="0">
                <a:latin typeface="Cambria" pitchFamily="18" charset="0"/>
                <a:ea typeface="Cambria" pitchFamily="18" charset="0"/>
              </a:rPr>
              <a:t>Test-driven cars by owners are sold at higher prices, followed by successively first owner, second owner, third owner, and fourth and above owner.</a:t>
            </a:r>
          </a:p>
          <a:p>
            <a:r>
              <a:rPr lang="en-US" sz="1800" dirty="0" smtClean="0">
                <a:latin typeface="Cambria" pitchFamily="18" charset="0"/>
                <a:ea typeface="Cambria" pitchFamily="18" charset="0"/>
              </a:rPr>
              <a:t>Automatic cars have a higher selling price than cars with manual transmission.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0782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728192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Cambria" pitchFamily="18" charset="0"/>
                <a:ea typeface="Cambria" pitchFamily="18" charset="0"/>
              </a:rPr>
              <a:t>Data Cleaning and Data </a:t>
            </a:r>
            <a:r>
              <a:rPr lang="en-IN" dirty="0" err="1" smtClean="0">
                <a:latin typeface="Cambria" pitchFamily="18" charset="0"/>
                <a:ea typeface="Cambria" pitchFamily="18" charset="0"/>
              </a:rPr>
              <a:t>Preprocessing</a:t>
            </a:r>
            <a:r>
              <a:rPr lang="en-IN" dirty="0" smtClean="0">
                <a:latin typeface="Cambria" pitchFamily="18" charset="0"/>
                <a:ea typeface="Cambria" pitchFamily="18" charset="0"/>
              </a:rPr>
              <a:t> </a:t>
            </a:r>
            <a:endParaRPr lang="en-IN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ambria" pitchFamily="18" charset="0"/>
                <a:ea typeface="Cambria" pitchFamily="18" charset="0"/>
              </a:rPr>
              <a:t>Read the Dataset.</a:t>
            </a:r>
          </a:p>
          <a:p>
            <a:r>
              <a:rPr lang="en-US" sz="1800" dirty="0">
                <a:latin typeface="Cambria" pitchFamily="18" charset="0"/>
                <a:ea typeface="Cambria" pitchFamily="18" charset="0"/>
              </a:rPr>
              <a:t>Check for missing Values in the Dataset.</a:t>
            </a:r>
          </a:p>
          <a:p>
            <a:r>
              <a:rPr lang="en-US" sz="1800" dirty="0">
                <a:latin typeface="Cambria" pitchFamily="18" charset="0"/>
                <a:ea typeface="Cambria" pitchFamily="18" charset="0"/>
              </a:rPr>
              <a:t>Remove Duplicates Present in the Dataset.</a:t>
            </a:r>
          </a:p>
          <a:p>
            <a:r>
              <a:rPr lang="en-US" sz="1800" dirty="0">
                <a:latin typeface="Cambria" pitchFamily="18" charset="0"/>
                <a:ea typeface="Cambria" pitchFamily="18" charset="0"/>
              </a:rPr>
              <a:t>Encode categorical Data using the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LabelEncoder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Method.</a:t>
            </a:r>
          </a:p>
          <a:p>
            <a:r>
              <a:rPr lang="en-US" sz="1800" dirty="0">
                <a:latin typeface="Cambria" pitchFamily="18" charset="0"/>
                <a:ea typeface="Cambria" pitchFamily="18" charset="0"/>
              </a:rPr>
              <a:t>Analyze correlation between columns using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Heatmap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.</a:t>
            </a:r>
          </a:p>
          <a:p>
            <a:r>
              <a:rPr lang="en-US" sz="1800" dirty="0">
                <a:latin typeface="Cambria" pitchFamily="18" charset="0"/>
                <a:ea typeface="Cambria" pitchFamily="18" charset="0"/>
              </a:rPr>
              <a:t>Save Cleaned Data.</a:t>
            </a:r>
          </a:p>
        </p:txBody>
      </p:sp>
    </p:spTree>
    <p:extLst>
      <p:ext uri="{BB962C8B-B14F-4D97-AF65-F5344CB8AC3E}">
        <p14:creationId xmlns:p14="http://schemas.microsoft.com/office/powerpoint/2010/main" val="388822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itchFamily="18" charset="0"/>
                <a:ea typeface="Cambria" pitchFamily="18" charset="0"/>
              </a:rPr>
              <a:t>Model Building </a:t>
            </a:r>
            <a:endParaRPr lang="en-IN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900" dirty="0" smtClean="0">
                <a:latin typeface="Cambria" pitchFamily="18" charset="0"/>
                <a:ea typeface="Cambria" pitchFamily="18" charset="0"/>
              </a:rPr>
              <a:t>Split Data into dependent and independent feature </a:t>
            </a:r>
          </a:p>
          <a:p>
            <a:r>
              <a:rPr lang="en-IN" sz="1900" dirty="0" smtClean="0">
                <a:latin typeface="Cambria" pitchFamily="18" charset="0"/>
                <a:ea typeface="Cambria" pitchFamily="18" charset="0"/>
              </a:rPr>
              <a:t>Split Data into training and Test Data </a:t>
            </a:r>
          </a:p>
          <a:p>
            <a:r>
              <a:rPr lang="en-IN" sz="1900" dirty="0" smtClean="0">
                <a:latin typeface="Cambria" pitchFamily="18" charset="0"/>
                <a:ea typeface="Cambria" pitchFamily="18" charset="0"/>
              </a:rPr>
              <a:t>Model Training </a:t>
            </a:r>
          </a:p>
          <a:p>
            <a:pPr marL="0" indent="0">
              <a:buNone/>
            </a:pPr>
            <a:r>
              <a:rPr lang="en-IN" sz="1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IN" sz="1900" dirty="0" smtClean="0">
                <a:latin typeface="Cambria" pitchFamily="18" charset="0"/>
                <a:ea typeface="Cambria" pitchFamily="18" charset="0"/>
              </a:rPr>
              <a:t>      </a:t>
            </a:r>
            <a:r>
              <a:rPr lang="en-IN" sz="1900" dirty="0">
                <a:latin typeface="Cambria" pitchFamily="18" charset="0"/>
                <a:ea typeface="Cambria" pitchFamily="18" charset="0"/>
              </a:rPr>
              <a:t>1. </a:t>
            </a:r>
            <a:r>
              <a:rPr lang="en-IN" sz="1900" dirty="0" err="1">
                <a:latin typeface="Cambria" pitchFamily="18" charset="0"/>
                <a:ea typeface="Cambria" pitchFamily="18" charset="0"/>
              </a:rPr>
              <a:t>LinearRegression</a:t>
            </a:r>
            <a:r>
              <a:rPr lang="en-IN" sz="1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IN" sz="1900" dirty="0" smtClean="0">
                <a:latin typeface="Cambria" pitchFamily="18" charset="0"/>
                <a:ea typeface="Cambria" pitchFamily="18" charset="0"/>
              </a:rPr>
              <a:t>model</a:t>
            </a:r>
            <a:r>
              <a:rPr lang="en-IN" sz="1900" dirty="0" smtClean="0">
                <a:latin typeface="Cambria" pitchFamily="18" charset="0"/>
                <a:ea typeface="Cambria" pitchFamily="18" charset="0"/>
                <a:hlinkClick r:id="rId2"/>
              </a:rPr>
              <a:t>¶</a:t>
            </a:r>
            <a:endParaRPr lang="en-IN" sz="1900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r>
              <a:rPr lang="en-IN" sz="1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IN" sz="1900" dirty="0" smtClean="0">
                <a:latin typeface="Cambria" pitchFamily="18" charset="0"/>
                <a:ea typeface="Cambria" pitchFamily="18" charset="0"/>
              </a:rPr>
              <a:t>      2 . Lasso Regression </a:t>
            </a:r>
          </a:p>
          <a:p>
            <a:pPr marL="0" indent="0">
              <a:buNone/>
            </a:pPr>
            <a:r>
              <a:rPr lang="en-IN" sz="1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IN" sz="1900" dirty="0" smtClean="0">
                <a:latin typeface="Cambria" pitchFamily="18" charset="0"/>
                <a:ea typeface="Cambria" pitchFamily="18" charset="0"/>
              </a:rPr>
              <a:t>      3</a:t>
            </a:r>
            <a:r>
              <a:rPr lang="en-IN" sz="1900" dirty="0">
                <a:latin typeface="Cambria" pitchFamily="18" charset="0"/>
                <a:ea typeface="Cambria" pitchFamily="18" charset="0"/>
              </a:rPr>
              <a:t>. </a:t>
            </a:r>
            <a:r>
              <a:rPr lang="en-IN" sz="1900" dirty="0" err="1">
                <a:latin typeface="Cambria" pitchFamily="18" charset="0"/>
                <a:ea typeface="Cambria" pitchFamily="18" charset="0"/>
              </a:rPr>
              <a:t>RandomForestRegressor</a:t>
            </a:r>
            <a:r>
              <a:rPr lang="en-IN" sz="1900" dirty="0">
                <a:latin typeface="Cambria" pitchFamily="18" charset="0"/>
                <a:ea typeface="Cambria" pitchFamily="18" charset="0"/>
              </a:rPr>
              <a:t> model</a:t>
            </a:r>
            <a:r>
              <a:rPr lang="en-IN" sz="1900" dirty="0" smtClean="0">
                <a:latin typeface="Cambria" pitchFamily="18" charset="0"/>
                <a:ea typeface="Cambria" pitchFamily="18" charset="0"/>
                <a:hlinkClick r:id="rId3"/>
              </a:rPr>
              <a:t>¶</a:t>
            </a:r>
            <a:r>
              <a:rPr lang="en-IN" sz="1900" dirty="0" smtClean="0">
                <a:latin typeface="Cambria" pitchFamily="18" charset="0"/>
                <a:ea typeface="Cambria" pitchFamily="18" charset="0"/>
              </a:rPr>
              <a:t>: </a:t>
            </a:r>
          </a:p>
          <a:p>
            <a:pPr marL="0" indent="0">
              <a:buNone/>
            </a:pPr>
            <a:r>
              <a:rPr lang="en-IN" sz="1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IN" sz="1900" dirty="0" smtClean="0">
                <a:latin typeface="Cambria" pitchFamily="18" charset="0"/>
                <a:ea typeface="Cambria" pitchFamily="18" charset="0"/>
              </a:rPr>
              <a:t>           </a:t>
            </a:r>
            <a:r>
              <a:rPr lang="en-IN" sz="1900" dirty="0" err="1" smtClean="0">
                <a:latin typeface="Cambria" pitchFamily="18" charset="0"/>
                <a:ea typeface="Cambria" pitchFamily="18" charset="0"/>
              </a:rPr>
              <a:t>thses</a:t>
            </a:r>
            <a:r>
              <a:rPr lang="en-IN" sz="1900" dirty="0" smtClean="0">
                <a:latin typeface="Cambria" pitchFamily="18" charset="0"/>
                <a:ea typeface="Cambria" pitchFamily="18" charset="0"/>
              </a:rPr>
              <a:t> model Work Better than  above </a:t>
            </a:r>
            <a:r>
              <a:rPr lang="en-IN" sz="1900" dirty="0" err="1" smtClean="0">
                <a:latin typeface="Cambria" pitchFamily="18" charset="0"/>
                <a:ea typeface="Cambria" pitchFamily="18" charset="0"/>
              </a:rPr>
              <a:t>metion</a:t>
            </a:r>
            <a:r>
              <a:rPr lang="en-IN" sz="1900" dirty="0" smtClean="0">
                <a:latin typeface="Cambria" pitchFamily="18" charset="0"/>
                <a:ea typeface="Cambria" pitchFamily="18" charset="0"/>
              </a:rPr>
              <a:t> model .</a:t>
            </a:r>
          </a:p>
          <a:p>
            <a:r>
              <a:rPr lang="en-IN" sz="1900" dirty="0" smtClean="0">
                <a:latin typeface="Cambria" pitchFamily="18" charset="0"/>
                <a:ea typeface="Cambria" pitchFamily="18" charset="0"/>
              </a:rPr>
              <a:t>Save Model and Load Model</a:t>
            </a:r>
          </a:p>
          <a:p>
            <a:pPr marL="0" indent="0">
              <a:buNone/>
            </a:pPr>
            <a:r>
              <a:rPr lang="en-IN" sz="1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IN" sz="1900" dirty="0" smtClean="0">
                <a:latin typeface="Cambria" pitchFamily="18" charset="0"/>
                <a:ea typeface="Cambria" pitchFamily="18" charset="0"/>
              </a:rPr>
              <a:t>    </a:t>
            </a:r>
            <a:endParaRPr lang="en-IN" sz="1900" dirty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r>
              <a:rPr lang="en-IN" sz="1600" b="1" dirty="0" err="1"/>
              <a:t>Github</a:t>
            </a:r>
            <a:r>
              <a:rPr lang="en-IN" sz="1600" b="1" dirty="0"/>
              <a:t> Link : </a:t>
            </a:r>
            <a:r>
              <a:rPr lang="en-IN" sz="1600" b="1" dirty="0">
                <a:hlinkClick r:id="rId4"/>
              </a:rPr>
              <a:t>https://github.com/HarshaliSonawane-128/Data-Science-Capstone-Project-</a:t>
            </a:r>
            <a:r>
              <a:rPr lang="en-IN" sz="1600" b="1" dirty="0"/>
              <a:t> 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302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026570"/>
          </a:xfrm>
        </p:spPr>
        <p:txBody>
          <a:bodyPr/>
          <a:lstStyle/>
          <a:p>
            <a:pPr algn="ctr"/>
            <a:r>
              <a:rPr lang="en-IN" dirty="0" smtClean="0"/>
              <a:t>Thank You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324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793</TotalTime>
  <Words>461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Data Science Capstone Project </vt:lpstr>
      <vt:lpstr>Content </vt:lpstr>
      <vt:lpstr>Summary of Dataset </vt:lpstr>
      <vt:lpstr>Exploratory Data Analysis </vt:lpstr>
      <vt:lpstr>PowerPoint Presentation</vt:lpstr>
      <vt:lpstr>Data Cleaning and Data Preprocessing </vt:lpstr>
      <vt:lpstr>Model Building 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comps</dc:creator>
  <cp:lastModifiedBy>comps</cp:lastModifiedBy>
  <cp:revision>13</cp:revision>
  <dcterms:created xsi:type="dcterms:W3CDTF">2024-03-01T04:20:58Z</dcterms:created>
  <dcterms:modified xsi:type="dcterms:W3CDTF">2024-03-01T17:34:22Z</dcterms:modified>
</cp:coreProperties>
</file>