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84" r:id="rId7"/>
  </p:sldIdLst>
  <p:sldSz cx="9144000" cy="5143500" type="screen16x9"/>
  <p:notesSz cx="6858000" cy="9144000"/>
  <p:embeddedFontLst>
    <p:embeddedFont>
      <p:font typeface="Fira Sans Condensed" panose="020F0502020204030204" pitchFamily="34" charset="0"/>
      <p:regular r:id="rId9"/>
      <p:bold r:id="rId10"/>
      <p:italic r:id="rId11"/>
      <p:boldItalic r:id="rId12"/>
    </p:embeddedFont>
    <p:embeddedFont>
      <p:font typeface="Fira Sans Condensed Light" panose="020F0302020204030204" pitchFamily="34" charset="0"/>
      <p:regular r:id="rId13"/>
      <p:bold r:id="rId14"/>
      <p:italic r:id="rId15"/>
      <p:boldItalic r:id="rId16"/>
    </p:embeddedFont>
    <p:embeddedFont>
      <p:font typeface="Rajdhani" panose="02000000000000000000" pitchFamily="2" charset="77"/>
      <p:regular r:id="rId17"/>
      <p:bold r:id="rId18"/>
    </p:embeddedFont>
    <p:embeddedFont>
      <p:font typeface="Roboto Condensed Light" panose="020F0302020204030204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34C703-6B11-433E-B323-EE634EE1B3A1}">
  <a:tblStyle styleId="{3534C703-6B11-433E-B323-EE634EE1B3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/>
    <p:restoredTop sz="94699"/>
  </p:normalViewPr>
  <p:slideViewPr>
    <p:cSldViewPr snapToGrid="0">
      <p:cViewPr varScale="1">
        <p:scale>
          <a:sx n="153" d="100"/>
          <a:sy n="153" d="100"/>
        </p:scale>
        <p:origin x="584" y="168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6bcecd75a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6bcecd75a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332553" y="1623753"/>
            <a:ext cx="5420749" cy="1626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PITCH DECK: AI-Powered Customer Support SystemGENAI_003_PROJECT_02</a:t>
            </a:r>
            <a:endParaRPr sz="3200"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24900" y="448060"/>
            <a:ext cx="83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Meet the Team</a:t>
            </a:r>
            <a:endParaRPr sz="3000" dirty="0"/>
          </a:p>
        </p:txBody>
      </p:sp>
      <p:pic>
        <p:nvPicPr>
          <p:cNvPr id="5" name="Google Shape;984;p125">
            <a:extLst>
              <a:ext uri="{FF2B5EF4-FFF2-40B4-BE49-F238E27FC236}">
                <a16:creationId xmlns:a16="http://schemas.microsoft.com/office/drawing/2014/main" id="{5862C797-6AE9-8B4E-F6F5-2BAC15CCB83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266" y="1874166"/>
            <a:ext cx="1539023" cy="1550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6B00D-E288-545B-04FF-6DE0D5C9D8FA}"/>
              </a:ext>
            </a:extLst>
          </p:cNvPr>
          <p:cNvSpPr txBox="1"/>
          <p:nvPr/>
        </p:nvSpPr>
        <p:spPr>
          <a:xfrm>
            <a:off x="1740266" y="3508513"/>
            <a:ext cx="168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Abhay Prabhakar</a:t>
            </a:r>
          </a:p>
          <a:p>
            <a:pPr algn="ctr"/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Data analyst</a:t>
            </a:r>
          </a:p>
          <a:p>
            <a:r>
              <a:rPr lang="en-US" dirty="0"/>
              <a:t>    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97588-579B-9DB9-CC79-9649A5BFEFDD}"/>
              </a:ext>
            </a:extLst>
          </p:cNvPr>
          <p:cNvSpPr txBox="1"/>
          <p:nvPr/>
        </p:nvSpPr>
        <p:spPr>
          <a:xfrm>
            <a:off x="3616040" y="3543300"/>
            <a:ext cx="168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Harshal Kamble</a:t>
            </a:r>
          </a:p>
          <a:p>
            <a:pPr algn="ctr"/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LLM engineer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FA710-31FF-6A6A-3B2A-E217F1D28741}"/>
              </a:ext>
            </a:extLst>
          </p:cNvPr>
          <p:cNvSpPr txBox="1"/>
          <p:nvPr/>
        </p:nvSpPr>
        <p:spPr>
          <a:xfrm>
            <a:off x="5499142" y="3508513"/>
            <a:ext cx="1683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Vishnu </a:t>
            </a:r>
            <a:r>
              <a:rPr lang="en-US" dirty="0" err="1">
                <a:solidFill>
                  <a:schemeClr val="tx2"/>
                </a:solidFill>
              </a:rPr>
              <a:t>Sankhyan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Full stack developer</a:t>
            </a:r>
          </a:p>
          <a:p>
            <a:pPr algn="ctr"/>
            <a:r>
              <a:rPr lang="en-US" dirty="0"/>
              <a:t>    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9E2407B-1E49-4D25-4986-FC6D3EED59D1}"/>
              </a:ext>
            </a:extLst>
          </p:cNvPr>
          <p:cNvSpPr/>
          <p:nvPr/>
        </p:nvSpPr>
        <p:spPr>
          <a:xfrm>
            <a:off x="3816626" y="2017643"/>
            <a:ext cx="1302026" cy="1263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erson in a black suit&#10;&#10;Description automatically generated">
            <a:extLst>
              <a:ext uri="{FF2B5EF4-FFF2-40B4-BE49-F238E27FC236}">
                <a16:creationId xmlns:a16="http://schemas.microsoft.com/office/drawing/2014/main" id="{EFDB1D2A-A755-B646-68BB-8F4A2B7F6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906" y="1912641"/>
            <a:ext cx="1517466" cy="145009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14" name="Picture 13" descr="A person in a white shirt&#10;&#10;Description automatically generated">
            <a:extLst>
              <a:ext uri="{FF2B5EF4-FFF2-40B4-BE49-F238E27FC236}">
                <a16:creationId xmlns:a16="http://schemas.microsoft.com/office/drawing/2014/main" id="{D8C28703-A538-4FE4-2547-89868642F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311" y="1974758"/>
            <a:ext cx="1293466" cy="13879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502740" y="2683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Why This Project Matters</a:t>
            </a:r>
            <a:endParaRPr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1" name="Google Shape;71;p17"/>
          <p:cNvGrpSpPr/>
          <p:nvPr/>
        </p:nvGrpSpPr>
        <p:grpSpPr>
          <a:xfrm>
            <a:off x="3830250" y="1503482"/>
            <a:ext cx="2155203" cy="802139"/>
            <a:chOff x="5699116" y="1672629"/>
            <a:chExt cx="2155203" cy="802139"/>
          </a:xfrm>
        </p:grpSpPr>
        <p:sp>
          <p:nvSpPr>
            <p:cNvPr id="72" name="Google Shape;72;p17"/>
            <p:cNvSpPr txBox="1"/>
            <p:nvPr/>
          </p:nvSpPr>
          <p:spPr>
            <a:xfrm>
              <a:off x="5699116" y="1672629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H</a:t>
              </a: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uman agent 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3" name="Google Shape;73;p17"/>
            <p:cNvSpPr txBox="1"/>
            <p:nvPr/>
          </p:nvSpPr>
          <p:spPr>
            <a:xfrm>
              <a:off x="5699118" y="1930567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24/7 multilingual support is difficult to scale with human agents.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4" name="Google Shape;74;p17"/>
          <p:cNvGrpSpPr/>
          <p:nvPr/>
        </p:nvGrpSpPr>
        <p:grpSpPr>
          <a:xfrm>
            <a:off x="6776715" y="1528013"/>
            <a:ext cx="2155202" cy="777609"/>
            <a:chOff x="2313754" y="3421755"/>
            <a:chExt cx="2155202" cy="777609"/>
          </a:xfrm>
        </p:grpSpPr>
        <p:sp>
          <p:nvSpPr>
            <p:cNvPr id="75" name="Google Shape;75;p17"/>
            <p:cNvSpPr txBox="1"/>
            <p:nvPr/>
          </p:nvSpPr>
          <p:spPr>
            <a:xfrm>
              <a:off x="2313754" y="3421755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Customer Exp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6" name="Google Shape;76;p17"/>
            <p:cNvSpPr txBox="1"/>
            <p:nvPr/>
          </p:nvSpPr>
          <p:spPr>
            <a:xfrm>
              <a:off x="2313756" y="3650664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Poor customer experience = high churn &amp; reduced brand loyalty.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7" name="Google Shape;77;p17"/>
          <p:cNvGrpSpPr/>
          <p:nvPr/>
        </p:nvGrpSpPr>
        <p:grpSpPr>
          <a:xfrm>
            <a:off x="2445376" y="3186719"/>
            <a:ext cx="6043304" cy="802372"/>
            <a:chOff x="5699116" y="3389935"/>
            <a:chExt cx="6043304" cy="802372"/>
          </a:xfrm>
        </p:grpSpPr>
        <p:sp>
          <p:nvSpPr>
            <p:cNvPr id="78" name="Google Shape;78;p17"/>
            <p:cNvSpPr txBox="1"/>
            <p:nvPr/>
          </p:nvSpPr>
          <p:spPr>
            <a:xfrm>
              <a:off x="5699116" y="3389935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Rajdhani"/>
                  <a:ea typeface="Rajdhani"/>
                  <a:cs typeface="Rajdhani"/>
                  <a:sym typeface="Rajdhani"/>
                </a:rPr>
                <a:t>Our solution</a:t>
              </a:r>
              <a:endParaRPr sz="24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9" name="Google Shape;79;p17"/>
            <p:cNvSpPr txBox="1"/>
            <p:nvPr/>
          </p:nvSpPr>
          <p:spPr>
            <a:xfrm>
              <a:off x="5699118" y="3643607"/>
              <a:ext cx="6043302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Our Solution: An intelligent AI chatbot that answers common customer queries supports multiple languages, and escalates complex issues to human agents. ,</a:t>
              </a:r>
            </a:p>
            <a:p>
              <a:pPr lvl="0"/>
              <a:endParaRPr lang="en-US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lvl="0"/>
              <a:r>
                <a:rPr lang="en-US" b="1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Target Users</a:t>
              </a: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: E-commerce platforms, Educational institutions, Healthcare providers, Small-to-mid-size businesses</a:t>
              </a:r>
            </a:p>
          </p:txBody>
        </p:sp>
      </p:grpSp>
      <p:grpSp>
        <p:nvGrpSpPr>
          <p:cNvPr id="80" name="Google Shape;80;p17"/>
          <p:cNvGrpSpPr/>
          <p:nvPr/>
        </p:nvGrpSpPr>
        <p:grpSpPr>
          <a:xfrm>
            <a:off x="1024477" y="1501073"/>
            <a:ext cx="2155206" cy="804056"/>
            <a:chOff x="2313750" y="1566323"/>
            <a:chExt cx="2155206" cy="804056"/>
          </a:xfrm>
        </p:grpSpPr>
        <p:sp>
          <p:nvSpPr>
            <p:cNvPr id="81" name="Google Shape;81;p17"/>
            <p:cNvSpPr txBox="1"/>
            <p:nvPr/>
          </p:nvSpPr>
          <p:spPr>
            <a:xfrm>
              <a:off x="2313750" y="1566323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Business</a:t>
              </a:r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2313756" y="1826179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Most businesses face rising customer service costs.</a:t>
              </a:r>
            </a:p>
          </p:txBody>
        </p:sp>
      </p:grpSp>
      <p:sp>
        <p:nvSpPr>
          <p:cNvPr id="83" name="Google Shape;83;p17"/>
          <p:cNvSpPr/>
          <p:nvPr/>
        </p:nvSpPr>
        <p:spPr>
          <a:xfrm>
            <a:off x="146671" y="1569058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876250" y="1554658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838817" y="1554658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456706" y="3158352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Graphic 4" descr="Artificial Intelligence outline">
            <a:extLst>
              <a:ext uri="{FF2B5EF4-FFF2-40B4-BE49-F238E27FC236}">
                <a16:creationId xmlns:a16="http://schemas.microsoft.com/office/drawing/2014/main" id="{0D8EA3C6-0D88-D733-C470-F4F4F8C72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6250" y="1555495"/>
            <a:ext cx="914400" cy="914400"/>
          </a:xfrm>
          <a:prstGeom prst="rect">
            <a:avLst/>
          </a:prstGeom>
        </p:spPr>
      </p:pic>
      <p:pic>
        <p:nvPicPr>
          <p:cNvPr id="9" name="Graphic 8" descr="Customer review outline">
            <a:extLst>
              <a:ext uri="{FF2B5EF4-FFF2-40B4-BE49-F238E27FC236}">
                <a16:creationId xmlns:a16="http://schemas.microsoft.com/office/drawing/2014/main" id="{E12BC30F-08A4-A221-50F6-DE0E40AB4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8817" y="1549553"/>
            <a:ext cx="914400" cy="914400"/>
          </a:xfrm>
          <a:prstGeom prst="rect">
            <a:avLst/>
          </a:prstGeom>
        </p:spPr>
      </p:pic>
      <p:pic>
        <p:nvPicPr>
          <p:cNvPr id="11" name="Graphic 10" descr="Brainstorm outline">
            <a:extLst>
              <a:ext uri="{FF2B5EF4-FFF2-40B4-BE49-F238E27FC236}">
                <a16:creationId xmlns:a16="http://schemas.microsoft.com/office/drawing/2014/main" id="{C98E2475-D13B-405D-4385-6A6E0B569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8406" y="3186719"/>
            <a:ext cx="914400" cy="914400"/>
          </a:xfrm>
          <a:prstGeom prst="rect">
            <a:avLst/>
          </a:prstGeom>
        </p:spPr>
      </p:pic>
      <p:pic>
        <p:nvPicPr>
          <p:cNvPr id="13" name="Graphic 12" descr="Pen outline">
            <a:extLst>
              <a:ext uri="{FF2B5EF4-FFF2-40B4-BE49-F238E27FC236}">
                <a16:creationId xmlns:a16="http://schemas.microsoft.com/office/drawing/2014/main" id="{E330B364-5D93-BA0B-8EB7-B01E03015A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371" y="1536358"/>
            <a:ext cx="877800" cy="87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772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What We’re Building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40879" y="523820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Rajdhani"/>
                <a:ea typeface="Rajdhani"/>
                <a:cs typeface="Rajdhani"/>
                <a:sym typeface="Rajdhani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A42C9-1FCE-036D-D439-95768E2A9D02}"/>
              </a:ext>
            </a:extLst>
          </p:cNvPr>
          <p:cNvSpPr txBox="1"/>
          <p:nvPr/>
        </p:nvSpPr>
        <p:spPr>
          <a:xfrm>
            <a:off x="1302413" y="848372"/>
            <a:ext cx="7089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We’re creating a modular, multilingual, AI-powered customer support system to:</a:t>
            </a:r>
          </a:p>
        </p:txBody>
      </p:sp>
      <p:grpSp>
        <p:nvGrpSpPr>
          <p:cNvPr id="55" name="Google Shape;155;p20">
            <a:extLst>
              <a:ext uri="{FF2B5EF4-FFF2-40B4-BE49-F238E27FC236}">
                <a16:creationId xmlns:a16="http://schemas.microsoft.com/office/drawing/2014/main" id="{A90E0E4C-CED5-7B23-F90F-E7DD113BEE90}"/>
              </a:ext>
            </a:extLst>
          </p:cNvPr>
          <p:cNvGrpSpPr/>
          <p:nvPr/>
        </p:nvGrpSpPr>
        <p:grpSpPr>
          <a:xfrm rot="-5400000">
            <a:off x="794868" y="2661324"/>
            <a:ext cx="362321" cy="364231"/>
            <a:chOff x="6069423" y="2891892"/>
            <a:chExt cx="362321" cy="364231"/>
          </a:xfrm>
        </p:grpSpPr>
        <p:sp>
          <p:nvSpPr>
            <p:cNvPr id="56" name="Google Shape;156;p20">
              <a:extLst>
                <a:ext uri="{FF2B5EF4-FFF2-40B4-BE49-F238E27FC236}">
                  <a16:creationId xmlns:a16="http://schemas.microsoft.com/office/drawing/2014/main" id="{D093A43E-D491-AF98-FE8C-F139D8685EF9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7;p20">
              <a:extLst>
                <a:ext uri="{FF2B5EF4-FFF2-40B4-BE49-F238E27FC236}">
                  <a16:creationId xmlns:a16="http://schemas.microsoft.com/office/drawing/2014/main" id="{1EDA1AAB-C638-65C9-4A06-C0B9E6B78E93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8;p20">
              <a:extLst>
                <a:ext uri="{FF2B5EF4-FFF2-40B4-BE49-F238E27FC236}">
                  <a16:creationId xmlns:a16="http://schemas.microsoft.com/office/drawing/2014/main" id="{C03ABCF5-E452-2A12-8FA0-423BAC56B798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9;p20">
              <a:extLst>
                <a:ext uri="{FF2B5EF4-FFF2-40B4-BE49-F238E27FC236}">
                  <a16:creationId xmlns:a16="http://schemas.microsoft.com/office/drawing/2014/main" id="{45CD601F-E727-667C-B47F-858BBDAF0274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0;p20">
              <a:extLst>
                <a:ext uri="{FF2B5EF4-FFF2-40B4-BE49-F238E27FC236}">
                  <a16:creationId xmlns:a16="http://schemas.microsoft.com/office/drawing/2014/main" id="{6AC77136-0C7A-11B1-7548-055E8B41101C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1;p20">
              <a:extLst>
                <a:ext uri="{FF2B5EF4-FFF2-40B4-BE49-F238E27FC236}">
                  <a16:creationId xmlns:a16="http://schemas.microsoft.com/office/drawing/2014/main" id="{077FF582-F8DC-5939-A821-A305CF187ED1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62;p20">
            <a:extLst>
              <a:ext uri="{FF2B5EF4-FFF2-40B4-BE49-F238E27FC236}">
                <a16:creationId xmlns:a16="http://schemas.microsoft.com/office/drawing/2014/main" id="{6E680C2C-5978-9448-CD8E-252965CD7413}"/>
              </a:ext>
            </a:extLst>
          </p:cNvPr>
          <p:cNvSpPr/>
          <p:nvPr/>
        </p:nvSpPr>
        <p:spPr>
          <a:xfrm rot="-5400000">
            <a:off x="-169792" y="2675542"/>
            <a:ext cx="3294900" cy="457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CHATBOT FEATURES 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3" name="Google Shape;163;p20">
            <a:extLst>
              <a:ext uri="{FF2B5EF4-FFF2-40B4-BE49-F238E27FC236}">
                <a16:creationId xmlns:a16="http://schemas.microsoft.com/office/drawing/2014/main" id="{AC9CF066-D219-1323-1AFF-D9AB2AEE08D4}"/>
              </a:ext>
            </a:extLst>
          </p:cNvPr>
          <p:cNvCxnSpPr>
            <a:stCxn id="62" idx="2"/>
            <a:endCxn id="69" idx="3"/>
          </p:cNvCxnSpPr>
          <p:nvPr/>
        </p:nvCxnSpPr>
        <p:spPr>
          <a:xfrm>
            <a:off x="1706258" y="2904142"/>
            <a:ext cx="1129572" cy="873966"/>
          </a:xfrm>
          <a:prstGeom prst="bentConnector5">
            <a:avLst>
              <a:gd name="adj1" fmla="val 20238"/>
              <a:gd name="adj2" fmla="val 49796"/>
              <a:gd name="adj3" fmla="val 79762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64" name="Google Shape;165;p20">
            <a:extLst>
              <a:ext uri="{FF2B5EF4-FFF2-40B4-BE49-F238E27FC236}">
                <a16:creationId xmlns:a16="http://schemas.microsoft.com/office/drawing/2014/main" id="{22D917F1-9198-D535-94FE-1D0A486A5E7D}"/>
              </a:ext>
            </a:extLst>
          </p:cNvPr>
          <p:cNvCxnSpPr>
            <a:stCxn id="62" idx="2"/>
            <a:endCxn id="75" idx="3"/>
          </p:cNvCxnSpPr>
          <p:nvPr/>
        </p:nvCxnSpPr>
        <p:spPr>
          <a:xfrm flipV="1">
            <a:off x="1706258" y="2627263"/>
            <a:ext cx="1269891" cy="276879"/>
          </a:xfrm>
          <a:prstGeom prst="bentConnector5">
            <a:avLst>
              <a:gd name="adj1" fmla="val 18002"/>
              <a:gd name="adj2" fmla="val 265126"/>
              <a:gd name="adj3" fmla="val 81998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oval" w="med" len="med"/>
          </a:ln>
        </p:spPr>
      </p:cxnSp>
      <p:grpSp>
        <p:nvGrpSpPr>
          <p:cNvPr id="65" name="Google Shape;167;p20">
            <a:extLst>
              <a:ext uri="{FF2B5EF4-FFF2-40B4-BE49-F238E27FC236}">
                <a16:creationId xmlns:a16="http://schemas.microsoft.com/office/drawing/2014/main" id="{5F22F22F-4583-DFE2-C033-D28C633972F8}"/>
              </a:ext>
            </a:extLst>
          </p:cNvPr>
          <p:cNvGrpSpPr/>
          <p:nvPr/>
        </p:nvGrpSpPr>
        <p:grpSpPr>
          <a:xfrm>
            <a:off x="5913980" y="3550233"/>
            <a:ext cx="2018400" cy="1056914"/>
            <a:chOff x="5996412" y="3513045"/>
            <a:chExt cx="2018400" cy="1056914"/>
          </a:xfrm>
        </p:grpSpPr>
        <p:sp>
          <p:nvSpPr>
            <p:cNvPr id="66" name="Google Shape;168;p20">
              <a:extLst>
                <a:ext uri="{FF2B5EF4-FFF2-40B4-BE49-F238E27FC236}">
                  <a16:creationId xmlns:a16="http://schemas.microsoft.com/office/drawing/2014/main" id="{58AE45DE-C107-3A79-185A-E1014DD4195D}"/>
                </a:ext>
              </a:extLst>
            </p:cNvPr>
            <p:cNvSpPr txBox="1"/>
            <p:nvPr/>
          </p:nvSpPr>
          <p:spPr>
            <a:xfrm flipH="1">
              <a:off x="5996412" y="3513045"/>
              <a:ext cx="2018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Multilingual Support System</a:t>
              </a:r>
            </a:p>
          </p:txBody>
        </p:sp>
        <p:sp>
          <p:nvSpPr>
            <p:cNvPr id="67" name="Google Shape;169;p20">
              <a:extLst>
                <a:ext uri="{FF2B5EF4-FFF2-40B4-BE49-F238E27FC236}">
                  <a16:creationId xmlns:a16="http://schemas.microsoft.com/office/drawing/2014/main" id="{8108E41E-A610-CFD7-193B-911490FEBF0A}"/>
                </a:ext>
              </a:extLst>
            </p:cNvPr>
            <p:cNvSpPr txBox="1"/>
            <p:nvPr/>
          </p:nvSpPr>
          <p:spPr>
            <a:xfrm flipH="1">
              <a:off x="5996412" y="3767159"/>
              <a:ext cx="2018400" cy="8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Support global users through language detection and translation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8" name="Google Shape;170;p20">
            <a:extLst>
              <a:ext uri="{FF2B5EF4-FFF2-40B4-BE49-F238E27FC236}">
                <a16:creationId xmlns:a16="http://schemas.microsoft.com/office/drawing/2014/main" id="{606344BE-31B2-301D-F0FE-8A95D480B211}"/>
              </a:ext>
            </a:extLst>
          </p:cNvPr>
          <p:cNvGrpSpPr/>
          <p:nvPr/>
        </p:nvGrpSpPr>
        <p:grpSpPr>
          <a:xfrm>
            <a:off x="2788431" y="3545939"/>
            <a:ext cx="2673342" cy="1108545"/>
            <a:chOff x="3606389" y="3103747"/>
            <a:chExt cx="2357194" cy="1091507"/>
          </a:xfrm>
        </p:grpSpPr>
        <p:sp>
          <p:nvSpPr>
            <p:cNvPr id="69" name="Google Shape;164;p20">
              <a:extLst>
                <a:ext uri="{FF2B5EF4-FFF2-40B4-BE49-F238E27FC236}">
                  <a16:creationId xmlns:a16="http://schemas.microsoft.com/office/drawing/2014/main" id="{8780BDA7-A80B-F1D3-F4DC-AFD4C7FE361D}"/>
                </a:ext>
              </a:extLst>
            </p:cNvPr>
            <p:cNvSpPr txBox="1"/>
            <p:nvPr/>
          </p:nvSpPr>
          <p:spPr>
            <a:xfrm flipH="1">
              <a:off x="3648183" y="3103747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Continuous Improvement Analytics</a:t>
              </a:r>
            </a:p>
          </p:txBody>
        </p:sp>
        <p:sp>
          <p:nvSpPr>
            <p:cNvPr id="70" name="Google Shape;171;p20">
              <a:extLst>
                <a:ext uri="{FF2B5EF4-FFF2-40B4-BE49-F238E27FC236}">
                  <a16:creationId xmlns:a16="http://schemas.microsoft.com/office/drawing/2014/main" id="{97DEBD50-5D16-F934-5A2E-84E2F04EA627}"/>
                </a:ext>
              </a:extLst>
            </p:cNvPr>
            <p:cNvSpPr txBox="1"/>
            <p:nvPr/>
          </p:nvSpPr>
          <p:spPr>
            <a:xfrm flipH="1">
              <a:off x="3606389" y="3392454"/>
              <a:ext cx="2315400" cy="8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Analyze user interactions to continuously improve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1" name="Google Shape;172;p20">
            <a:extLst>
              <a:ext uri="{FF2B5EF4-FFF2-40B4-BE49-F238E27FC236}">
                <a16:creationId xmlns:a16="http://schemas.microsoft.com/office/drawing/2014/main" id="{95AAE766-A50D-8712-FD43-DADACFD3953B}"/>
              </a:ext>
            </a:extLst>
          </p:cNvPr>
          <p:cNvGrpSpPr/>
          <p:nvPr/>
        </p:nvGrpSpPr>
        <p:grpSpPr>
          <a:xfrm>
            <a:off x="6687317" y="3121368"/>
            <a:ext cx="327085" cy="277080"/>
            <a:chOff x="2770052" y="2009628"/>
            <a:chExt cx="327085" cy="277080"/>
          </a:xfrm>
        </p:grpSpPr>
        <p:sp>
          <p:nvSpPr>
            <p:cNvPr id="72" name="Google Shape;173;p20">
              <a:extLst>
                <a:ext uri="{FF2B5EF4-FFF2-40B4-BE49-F238E27FC236}">
                  <a16:creationId xmlns:a16="http://schemas.microsoft.com/office/drawing/2014/main" id="{5D5A0CAD-F6B2-89D9-9920-E32307404EF7}"/>
                </a:ext>
              </a:extLst>
            </p:cNvPr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;p20">
              <a:extLst>
                <a:ext uri="{FF2B5EF4-FFF2-40B4-BE49-F238E27FC236}">
                  <a16:creationId xmlns:a16="http://schemas.microsoft.com/office/drawing/2014/main" id="{06EBFBE3-55C8-7271-A062-E6368BB67E40}"/>
                </a:ext>
              </a:extLst>
            </p:cNvPr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75;p20">
            <a:extLst>
              <a:ext uri="{FF2B5EF4-FFF2-40B4-BE49-F238E27FC236}">
                <a16:creationId xmlns:a16="http://schemas.microsoft.com/office/drawing/2014/main" id="{698A0474-ABB5-74D0-A923-807CF1E78B1D}"/>
              </a:ext>
            </a:extLst>
          </p:cNvPr>
          <p:cNvGrpSpPr/>
          <p:nvPr/>
        </p:nvGrpSpPr>
        <p:grpSpPr>
          <a:xfrm>
            <a:off x="2976149" y="2353035"/>
            <a:ext cx="2080578" cy="804600"/>
            <a:chOff x="1001300" y="3015116"/>
            <a:chExt cx="2386805" cy="804600"/>
          </a:xfrm>
        </p:grpSpPr>
        <p:sp>
          <p:nvSpPr>
            <p:cNvPr id="75" name="Google Shape;166;p20">
              <a:extLst>
                <a:ext uri="{FF2B5EF4-FFF2-40B4-BE49-F238E27FC236}">
                  <a16:creationId xmlns:a16="http://schemas.microsoft.com/office/drawing/2014/main" id="{BE26D0A2-D2F0-3529-AF32-A6BE301E8CE2}"/>
                </a:ext>
              </a:extLst>
            </p:cNvPr>
            <p:cNvSpPr txBox="1"/>
            <p:nvPr/>
          </p:nvSpPr>
          <p:spPr>
            <a:xfrm flipH="1">
              <a:off x="1001300" y="30607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endParaRPr lang="en-US" sz="1800" dirty="0">
                <a:solidFill>
                  <a:schemeClr val="tx2"/>
                </a:solidFill>
              </a:endParaRPr>
            </a:p>
            <a:p>
              <a:pPr algn="ctr"/>
              <a:r>
                <a:rPr lang="en-US" sz="1800" dirty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Automated Query Resolution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6" name="Google Shape;176;p20">
              <a:extLst>
                <a:ext uri="{FF2B5EF4-FFF2-40B4-BE49-F238E27FC236}">
                  <a16:creationId xmlns:a16="http://schemas.microsoft.com/office/drawing/2014/main" id="{69D774AC-317D-CC33-0236-4D128F099152}"/>
                </a:ext>
              </a:extLst>
            </p:cNvPr>
            <p:cNvSpPr txBox="1"/>
            <p:nvPr/>
          </p:nvSpPr>
          <p:spPr>
            <a:xfrm flipH="1">
              <a:off x="1072705" y="3015116"/>
              <a:ext cx="23154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Escalate non-resolvable issues to human support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7" name="Google Shape;177;p20">
            <a:extLst>
              <a:ext uri="{FF2B5EF4-FFF2-40B4-BE49-F238E27FC236}">
                <a16:creationId xmlns:a16="http://schemas.microsoft.com/office/drawing/2014/main" id="{325C4065-832B-FAB1-F101-EB7E093D491C}"/>
              </a:ext>
            </a:extLst>
          </p:cNvPr>
          <p:cNvGrpSpPr/>
          <p:nvPr/>
        </p:nvGrpSpPr>
        <p:grpSpPr>
          <a:xfrm>
            <a:off x="3864312" y="1588878"/>
            <a:ext cx="334316" cy="290895"/>
            <a:chOff x="3716358" y="1544655"/>
            <a:chExt cx="361971" cy="314958"/>
          </a:xfrm>
        </p:grpSpPr>
        <p:sp>
          <p:nvSpPr>
            <p:cNvPr id="78" name="Google Shape;178;p20">
              <a:extLst>
                <a:ext uri="{FF2B5EF4-FFF2-40B4-BE49-F238E27FC236}">
                  <a16:creationId xmlns:a16="http://schemas.microsoft.com/office/drawing/2014/main" id="{C4BBEB31-BE41-568E-0CBF-7D429F371B6B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9;p20">
              <a:extLst>
                <a:ext uri="{FF2B5EF4-FFF2-40B4-BE49-F238E27FC236}">
                  <a16:creationId xmlns:a16="http://schemas.microsoft.com/office/drawing/2014/main" id="{5B28D084-1387-D01A-D6D8-FCF63EE536D5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0;p20">
              <a:extLst>
                <a:ext uri="{FF2B5EF4-FFF2-40B4-BE49-F238E27FC236}">
                  <a16:creationId xmlns:a16="http://schemas.microsoft.com/office/drawing/2014/main" id="{CAA4C0FE-2A37-4259-322D-336E990ADE3B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1;p20">
              <a:extLst>
                <a:ext uri="{FF2B5EF4-FFF2-40B4-BE49-F238E27FC236}">
                  <a16:creationId xmlns:a16="http://schemas.microsoft.com/office/drawing/2014/main" id="{62F5516D-1AEA-8A6D-6142-68684C3D667E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2;p20">
              <a:extLst>
                <a:ext uri="{FF2B5EF4-FFF2-40B4-BE49-F238E27FC236}">
                  <a16:creationId xmlns:a16="http://schemas.microsoft.com/office/drawing/2014/main" id="{EC8FC4FD-F9C9-279B-444A-43C2076FA3F0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183;p20">
              <a:extLst>
                <a:ext uri="{FF2B5EF4-FFF2-40B4-BE49-F238E27FC236}">
                  <a16:creationId xmlns:a16="http://schemas.microsoft.com/office/drawing/2014/main" id="{1474ABD6-F209-FA9A-004E-AE343D012482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84" name="Google Shape;184;p20">
                <a:extLst>
                  <a:ext uri="{FF2B5EF4-FFF2-40B4-BE49-F238E27FC236}">
                    <a16:creationId xmlns:a16="http://schemas.microsoft.com/office/drawing/2014/main" id="{6CC56EE4-E37A-0EAA-F483-77BBD402B9CA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5;p20">
                <a:extLst>
                  <a:ext uri="{FF2B5EF4-FFF2-40B4-BE49-F238E27FC236}">
                    <a16:creationId xmlns:a16="http://schemas.microsoft.com/office/drawing/2014/main" id="{3F8D05AB-C0E9-9F4D-2312-B92EE07C30F3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86;p20">
                <a:extLst>
                  <a:ext uri="{FF2B5EF4-FFF2-40B4-BE49-F238E27FC236}">
                    <a16:creationId xmlns:a16="http://schemas.microsoft.com/office/drawing/2014/main" id="{5CA98FD1-F480-0C42-75BE-D863EF89A69A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7;p20">
                <a:extLst>
                  <a:ext uri="{FF2B5EF4-FFF2-40B4-BE49-F238E27FC236}">
                    <a16:creationId xmlns:a16="http://schemas.microsoft.com/office/drawing/2014/main" id="{9436B365-C842-B710-1AC3-7376D974E45A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8;p20">
                <a:extLst>
                  <a:ext uri="{FF2B5EF4-FFF2-40B4-BE49-F238E27FC236}">
                    <a16:creationId xmlns:a16="http://schemas.microsoft.com/office/drawing/2014/main" id="{42567295-8323-92AB-1BC4-5EBF09CF5109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189;p20">
            <a:extLst>
              <a:ext uri="{FF2B5EF4-FFF2-40B4-BE49-F238E27FC236}">
                <a16:creationId xmlns:a16="http://schemas.microsoft.com/office/drawing/2014/main" id="{DC4F0E0B-9D15-2360-5A72-A243A9C2A999}"/>
              </a:ext>
            </a:extLst>
          </p:cNvPr>
          <p:cNvGrpSpPr/>
          <p:nvPr/>
        </p:nvGrpSpPr>
        <p:grpSpPr>
          <a:xfrm>
            <a:off x="5806086" y="1959367"/>
            <a:ext cx="2018400" cy="1058696"/>
            <a:chOff x="5996412" y="1968872"/>
            <a:chExt cx="2018400" cy="1058696"/>
          </a:xfrm>
        </p:grpSpPr>
        <p:sp>
          <p:nvSpPr>
            <p:cNvPr id="90" name="Google Shape;190;p20">
              <a:extLst>
                <a:ext uri="{FF2B5EF4-FFF2-40B4-BE49-F238E27FC236}">
                  <a16:creationId xmlns:a16="http://schemas.microsoft.com/office/drawing/2014/main" id="{A31E2854-F045-5D61-09D4-4CD2C66E4D52}"/>
                </a:ext>
              </a:extLst>
            </p:cNvPr>
            <p:cNvSpPr txBox="1"/>
            <p:nvPr/>
          </p:nvSpPr>
          <p:spPr>
            <a:xfrm flipH="1">
              <a:off x="5996412" y="1968872"/>
              <a:ext cx="2018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Human Escalation  Mechanism</a:t>
              </a:r>
            </a:p>
          </p:txBody>
        </p:sp>
        <p:sp>
          <p:nvSpPr>
            <p:cNvPr id="136" name="Google Shape;191;p20">
              <a:extLst>
                <a:ext uri="{FF2B5EF4-FFF2-40B4-BE49-F238E27FC236}">
                  <a16:creationId xmlns:a16="http://schemas.microsoft.com/office/drawing/2014/main" id="{6D1E38D6-2DAA-52C4-269E-DA5E592EFAB4}"/>
                </a:ext>
              </a:extLst>
            </p:cNvPr>
            <p:cNvSpPr txBox="1"/>
            <p:nvPr/>
          </p:nvSpPr>
          <p:spPr>
            <a:xfrm flipH="1">
              <a:off x="5996412" y="2222969"/>
              <a:ext cx="20184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Answer FAQs and common queries using OpenAI GPT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37" name="Google Shape;192;p20">
            <a:extLst>
              <a:ext uri="{FF2B5EF4-FFF2-40B4-BE49-F238E27FC236}">
                <a16:creationId xmlns:a16="http://schemas.microsoft.com/office/drawing/2014/main" id="{C0CEDEC0-0EDB-0924-EC50-F1A6C1EA68D3}"/>
              </a:ext>
            </a:extLst>
          </p:cNvPr>
          <p:cNvCxnSpPr>
            <a:cxnSpLocks/>
          </p:cNvCxnSpPr>
          <p:nvPr/>
        </p:nvCxnSpPr>
        <p:spPr>
          <a:xfrm flipV="1">
            <a:off x="5225129" y="2197463"/>
            <a:ext cx="796543" cy="41830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8" name="Google Shape;193;p20">
            <a:extLst>
              <a:ext uri="{FF2B5EF4-FFF2-40B4-BE49-F238E27FC236}">
                <a16:creationId xmlns:a16="http://schemas.microsoft.com/office/drawing/2014/main" id="{385ACA04-4082-6E6F-8CC9-B9B3D12667E6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H="1" flipV="1">
            <a:off x="5461773" y="3778108"/>
            <a:ext cx="452207" cy="72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39" name="Google Shape;194;p20">
            <a:extLst>
              <a:ext uri="{FF2B5EF4-FFF2-40B4-BE49-F238E27FC236}">
                <a16:creationId xmlns:a16="http://schemas.microsoft.com/office/drawing/2014/main" id="{8C5803C9-B39F-059F-ECB7-6E4AEA0310CE}"/>
              </a:ext>
            </a:extLst>
          </p:cNvPr>
          <p:cNvGrpSpPr/>
          <p:nvPr/>
        </p:nvGrpSpPr>
        <p:grpSpPr>
          <a:xfrm>
            <a:off x="3856226" y="3077577"/>
            <a:ext cx="309505" cy="260656"/>
            <a:chOff x="2171474" y="3369229"/>
            <a:chExt cx="408156" cy="343737"/>
          </a:xfrm>
        </p:grpSpPr>
        <p:sp>
          <p:nvSpPr>
            <p:cNvPr id="140" name="Google Shape;195;p20">
              <a:extLst>
                <a:ext uri="{FF2B5EF4-FFF2-40B4-BE49-F238E27FC236}">
                  <a16:creationId xmlns:a16="http://schemas.microsoft.com/office/drawing/2014/main" id="{46F60761-ACB4-17E4-F080-7C3B531BA9DB}"/>
                </a:ext>
              </a:extLst>
            </p:cNvPr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6;p20">
              <a:extLst>
                <a:ext uri="{FF2B5EF4-FFF2-40B4-BE49-F238E27FC236}">
                  <a16:creationId xmlns:a16="http://schemas.microsoft.com/office/drawing/2014/main" id="{757D39A9-050C-4E7A-36DB-D2A28920AFAD}"/>
                </a:ext>
              </a:extLst>
            </p:cNvPr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7;p20">
              <a:extLst>
                <a:ext uri="{FF2B5EF4-FFF2-40B4-BE49-F238E27FC236}">
                  <a16:creationId xmlns:a16="http://schemas.microsoft.com/office/drawing/2014/main" id="{CAC18CED-A244-6D44-0968-E102D16FC530}"/>
                </a:ext>
              </a:extLst>
            </p:cNvPr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8;p20">
              <a:extLst>
                <a:ext uri="{FF2B5EF4-FFF2-40B4-BE49-F238E27FC236}">
                  <a16:creationId xmlns:a16="http://schemas.microsoft.com/office/drawing/2014/main" id="{4E9AC6EB-960B-6BBB-5E18-E0459B45F408}"/>
                </a:ext>
              </a:extLst>
            </p:cNvPr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99;p20">
            <a:extLst>
              <a:ext uri="{FF2B5EF4-FFF2-40B4-BE49-F238E27FC236}">
                <a16:creationId xmlns:a16="http://schemas.microsoft.com/office/drawing/2014/main" id="{B1B80F64-7EE1-F934-F367-52840C9ACED6}"/>
              </a:ext>
            </a:extLst>
          </p:cNvPr>
          <p:cNvGrpSpPr/>
          <p:nvPr/>
        </p:nvGrpSpPr>
        <p:grpSpPr>
          <a:xfrm>
            <a:off x="6575839" y="1467653"/>
            <a:ext cx="273857" cy="274147"/>
            <a:chOff x="7538896" y="1970156"/>
            <a:chExt cx="361147" cy="361529"/>
          </a:xfrm>
        </p:grpSpPr>
        <p:sp>
          <p:nvSpPr>
            <p:cNvPr id="145" name="Google Shape;200;p20">
              <a:extLst>
                <a:ext uri="{FF2B5EF4-FFF2-40B4-BE49-F238E27FC236}">
                  <a16:creationId xmlns:a16="http://schemas.microsoft.com/office/drawing/2014/main" id="{F1E58F19-3232-2C3D-E71C-7D2F6982F862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1;p20">
              <a:extLst>
                <a:ext uri="{FF2B5EF4-FFF2-40B4-BE49-F238E27FC236}">
                  <a16:creationId xmlns:a16="http://schemas.microsoft.com/office/drawing/2014/main" id="{63163958-BCF7-661C-FC49-8E144BA151D3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2;p20">
              <a:extLst>
                <a:ext uri="{FF2B5EF4-FFF2-40B4-BE49-F238E27FC236}">
                  <a16:creationId xmlns:a16="http://schemas.microsoft.com/office/drawing/2014/main" id="{48813491-52C6-6A16-B75C-D6EDE32D4C1C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3;p20">
              <a:extLst>
                <a:ext uri="{FF2B5EF4-FFF2-40B4-BE49-F238E27FC236}">
                  <a16:creationId xmlns:a16="http://schemas.microsoft.com/office/drawing/2014/main" id="{D2DD97F5-3E64-7A0D-189E-C282187396B3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4;p20">
              <a:extLst>
                <a:ext uri="{FF2B5EF4-FFF2-40B4-BE49-F238E27FC236}">
                  <a16:creationId xmlns:a16="http://schemas.microsoft.com/office/drawing/2014/main" id="{BFDE5A6F-D7F6-021B-FC94-248B2C9EFCCC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5;p20">
              <a:extLst>
                <a:ext uri="{FF2B5EF4-FFF2-40B4-BE49-F238E27FC236}">
                  <a16:creationId xmlns:a16="http://schemas.microsoft.com/office/drawing/2014/main" id="{A22F83AD-4251-209C-D31A-C737957401E3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2EA1CD08-0B9B-CB83-9786-0FA8AB2F9FF2}"/>
              </a:ext>
            </a:extLst>
          </p:cNvPr>
          <p:cNvSpPr txBox="1"/>
          <p:nvPr/>
        </p:nvSpPr>
        <p:spPr>
          <a:xfrm>
            <a:off x="761310" y="4591799"/>
            <a:ext cx="574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Business Outcome</a:t>
            </a:r>
            <a:r>
              <a:rPr lang="en-US" dirty="0">
                <a:solidFill>
                  <a:schemeClr val="tx2"/>
                </a:solidFill>
              </a:rPr>
              <a:t>: Improved customer satisfaction &amp; reduced operational costs.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278140" y="2795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</a:t>
            </a:r>
            <a:endParaRPr dirty="0"/>
          </a:p>
        </p:txBody>
      </p:sp>
      <p:grpSp>
        <p:nvGrpSpPr>
          <p:cNvPr id="143" name="Google Shape;143;p19"/>
          <p:cNvGrpSpPr/>
          <p:nvPr/>
        </p:nvGrpSpPr>
        <p:grpSpPr>
          <a:xfrm>
            <a:off x="5727092" y="388265"/>
            <a:ext cx="372073" cy="355243"/>
            <a:chOff x="7390435" y="3680868"/>
            <a:chExt cx="372073" cy="355243"/>
          </a:xfrm>
        </p:grpSpPr>
        <p:sp>
          <p:nvSpPr>
            <p:cNvPr id="144" name="Google Shape;144;p19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Google Shape;1216;p40">
            <a:extLst>
              <a:ext uri="{FF2B5EF4-FFF2-40B4-BE49-F238E27FC236}">
                <a16:creationId xmlns:a16="http://schemas.microsoft.com/office/drawing/2014/main" id="{7CC5B140-FB31-7963-6423-8D7268BC5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427927"/>
              </p:ext>
            </p:extLst>
          </p:nvPr>
        </p:nvGraphicFramePr>
        <p:xfrm>
          <a:off x="1552011" y="1025047"/>
          <a:ext cx="6039978" cy="3738810"/>
        </p:xfrm>
        <a:graphic>
          <a:graphicData uri="http://schemas.openxmlformats.org/drawingml/2006/table">
            <a:tbl>
              <a:tblPr>
                <a:noFill/>
                <a:tableStyleId>{3534C703-6B11-433E-B323-EE634EE1B3A1}</a:tableStyleId>
              </a:tblPr>
              <a:tblGrid>
                <a:gridCol w="3019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9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Rajdhani" panose="020B0604020202020204" charset="0"/>
                          <a:cs typeface="Rajdhani" panose="020B0604020202020204" charset="0"/>
                        </a:rPr>
                        <a:t>Component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Rajdhani" panose="020B0604020202020204" charset="0"/>
                        <a:cs typeface="Rajdhani" panose="020B0604020202020204" charset="0"/>
                      </a:endParaRPr>
                    </a:p>
                  </a:txBody>
                  <a:tcPr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Rajdhani" panose="020B0604020202020204" charset="0"/>
                          <a:cs typeface="Rajdhani" panose="020B0604020202020204" charset="0"/>
                        </a:rPr>
                        <a:t>Tools / Libraries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Rajdhani" panose="020B0604020202020204" charset="0"/>
                        <a:cs typeface="Rajdhani" panose="020B060402020202020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LLM Backend</a:t>
                      </a:r>
                    </a:p>
                  </a:txBody>
                  <a:tcPr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OpenAI GPT-4 via API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Frontend</a:t>
                      </a:r>
                    </a:p>
                  </a:txBody>
                  <a:tcPr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Streamlit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 or React (for chatbot UI)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5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Backend API</a:t>
                      </a:r>
                    </a:p>
                  </a:txBody>
                  <a:tcPr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Python with Flask or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FastAPI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Multilingual</a:t>
                      </a:r>
                    </a:p>
                  </a:txBody>
                  <a:tcPr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Google Translate API /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DeepL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  <a:latin typeface="Fira Sans Condensed" panose="020B05030500000200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Conversation Logs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SQLite / Firebase / MongoDB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70955"/>
                  </a:ext>
                </a:extLst>
              </a:tr>
              <a:tr h="425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Escalation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Slack Webhooks / Email Integration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56235"/>
                  </a:ext>
                </a:extLst>
              </a:tr>
              <a:tr h="425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Optional Add-ons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ChromaDB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 +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LangChain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  <a:latin typeface="Fira Sans Condensed" panose="020B0503050000020004" pitchFamily="34" charset="0"/>
                        </a:rPr>
                        <a:t> for RAG support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34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3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Project Milestones</a:t>
            </a:r>
            <a:endParaRPr sz="48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03" name="Google Shape;1303;p43"/>
          <p:cNvSpPr txBox="1"/>
          <p:nvPr/>
        </p:nvSpPr>
        <p:spPr>
          <a:xfrm>
            <a:off x="3168457" y="1040472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04" name="Google Shape;1304;p43"/>
          <p:cNvSpPr/>
          <p:nvPr/>
        </p:nvSpPr>
        <p:spPr>
          <a:xfrm>
            <a:off x="2876609" y="4000284"/>
            <a:ext cx="1247700" cy="351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3"/>
          <p:cNvSpPr/>
          <p:nvPr/>
        </p:nvSpPr>
        <p:spPr>
          <a:xfrm>
            <a:off x="2876617" y="4000307"/>
            <a:ext cx="479690" cy="3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3"/>
          <p:cNvSpPr/>
          <p:nvPr/>
        </p:nvSpPr>
        <p:spPr>
          <a:xfrm>
            <a:off x="7474570" y="3967414"/>
            <a:ext cx="1247700" cy="351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3"/>
          <p:cNvSpPr/>
          <p:nvPr/>
        </p:nvSpPr>
        <p:spPr>
          <a:xfrm>
            <a:off x="7474570" y="3973617"/>
            <a:ext cx="1247700" cy="3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3"/>
          <p:cNvSpPr/>
          <p:nvPr/>
        </p:nvSpPr>
        <p:spPr>
          <a:xfrm>
            <a:off x="4992190" y="4000284"/>
            <a:ext cx="1247700" cy="351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3"/>
          <p:cNvSpPr/>
          <p:nvPr/>
        </p:nvSpPr>
        <p:spPr>
          <a:xfrm>
            <a:off x="4992190" y="4000284"/>
            <a:ext cx="768000" cy="3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43"/>
          <p:cNvGrpSpPr/>
          <p:nvPr/>
        </p:nvGrpSpPr>
        <p:grpSpPr>
          <a:xfrm>
            <a:off x="141391" y="2165479"/>
            <a:ext cx="1577334" cy="755043"/>
            <a:chOff x="-180430" y="1628802"/>
            <a:chExt cx="2596896" cy="755043"/>
          </a:xfrm>
        </p:grpSpPr>
        <p:sp>
          <p:nvSpPr>
            <p:cNvPr id="1311" name="Google Shape;1311;p43"/>
            <p:cNvSpPr txBox="1"/>
            <p:nvPr/>
          </p:nvSpPr>
          <p:spPr>
            <a:xfrm flipH="1">
              <a:off x="-180430" y="1628802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Rajdhani" panose="020B0604020202020204" charset="0"/>
                  <a:cs typeface="Rajdhani" panose="020B0604020202020204" charset="0"/>
                </a:rPr>
                <a:t>March 31</a:t>
              </a:r>
            </a:p>
          </p:txBody>
        </p:sp>
        <p:sp>
          <p:nvSpPr>
            <p:cNvPr id="1312" name="Google Shape;1312;p43"/>
            <p:cNvSpPr txBox="1"/>
            <p:nvPr/>
          </p:nvSpPr>
          <p:spPr>
            <a:xfrm flipH="1">
              <a:off x="101066" y="1899345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Team formed, repo created, project defined</a:t>
              </a:r>
            </a:p>
          </p:txBody>
        </p:sp>
      </p:grpSp>
      <p:sp>
        <p:nvSpPr>
          <p:cNvPr id="1313" name="Google Shape;1313;p43"/>
          <p:cNvSpPr txBox="1"/>
          <p:nvPr/>
        </p:nvSpPr>
        <p:spPr>
          <a:xfrm>
            <a:off x="3116459" y="4351284"/>
            <a:ext cx="76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40%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14" name="Google Shape;1314;p43"/>
          <p:cNvGrpSpPr/>
          <p:nvPr/>
        </p:nvGrpSpPr>
        <p:grpSpPr>
          <a:xfrm>
            <a:off x="1689082" y="2165479"/>
            <a:ext cx="1406355" cy="739275"/>
            <a:chOff x="713225" y="1875419"/>
            <a:chExt cx="2315400" cy="739275"/>
          </a:xfrm>
        </p:grpSpPr>
        <p:sp>
          <p:nvSpPr>
            <p:cNvPr id="1315" name="Google Shape;1315;p43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April 5</a:t>
              </a:r>
              <a:endParaRPr sz="24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16" name="Google Shape;1316;p43"/>
            <p:cNvSpPr txBox="1"/>
            <p:nvPr/>
          </p:nvSpPr>
          <p:spPr>
            <a:xfrm flipH="1">
              <a:off x="713225" y="2130194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Basic chatbot built with 5–10 intents</a:t>
              </a:r>
            </a:p>
          </p:txBody>
        </p:sp>
      </p:grpSp>
      <p:sp>
        <p:nvSpPr>
          <p:cNvPr id="1317" name="Google Shape;1317;p43"/>
          <p:cNvSpPr txBox="1"/>
          <p:nvPr/>
        </p:nvSpPr>
        <p:spPr>
          <a:xfrm>
            <a:off x="7674155" y="4509310"/>
            <a:ext cx="86301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100%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18" name="Google Shape;1318;p43"/>
          <p:cNvGrpSpPr/>
          <p:nvPr/>
        </p:nvGrpSpPr>
        <p:grpSpPr>
          <a:xfrm>
            <a:off x="3131959" y="2148465"/>
            <a:ext cx="1634939" cy="763167"/>
            <a:chOff x="-316319" y="1791137"/>
            <a:chExt cx="2691736" cy="763167"/>
          </a:xfrm>
        </p:grpSpPr>
        <p:sp>
          <p:nvSpPr>
            <p:cNvPr id="1319" name="Google Shape;1319;p43"/>
            <p:cNvSpPr txBox="1"/>
            <p:nvPr/>
          </p:nvSpPr>
          <p:spPr>
            <a:xfrm flipH="1">
              <a:off x="-316319" y="1791137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April 15</a:t>
              </a:r>
              <a:endParaRPr sz="24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20" name="Google Shape;1320;p43"/>
            <p:cNvSpPr txBox="1"/>
            <p:nvPr/>
          </p:nvSpPr>
          <p:spPr>
            <a:xfrm flipH="1">
              <a:off x="60016" y="2069804"/>
              <a:ext cx="231540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Escalation logic + multilingual translation added</a:t>
              </a:r>
            </a:p>
          </p:txBody>
        </p:sp>
      </p:grpSp>
      <p:sp>
        <p:nvSpPr>
          <p:cNvPr id="1321" name="Google Shape;1321;p43"/>
          <p:cNvSpPr txBox="1"/>
          <p:nvPr/>
        </p:nvSpPr>
        <p:spPr>
          <a:xfrm>
            <a:off x="5232040" y="4419341"/>
            <a:ext cx="76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60%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2" name="Google Shape;1322;p43"/>
          <p:cNvSpPr/>
          <p:nvPr/>
        </p:nvSpPr>
        <p:spPr>
          <a:xfrm rot="10800000">
            <a:off x="4711106" y="2786976"/>
            <a:ext cx="1478973" cy="955096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3" name="Google Shape;1323;p43"/>
          <p:cNvSpPr/>
          <p:nvPr/>
        </p:nvSpPr>
        <p:spPr>
          <a:xfrm rot="10800000">
            <a:off x="3156796" y="1763065"/>
            <a:ext cx="1479006" cy="953666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5" y="1"/>
                </a:moveTo>
                <a:cubicBezTo>
                  <a:pt x="44065" y="12176"/>
                  <a:pt x="34191" y="22016"/>
                  <a:pt x="22049" y="22016"/>
                </a:cubicBezTo>
                <a:cubicBezTo>
                  <a:pt x="9874" y="22016"/>
                  <a:pt x="0" y="12176"/>
                  <a:pt x="0" y="1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3"/>
          <p:cNvSpPr/>
          <p:nvPr/>
        </p:nvSpPr>
        <p:spPr>
          <a:xfrm rot="10800000">
            <a:off x="1639706" y="2786977"/>
            <a:ext cx="1478973" cy="955096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3"/>
          <p:cNvSpPr/>
          <p:nvPr/>
        </p:nvSpPr>
        <p:spPr>
          <a:xfrm rot="10800000">
            <a:off x="141392" y="1800304"/>
            <a:ext cx="1479007" cy="953666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6" y="1"/>
                </a:moveTo>
                <a:cubicBezTo>
                  <a:pt x="44066" y="12176"/>
                  <a:pt x="34192" y="22016"/>
                  <a:pt x="22017" y="22016"/>
                </a:cubicBezTo>
                <a:cubicBezTo>
                  <a:pt x="9875" y="22016"/>
                  <a:pt x="1" y="12176"/>
                  <a:pt x="1" y="1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3"/>
          <p:cNvSpPr/>
          <p:nvPr/>
        </p:nvSpPr>
        <p:spPr>
          <a:xfrm rot="10800000">
            <a:off x="4605437" y="2716736"/>
            <a:ext cx="123211" cy="159009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/>
          <p:cNvSpPr/>
          <p:nvPr/>
        </p:nvSpPr>
        <p:spPr>
          <a:xfrm rot="10800000">
            <a:off x="3069863" y="2705841"/>
            <a:ext cx="123178" cy="15900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1572303" y="2660421"/>
            <a:ext cx="123178" cy="15900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>
            <a:off x="626171" y="3976348"/>
            <a:ext cx="1247700" cy="351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>
            <a:off x="626173" y="3976337"/>
            <a:ext cx="239850" cy="3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1" name="Google Shape;1331;p43"/>
          <p:cNvGrpSpPr/>
          <p:nvPr/>
        </p:nvGrpSpPr>
        <p:grpSpPr>
          <a:xfrm>
            <a:off x="4697161" y="2119536"/>
            <a:ext cx="1614301" cy="716233"/>
            <a:chOff x="-112565" y="2489796"/>
            <a:chExt cx="2657758" cy="716233"/>
          </a:xfrm>
        </p:grpSpPr>
        <p:sp>
          <p:nvSpPr>
            <p:cNvPr id="1332" name="Google Shape;1332;p43"/>
            <p:cNvSpPr txBox="1"/>
            <p:nvPr/>
          </p:nvSpPr>
          <p:spPr>
            <a:xfrm flipH="1">
              <a:off x="-112565" y="2489796"/>
              <a:ext cx="23154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April 22</a:t>
              </a:r>
              <a:endParaRPr sz="24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33" name="Google Shape;1333;p43"/>
            <p:cNvSpPr txBox="1"/>
            <p:nvPr/>
          </p:nvSpPr>
          <p:spPr>
            <a:xfrm flipH="1">
              <a:off x="229792" y="2721529"/>
              <a:ext cx="231540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Logging &amp; analytics module implemented</a:t>
              </a:r>
            </a:p>
          </p:txBody>
        </p:sp>
      </p:grpSp>
      <p:sp>
        <p:nvSpPr>
          <p:cNvPr id="1334" name="Google Shape;1334;p43"/>
          <p:cNvSpPr txBox="1"/>
          <p:nvPr/>
        </p:nvSpPr>
        <p:spPr>
          <a:xfrm>
            <a:off x="866023" y="4327347"/>
            <a:ext cx="76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20%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Google Shape;1326;p43">
            <a:extLst>
              <a:ext uri="{FF2B5EF4-FFF2-40B4-BE49-F238E27FC236}">
                <a16:creationId xmlns:a16="http://schemas.microsoft.com/office/drawing/2014/main" id="{40B388A2-7965-1A96-FB97-436A8D5381BA}"/>
              </a:ext>
            </a:extLst>
          </p:cNvPr>
          <p:cNvSpPr/>
          <p:nvPr/>
        </p:nvSpPr>
        <p:spPr>
          <a:xfrm rot="10800000">
            <a:off x="6137951" y="2690085"/>
            <a:ext cx="123211" cy="159009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23;p43">
            <a:extLst>
              <a:ext uri="{FF2B5EF4-FFF2-40B4-BE49-F238E27FC236}">
                <a16:creationId xmlns:a16="http://schemas.microsoft.com/office/drawing/2014/main" id="{DD47C31C-069E-7618-AD1C-D77978763697}"/>
              </a:ext>
            </a:extLst>
          </p:cNvPr>
          <p:cNvSpPr/>
          <p:nvPr/>
        </p:nvSpPr>
        <p:spPr>
          <a:xfrm rot="10800000">
            <a:off x="6239890" y="1707605"/>
            <a:ext cx="1309470" cy="953666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5" y="1"/>
                </a:moveTo>
                <a:cubicBezTo>
                  <a:pt x="44065" y="12176"/>
                  <a:pt x="34191" y="22016"/>
                  <a:pt x="22049" y="22016"/>
                </a:cubicBezTo>
                <a:cubicBezTo>
                  <a:pt x="9874" y="22016"/>
                  <a:pt x="0" y="12176"/>
                  <a:pt x="0" y="1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326;p43">
            <a:extLst>
              <a:ext uri="{FF2B5EF4-FFF2-40B4-BE49-F238E27FC236}">
                <a16:creationId xmlns:a16="http://schemas.microsoft.com/office/drawing/2014/main" id="{B479415B-A76F-FA94-A6BF-DB91B21EAD3F}"/>
              </a:ext>
            </a:extLst>
          </p:cNvPr>
          <p:cNvSpPr/>
          <p:nvPr/>
        </p:nvSpPr>
        <p:spPr>
          <a:xfrm rot="10800000">
            <a:off x="7493567" y="2668195"/>
            <a:ext cx="123211" cy="159009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314;p43">
            <a:extLst>
              <a:ext uri="{FF2B5EF4-FFF2-40B4-BE49-F238E27FC236}">
                <a16:creationId xmlns:a16="http://schemas.microsoft.com/office/drawing/2014/main" id="{31C87A57-2236-A52A-60A6-5EB4EB79BBD1}"/>
              </a:ext>
            </a:extLst>
          </p:cNvPr>
          <p:cNvGrpSpPr/>
          <p:nvPr/>
        </p:nvGrpSpPr>
        <p:grpSpPr>
          <a:xfrm>
            <a:off x="6137951" y="2124022"/>
            <a:ext cx="1581575" cy="802874"/>
            <a:chOff x="597331" y="1850976"/>
            <a:chExt cx="2603879" cy="802874"/>
          </a:xfrm>
        </p:grpSpPr>
        <p:sp>
          <p:nvSpPr>
            <p:cNvPr id="6" name="Google Shape;1315;p43">
              <a:extLst>
                <a:ext uri="{FF2B5EF4-FFF2-40B4-BE49-F238E27FC236}">
                  <a16:creationId xmlns:a16="http://schemas.microsoft.com/office/drawing/2014/main" id="{50501AB9-5FAD-2A19-A438-CF4E439D8A86}"/>
                </a:ext>
              </a:extLst>
            </p:cNvPr>
            <p:cNvSpPr txBox="1"/>
            <p:nvPr/>
          </p:nvSpPr>
          <p:spPr>
            <a:xfrm flipH="1">
              <a:off x="597331" y="1850976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May 1</a:t>
              </a:r>
              <a:endParaRPr sz="24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" name="Google Shape;1316;p43">
              <a:extLst>
                <a:ext uri="{FF2B5EF4-FFF2-40B4-BE49-F238E27FC236}">
                  <a16:creationId xmlns:a16="http://schemas.microsoft.com/office/drawing/2014/main" id="{11829D56-C934-473C-6AB3-020DA83C611E}"/>
                </a:ext>
              </a:extLst>
            </p:cNvPr>
            <p:cNvSpPr txBox="1"/>
            <p:nvPr/>
          </p:nvSpPr>
          <p:spPr>
            <a:xfrm flipH="1">
              <a:off x="885810" y="2169350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Frontend polish, testing, deploy first live version</a:t>
              </a:r>
            </a:p>
          </p:txBody>
        </p:sp>
      </p:grpSp>
      <p:sp>
        <p:nvSpPr>
          <p:cNvPr id="8" name="Google Shape;1322;p43">
            <a:extLst>
              <a:ext uri="{FF2B5EF4-FFF2-40B4-BE49-F238E27FC236}">
                <a16:creationId xmlns:a16="http://schemas.microsoft.com/office/drawing/2014/main" id="{DF46C398-9508-E94E-1A9F-C7A928F142D0}"/>
              </a:ext>
            </a:extLst>
          </p:cNvPr>
          <p:cNvSpPr/>
          <p:nvPr/>
        </p:nvSpPr>
        <p:spPr>
          <a:xfrm rot="10800000">
            <a:off x="7604779" y="2781145"/>
            <a:ext cx="1328228" cy="1027042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318;p43">
            <a:extLst>
              <a:ext uri="{FF2B5EF4-FFF2-40B4-BE49-F238E27FC236}">
                <a16:creationId xmlns:a16="http://schemas.microsoft.com/office/drawing/2014/main" id="{86C66157-26D7-89A1-DF22-0F204A0E88A8}"/>
              </a:ext>
            </a:extLst>
          </p:cNvPr>
          <p:cNvGrpSpPr/>
          <p:nvPr/>
        </p:nvGrpSpPr>
        <p:grpSpPr>
          <a:xfrm>
            <a:off x="7474570" y="2119536"/>
            <a:ext cx="1503242" cy="824110"/>
            <a:chOff x="-324136" y="1729834"/>
            <a:chExt cx="2474912" cy="824110"/>
          </a:xfrm>
        </p:grpSpPr>
        <p:sp>
          <p:nvSpPr>
            <p:cNvPr id="15" name="Google Shape;1319;p43">
              <a:extLst>
                <a:ext uri="{FF2B5EF4-FFF2-40B4-BE49-F238E27FC236}">
                  <a16:creationId xmlns:a16="http://schemas.microsoft.com/office/drawing/2014/main" id="{614A2C77-70D0-D2B3-9AFB-EEA4B42E0EDD}"/>
                </a:ext>
              </a:extLst>
            </p:cNvPr>
            <p:cNvSpPr txBox="1"/>
            <p:nvPr/>
          </p:nvSpPr>
          <p:spPr>
            <a:xfrm flipH="1">
              <a:off x="-324136" y="1729834"/>
              <a:ext cx="23154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May 6</a:t>
              </a:r>
              <a:endParaRPr sz="2400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6" name="Google Shape;1320;p43">
              <a:extLst>
                <a:ext uri="{FF2B5EF4-FFF2-40B4-BE49-F238E27FC236}">
                  <a16:creationId xmlns:a16="http://schemas.microsoft.com/office/drawing/2014/main" id="{6DE1BE4F-CB3E-2599-8E2C-4B5EB584E40D}"/>
                </a:ext>
              </a:extLst>
            </p:cNvPr>
            <p:cNvSpPr txBox="1"/>
            <p:nvPr/>
          </p:nvSpPr>
          <p:spPr>
            <a:xfrm flipH="1">
              <a:off x="-164624" y="2069444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Final presentation, pitch-ready demo &amp; documentation completed</a:t>
              </a:r>
              <a:endParaRPr sz="1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303</Words>
  <Application>Microsoft Macintosh PowerPoint</Application>
  <PresentationFormat>On-screen Show (16:9)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Anaheim</vt:lpstr>
      <vt:lpstr>Rajdhani</vt:lpstr>
      <vt:lpstr>Fira Sans Condensed Light</vt:lpstr>
      <vt:lpstr>Arial</vt:lpstr>
      <vt:lpstr>Roboto Condensed Light</vt:lpstr>
      <vt:lpstr>Fira Sans Condensed</vt:lpstr>
      <vt:lpstr>AI Tech Agency Infographics by Slidesgo</vt:lpstr>
      <vt:lpstr>PITCH DECK: AI-Powered Customer Support SystemGENAI_003_PROJECT_02</vt:lpstr>
      <vt:lpstr>Meet the Team</vt:lpstr>
      <vt:lpstr>Why This Project Matters</vt:lpstr>
      <vt:lpstr> What We’re Building</vt:lpstr>
      <vt:lpstr>Technology Stack</vt:lpstr>
      <vt:lpstr>Project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Abhay</dc:creator>
  <cp:lastModifiedBy>Harshal Prashant Kamble</cp:lastModifiedBy>
  <cp:revision>5</cp:revision>
  <dcterms:modified xsi:type="dcterms:W3CDTF">2025-03-31T20:52:48Z</dcterms:modified>
</cp:coreProperties>
</file>