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8" r:id="rId2"/>
    <p:sldId id="258" r:id="rId3"/>
    <p:sldId id="263" r:id="rId4"/>
    <p:sldId id="259" r:id="rId5"/>
    <p:sldId id="267" r:id="rId6"/>
    <p:sldId id="261" r:id="rId7"/>
    <p:sldId id="269" r:id="rId8"/>
    <p:sldId id="270" r:id="rId9"/>
    <p:sldId id="271" r:id="rId10"/>
    <p:sldId id="272" r:id="rId11"/>
    <p:sldId id="273" r:id="rId12"/>
    <p:sldId id="275" r:id="rId13"/>
    <p:sldId id="274" r:id="rId14"/>
    <p:sldId id="276" r:id="rId15"/>
    <p:sldId id="277" r:id="rId16"/>
    <p:sldId id="278" r:id="rId17"/>
    <p:sldId id="279"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EE6EA9-94EB-467A-8904-40982A8E057B}" type="datetimeFigureOut">
              <a:rPr lang="en-US" smtClean="0"/>
              <a:t>7/17/2024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78178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5209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251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9682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3992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99814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7/17/2024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4815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EE6EA9-94EB-467A-8904-40982A8E057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429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EE6EA9-94EB-467A-8904-40982A8E057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50776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E6EA9-94EB-467A-8904-40982A8E057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861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98222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EE6EA9-94EB-467A-8904-40982A8E057B}"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56356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E6EA9-94EB-467A-8904-40982A8E057B}"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06931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E6EA9-94EB-467A-8904-40982A8E057B}"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3182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E6EA9-94EB-467A-8904-40982A8E057B}"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86152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37334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92075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EE6EA9-94EB-467A-8904-40982A8E057B}" type="datetimeFigureOut">
              <a:rPr lang="en-US" smtClean="0"/>
              <a:t>7/17/2024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20D203-4D0B-40BB-8090-EE774AC2FB27}" type="slidenum">
              <a:rPr lang="en-US" smtClean="0"/>
              <a:t>‹#›</a:t>
            </a:fld>
            <a:endParaRPr lang="en-US"/>
          </a:p>
        </p:txBody>
      </p:sp>
    </p:spTree>
    <p:extLst>
      <p:ext uri="{BB962C8B-B14F-4D97-AF65-F5344CB8AC3E}">
        <p14:creationId xmlns:p14="http://schemas.microsoft.com/office/powerpoint/2010/main" val="16534604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ditable Amazon PowerPoint Template and Google Slides - Free Download">
            <a:extLst>
              <a:ext uri="{FF2B5EF4-FFF2-40B4-BE49-F238E27FC236}">
                <a16:creationId xmlns:a16="http://schemas.microsoft.com/office/drawing/2014/main" id="{1100FE1D-7B1C-489D-B6DA-8D5F7F476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79" y="483079"/>
            <a:ext cx="11179834" cy="590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5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643530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Country-wise Sales Distribution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625812" y="1972849"/>
            <a:ext cx="3325197" cy="3323987"/>
          </a:xfrm>
          <a:prstGeom prst="rect">
            <a:avLst/>
          </a:prstGeom>
        </p:spPr>
        <p:txBody>
          <a:bodyPr wrap="square" lIns="0" tIns="0" rIns="0" bIns="0">
            <a:spAutoFit/>
          </a:bodyPr>
          <a:lstStyle/>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 1.Global sales revenue varies widely across countries</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 Top-performing countries: USA, China</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3.Emerging markets: India, Brazil</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4.Underperforming countries: France, Japan</a:t>
            </a:r>
          </a:p>
        </p:txBody>
      </p:sp>
      <p:pic>
        <p:nvPicPr>
          <p:cNvPr id="3" name="Picture 2">
            <a:extLst>
              <a:ext uri="{FF2B5EF4-FFF2-40B4-BE49-F238E27FC236}">
                <a16:creationId xmlns:a16="http://schemas.microsoft.com/office/drawing/2014/main" id="{10FF699D-6DD3-4A24-A7FA-3139ED26E1EE}"/>
              </a:ext>
            </a:extLst>
          </p:cNvPr>
          <p:cNvPicPr>
            <a:picLocks noChangeAspect="1"/>
          </p:cNvPicPr>
          <p:nvPr/>
        </p:nvPicPr>
        <p:blipFill>
          <a:blip r:embed="rId2"/>
          <a:stretch>
            <a:fillRect/>
          </a:stretch>
        </p:blipFill>
        <p:spPr>
          <a:xfrm>
            <a:off x="4925683" y="1664898"/>
            <a:ext cx="7266317" cy="5106837"/>
          </a:xfrm>
          <a:prstGeom prst="rect">
            <a:avLst/>
          </a:prstGeom>
        </p:spPr>
      </p:pic>
    </p:spTree>
    <p:extLst>
      <p:ext uri="{BB962C8B-B14F-4D97-AF65-F5344CB8AC3E}">
        <p14:creationId xmlns:p14="http://schemas.microsoft.com/office/powerpoint/2010/main" val="266757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4882551"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Sales Channel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8449971" y="2542193"/>
            <a:ext cx="3325197" cy="3600986"/>
          </a:xfrm>
          <a:prstGeom prst="rect">
            <a:avLst/>
          </a:prstGeom>
        </p:spPr>
        <p:txBody>
          <a:bodyPr wrap="square" lIns="0" tIns="0" rIns="0" bIns="0">
            <a:spAutoFit/>
          </a:bodyPr>
          <a:lstStyle/>
          <a:p>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Sales revenue varies significantly across sales channels</a:t>
            </a: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Top-performing channels: Offline, Direct</a:t>
            </a: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Underperforming channels: Indirect, </a:t>
            </a:r>
            <a:r>
              <a:rPr lang="en-US" b="1" dirty="0" err="1">
                <a:solidFill>
                  <a:srgbClr val="474747"/>
                </a:solidFill>
                <a:latin typeface="Times New Roman" panose="02020603050405020304" pitchFamily="18" charset="0"/>
                <a:cs typeface="Times New Roman" panose="02020603050405020304" pitchFamily="18" charset="0"/>
              </a:rPr>
              <a:t>Retail,Online</a:t>
            </a: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 Channel optimization opportunities</a:t>
            </a:r>
          </a:p>
        </p:txBody>
      </p:sp>
      <p:pic>
        <p:nvPicPr>
          <p:cNvPr id="5" name="Picture 4">
            <a:extLst>
              <a:ext uri="{FF2B5EF4-FFF2-40B4-BE49-F238E27FC236}">
                <a16:creationId xmlns:a16="http://schemas.microsoft.com/office/drawing/2014/main" id="{ABE221EF-AC58-4E5C-926C-8C6D14B14F2E}"/>
              </a:ext>
            </a:extLst>
          </p:cNvPr>
          <p:cNvPicPr>
            <a:picLocks noChangeAspect="1"/>
          </p:cNvPicPr>
          <p:nvPr/>
        </p:nvPicPr>
        <p:blipFill>
          <a:blip r:embed="rId2"/>
          <a:stretch>
            <a:fillRect/>
          </a:stretch>
        </p:blipFill>
        <p:spPr>
          <a:xfrm>
            <a:off x="276045" y="1587259"/>
            <a:ext cx="7970807" cy="5175849"/>
          </a:xfrm>
          <a:prstGeom prst="rect">
            <a:avLst/>
          </a:prstGeom>
        </p:spPr>
      </p:pic>
    </p:spTree>
    <p:extLst>
      <p:ext uri="{BB962C8B-B14F-4D97-AF65-F5344CB8AC3E}">
        <p14:creationId xmlns:p14="http://schemas.microsoft.com/office/powerpoint/2010/main" val="398587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7125419"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Monthly sales trend (region-wise)</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B6789C-D81A-4B0B-9EF5-E1A6D29034B7}"/>
              </a:ext>
            </a:extLst>
          </p:cNvPr>
          <p:cNvPicPr>
            <a:picLocks noChangeAspect="1"/>
          </p:cNvPicPr>
          <p:nvPr/>
        </p:nvPicPr>
        <p:blipFill>
          <a:blip r:embed="rId2"/>
          <a:stretch>
            <a:fillRect/>
          </a:stretch>
        </p:blipFill>
        <p:spPr>
          <a:xfrm>
            <a:off x="0" y="1440612"/>
            <a:ext cx="12192000" cy="5417388"/>
          </a:xfrm>
          <a:prstGeom prst="rect">
            <a:avLst/>
          </a:prstGeom>
        </p:spPr>
      </p:pic>
    </p:spTree>
    <p:extLst>
      <p:ext uri="{BB962C8B-B14F-4D97-AF65-F5344CB8AC3E}">
        <p14:creationId xmlns:p14="http://schemas.microsoft.com/office/powerpoint/2010/main" val="132417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4882551"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Order priority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8449971" y="2542193"/>
            <a:ext cx="3325197" cy="2769989"/>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-Order priority impacts total revenue</a:t>
            </a: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Revenue spread across priority levels-</a:t>
            </a: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Priority segmentation for targeted strategies</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 Optimization opportunities</a:t>
            </a:r>
          </a:p>
        </p:txBody>
      </p:sp>
      <p:pic>
        <p:nvPicPr>
          <p:cNvPr id="3" name="Picture 2">
            <a:extLst>
              <a:ext uri="{FF2B5EF4-FFF2-40B4-BE49-F238E27FC236}">
                <a16:creationId xmlns:a16="http://schemas.microsoft.com/office/drawing/2014/main" id="{74E54FB0-9D01-466F-A5EA-DB7A04E77E97}"/>
              </a:ext>
            </a:extLst>
          </p:cNvPr>
          <p:cNvPicPr>
            <a:picLocks noChangeAspect="1"/>
          </p:cNvPicPr>
          <p:nvPr/>
        </p:nvPicPr>
        <p:blipFill>
          <a:blip r:embed="rId2"/>
          <a:stretch>
            <a:fillRect/>
          </a:stretch>
        </p:blipFill>
        <p:spPr>
          <a:xfrm>
            <a:off x="0" y="1897811"/>
            <a:ext cx="8031192" cy="4891178"/>
          </a:xfrm>
          <a:prstGeom prst="rect">
            <a:avLst/>
          </a:prstGeom>
        </p:spPr>
      </p:pic>
    </p:spTree>
    <p:extLst>
      <p:ext uri="{BB962C8B-B14F-4D97-AF65-F5344CB8AC3E}">
        <p14:creationId xmlns:p14="http://schemas.microsoft.com/office/powerpoint/2010/main" val="395867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406769" y="704636"/>
            <a:ext cx="6866627"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Total Profit Analysis by Item Type</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8631480" y="4069068"/>
            <a:ext cx="3325197" cy="2492990"/>
          </a:xfrm>
          <a:prstGeom prst="rect">
            <a:avLst/>
          </a:prstGeom>
        </p:spPr>
        <p:txBody>
          <a:bodyPr wrap="square" lIns="0" tIns="0" rIns="0" bIns="0">
            <a:spAutoFit/>
          </a:bodyPr>
          <a:lstStyle/>
          <a:p>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 </a:t>
            </a:r>
            <a:r>
              <a:rPr lang="en-US" dirty="0">
                <a:solidFill>
                  <a:srgbClr val="474747"/>
                </a:solidFill>
                <a:latin typeface="Times New Roman" panose="02020603050405020304" pitchFamily="18" charset="0"/>
                <a:cs typeface="Times New Roman" panose="02020603050405020304" pitchFamily="18" charset="0"/>
              </a:rPr>
              <a:t>Total profit varies across item types- Item type segmentation for targeted strategies</a:t>
            </a:r>
          </a:p>
          <a:p>
            <a:pPr marL="285750" indent="-285750">
              <a:buFontTx/>
              <a:buChar char="-"/>
            </a:pPr>
            <a:endParaRPr lang="en-US"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dirty="0">
                <a:solidFill>
                  <a:srgbClr val="474747"/>
                </a:solidFill>
                <a:latin typeface="Times New Roman" panose="02020603050405020304" pitchFamily="18" charset="0"/>
                <a:cs typeface="Times New Roman" panose="02020603050405020304" pitchFamily="18" charset="0"/>
              </a:rPr>
              <a:t>Profit leaders: A, B, C- Profit opportunities for lower</a:t>
            </a:r>
          </a:p>
          <a:p>
            <a:pPr marL="285750" indent="-285750">
              <a:buFontTx/>
              <a:buChar char="-"/>
            </a:pPr>
            <a:endParaRPr lang="en-US"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dirty="0">
                <a:solidFill>
                  <a:srgbClr val="474747"/>
                </a:solidFill>
                <a:latin typeface="Times New Roman" panose="02020603050405020304" pitchFamily="18" charset="0"/>
                <a:cs typeface="Times New Roman" panose="02020603050405020304" pitchFamily="18" charset="0"/>
              </a:rPr>
              <a:t>performing item types</a:t>
            </a:r>
          </a:p>
        </p:txBody>
      </p:sp>
      <p:pic>
        <p:nvPicPr>
          <p:cNvPr id="4" name="Picture 3">
            <a:extLst>
              <a:ext uri="{FF2B5EF4-FFF2-40B4-BE49-F238E27FC236}">
                <a16:creationId xmlns:a16="http://schemas.microsoft.com/office/drawing/2014/main" id="{817E7B93-8ED1-43D8-87FE-2D3C222952E8}"/>
              </a:ext>
            </a:extLst>
          </p:cNvPr>
          <p:cNvPicPr>
            <a:picLocks noChangeAspect="1"/>
          </p:cNvPicPr>
          <p:nvPr/>
        </p:nvPicPr>
        <p:blipFill>
          <a:blip r:embed="rId2"/>
          <a:stretch>
            <a:fillRect/>
          </a:stretch>
        </p:blipFill>
        <p:spPr>
          <a:xfrm>
            <a:off x="2833697" y="1963271"/>
            <a:ext cx="5454930" cy="4929236"/>
          </a:xfrm>
          <a:prstGeom prst="rect">
            <a:avLst/>
          </a:prstGeom>
        </p:spPr>
      </p:pic>
      <p:sp>
        <p:nvSpPr>
          <p:cNvPr id="9" name="TextBox 8">
            <a:extLst>
              <a:ext uri="{FF2B5EF4-FFF2-40B4-BE49-F238E27FC236}">
                <a16:creationId xmlns:a16="http://schemas.microsoft.com/office/drawing/2014/main" id="{255506C0-EB15-4EC2-A50A-3F1CEC21A431}"/>
              </a:ext>
            </a:extLst>
          </p:cNvPr>
          <p:cNvSpPr txBox="1"/>
          <p:nvPr/>
        </p:nvSpPr>
        <p:spPr>
          <a:xfrm>
            <a:off x="235323" y="2238121"/>
            <a:ext cx="2473371"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Visualization Output:- The boxplot shows a clear variation in total profit across item types.</a:t>
            </a:r>
          </a:p>
          <a:p>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Item types A, B, and C have the highest total profit.</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graph highlights distinct segmentation of total profit by item type.</a:t>
            </a:r>
          </a:p>
        </p:txBody>
      </p:sp>
    </p:spTree>
    <p:extLst>
      <p:ext uri="{BB962C8B-B14F-4D97-AF65-F5344CB8AC3E}">
        <p14:creationId xmlns:p14="http://schemas.microsoft.com/office/powerpoint/2010/main" val="148058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406770" y="704636"/>
            <a:ext cx="6374922"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Order Priority vs. Total Profit</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5506C0-EB15-4EC2-A50A-3F1CEC21A431}"/>
              </a:ext>
            </a:extLst>
          </p:cNvPr>
          <p:cNvSpPr txBox="1"/>
          <p:nvPr/>
        </p:nvSpPr>
        <p:spPr>
          <a:xfrm>
            <a:off x="235323" y="2238121"/>
            <a:ext cx="3646564"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Visualization Output: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violin plot shows a clear increase in total profit as order priority increases.</a:t>
            </a:r>
          </a:p>
          <a:p>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The distribution of total profit across priority levels indicates varying profit potential.</a:t>
            </a: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 The graph highlights distinct segmentation of total profit by priority level.</a:t>
            </a:r>
          </a:p>
        </p:txBody>
      </p:sp>
      <p:pic>
        <p:nvPicPr>
          <p:cNvPr id="3" name="Picture 2">
            <a:extLst>
              <a:ext uri="{FF2B5EF4-FFF2-40B4-BE49-F238E27FC236}">
                <a16:creationId xmlns:a16="http://schemas.microsoft.com/office/drawing/2014/main" id="{D8143BCA-8826-4E79-8951-0106B594CE5C}"/>
              </a:ext>
            </a:extLst>
          </p:cNvPr>
          <p:cNvPicPr>
            <a:picLocks noChangeAspect="1"/>
          </p:cNvPicPr>
          <p:nvPr/>
        </p:nvPicPr>
        <p:blipFill>
          <a:blip r:embed="rId2"/>
          <a:stretch>
            <a:fillRect/>
          </a:stretch>
        </p:blipFill>
        <p:spPr>
          <a:xfrm>
            <a:off x="4424189" y="1785669"/>
            <a:ext cx="7695923" cy="5072332"/>
          </a:xfrm>
          <a:prstGeom prst="rect">
            <a:avLst/>
          </a:prstGeom>
        </p:spPr>
      </p:pic>
    </p:spTree>
    <p:extLst>
      <p:ext uri="{BB962C8B-B14F-4D97-AF65-F5344CB8AC3E}">
        <p14:creationId xmlns:p14="http://schemas.microsoft.com/office/powerpoint/2010/main" val="36178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406770" y="704636"/>
            <a:ext cx="496881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Region-wise Total Profit</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5506C0-EB15-4EC2-A50A-3F1CEC21A431}"/>
              </a:ext>
            </a:extLst>
          </p:cNvPr>
          <p:cNvSpPr txBox="1"/>
          <p:nvPr/>
        </p:nvSpPr>
        <p:spPr>
          <a:xfrm>
            <a:off x="235323" y="4101427"/>
            <a:ext cx="3646564"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Visualization Output:</a:t>
            </a:r>
          </a:p>
          <a:p>
            <a:pPr marL="285750" indent="-285750">
              <a:buFontTx/>
              <a:buChar char="-"/>
            </a:pPr>
            <a:r>
              <a:rPr lang="en-US" dirty="0">
                <a:latin typeface="Times New Roman" panose="02020603050405020304" pitchFamily="18" charset="0"/>
                <a:cs typeface="Times New Roman" panose="02020603050405020304" pitchFamily="18" charset="0"/>
              </a:rPr>
              <a:t>The bar plot shows a clear variation in total profit across regions.</a:t>
            </a:r>
          </a:p>
          <a:p>
            <a:pPr marL="285750" indent="-285750">
              <a:buFontTx/>
              <a:buChar char="-"/>
            </a:pPr>
            <a:r>
              <a:rPr lang="en-US" dirty="0">
                <a:latin typeface="Times New Roman" panose="02020603050405020304" pitchFamily="18" charset="0"/>
                <a:cs typeface="Times New Roman" panose="02020603050405020304" pitchFamily="18" charset="0"/>
              </a:rPr>
              <a:t>Regions 1 and 3 have the highest total profit.</a:t>
            </a:r>
          </a:p>
          <a:p>
            <a:pPr marL="285750" indent="-285750">
              <a:buFontTx/>
              <a:buChar char="-"/>
            </a:pPr>
            <a:r>
              <a:rPr lang="en-US" dirty="0">
                <a:latin typeface="Times New Roman" panose="02020603050405020304" pitchFamily="18" charset="0"/>
                <a:cs typeface="Times New Roman" panose="02020603050405020304" pitchFamily="18" charset="0"/>
              </a:rPr>
              <a:t>The graph highlights distinct regional differences in profit potential.</a:t>
            </a:r>
          </a:p>
        </p:txBody>
      </p:sp>
      <p:pic>
        <p:nvPicPr>
          <p:cNvPr id="4" name="Picture 3">
            <a:extLst>
              <a:ext uri="{FF2B5EF4-FFF2-40B4-BE49-F238E27FC236}">
                <a16:creationId xmlns:a16="http://schemas.microsoft.com/office/drawing/2014/main" id="{3E63D8F0-CC90-4CFC-AA7F-216102B6224B}"/>
              </a:ext>
            </a:extLst>
          </p:cNvPr>
          <p:cNvPicPr>
            <a:picLocks noChangeAspect="1"/>
          </p:cNvPicPr>
          <p:nvPr/>
        </p:nvPicPr>
        <p:blipFill>
          <a:blip r:embed="rId2"/>
          <a:stretch>
            <a:fillRect/>
          </a:stretch>
        </p:blipFill>
        <p:spPr>
          <a:xfrm>
            <a:off x="6096000" y="1518250"/>
            <a:ext cx="6032740" cy="5253486"/>
          </a:xfrm>
          <a:prstGeom prst="rect">
            <a:avLst/>
          </a:prstGeom>
        </p:spPr>
      </p:pic>
      <p:sp>
        <p:nvSpPr>
          <p:cNvPr id="10" name="TextBox 9">
            <a:extLst>
              <a:ext uri="{FF2B5EF4-FFF2-40B4-BE49-F238E27FC236}">
                <a16:creationId xmlns:a16="http://schemas.microsoft.com/office/drawing/2014/main" id="{8B06D566-B037-48FA-817E-FEEF5245A699}"/>
              </a:ext>
            </a:extLst>
          </p:cNvPr>
          <p:cNvSpPr txBox="1"/>
          <p:nvPr/>
        </p:nvSpPr>
        <p:spPr>
          <a:xfrm>
            <a:off x="3530361" y="1601188"/>
            <a:ext cx="2439119" cy="2862322"/>
          </a:xfrm>
          <a:prstGeom prst="rect">
            <a:avLst/>
          </a:prstGeom>
          <a:noFill/>
        </p:spPr>
        <p:txBody>
          <a:bodyPr wrap="square">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Total profit varies across regions- </a:t>
            </a:r>
          </a:p>
          <a:p>
            <a:pPr marL="285750" indent="-285750">
              <a:buFontTx/>
              <a:buChar char="-"/>
            </a:pPr>
            <a:r>
              <a:rPr lang="en-US" dirty="0">
                <a:latin typeface="Times New Roman" panose="02020603050405020304" pitchFamily="18" charset="0"/>
                <a:cs typeface="Times New Roman" panose="02020603050405020304" pitchFamily="18" charset="0"/>
              </a:rPr>
              <a:t>Top-performing regions: Region 1, Region 3-</a:t>
            </a:r>
          </a:p>
          <a:p>
            <a:pPr marL="285750" indent="-285750">
              <a:buFontTx/>
              <a:buChar char="-"/>
            </a:pPr>
            <a:r>
              <a:rPr lang="en-US" dirty="0">
                <a:latin typeface="Times New Roman" panose="02020603050405020304" pitchFamily="18" charset="0"/>
                <a:cs typeface="Times New Roman" panose="02020603050405020304" pitchFamily="18" charset="0"/>
              </a:rPr>
              <a:t>Regional insights: demographics, market trends</a:t>
            </a:r>
          </a:p>
          <a:p>
            <a:pPr marL="285750" indent="-285750">
              <a:buFontTx/>
              <a:buChar char="-"/>
            </a:pPr>
            <a:r>
              <a:rPr lang="en-US" dirty="0">
                <a:latin typeface="Times New Roman" panose="02020603050405020304" pitchFamily="18" charset="0"/>
                <a:cs typeface="Times New Roman" panose="02020603050405020304" pitchFamily="18" charset="0"/>
              </a:rPr>
              <a:t> Optimization opportunities</a:t>
            </a:r>
          </a:p>
        </p:txBody>
      </p:sp>
    </p:spTree>
    <p:extLst>
      <p:ext uri="{BB962C8B-B14F-4D97-AF65-F5344CB8AC3E}">
        <p14:creationId xmlns:p14="http://schemas.microsoft.com/office/powerpoint/2010/main" val="101666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5506C0-EB15-4EC2-A50A-3F1CEC21A431}"/>
              </a:ext>
            </a:extLst>
          </p:cNvPr>
          <p:cNvSpPr txBox="1"/>
          <p:nvPr/>
        </p:nvSpPr>
        <p:spPr>
          <a:xfrm>
            <a:off x="265643" y="2678069"/>
            <a:ext cx="2861560" cy="2862322"/>
          </a:xfrm>
          <a:prstGeom prst="rect">
            <a:avLst/>
          </a:prstGeom>
          <a:noFill/>
        </p:spPr>
        <p:txBody>
          <a:bodyPr wrap="square">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The bar plot shows a clear variation in total revenue across countries.</a:t>
            </a:r>
          </a:p>
          <a:p>
            <a:pPr marL="285750" indent="-285750">
              <a:buFontTx/>
              <a:buChar char="-"/>
            </a:pPr>
            <a:r>
              <a:rPr lang="en-US" dirty="0">
                <a:latin typeface="Times New Roman" panose="02020603050405020304" pitchFamily="18" charset="0"/>
                <a:cs typeface="Times New Roman" panose="02020603050405020304" pitchFamily="18" charset="0"/>
              </a:rPr>
              <a:t>The line plot shows a clear variation in total profit across countries.</a:t>
            </a:r>
          </a:p>
          <a:p>
            <a:pPr marL="285750" indent="-285750">
              <a:buFontTx/>
              <a:buChar char="-"/>
            </a:pPr>
            <a:r>
              <a:rPr lang="en-US" dirty="0">
                <a:latin typeface="Times New Roman" panose="02020603050405020304" pitchFamily="18" charset="0"/>
                <a:cs typeface="Times New Roman" panose="02020603050405020304" pitchFamily="18" charset="0"/>
              </a:rPr>
              <a:t> The graph highlights distinct country differences in sales and profit potential.</a:t>
            </a:r>
          </a:p>
        </p:txBody>
      </p:sp>
      <p:sp>
        <p:nvSpPr>
          <p:cNvPr id="10" name="TextBox 9">
            <a:extLst>
              <a:ext uri="{FF2B5EF4-FFF2-40B4-BE49-F238E27FC236}">
                <a16:creationId xmlns:a16="http://schemas.microsoft.com/office/drawing/2014/main" id="{8B06D566-B037-48FA-817E-FEEF5245A699}"/>
              </a:ext>
            </a:extLst>
          </p:cNvPr>
          <p:cNvSpPr txBox="1"/>
          <p:nvPr/>
        </p:nvSpPr>
        <p:spPr>
          <a:xfrm>
            <a:off x="1354347" y="1354498"/>
            <a:ext cx="997213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Total revenue and total profit vary across countries, Top performing countries- USA, China</a:t>
            </a:r>
          </a:p>
        </p:txBody>
      </p:sp>
      <p:pic>
        <p:nvPicPr>
          <p:cNvPr id="3" name="Picture 2">
            <a:extLst>
              <a:ext uri="{FF2B5EF4-FFF2-40B4-BE49-F238E27FC236}">
                <a16:creationId xmlns:a16="http://schemas.microsoft.com/office/drawing/2014/main" id="{D9463CCC-4582-4FB8-80C6-D99E41431D09}"/>
              </a:ext>
            </a:extLst>
          </p:cNvPr>
          <p:cNvPicPr>
            <a:picLocks noChangeAspect="1"/>
          </p:cNvPicPr>
          <p:nvPr/>
        </p:nvPicPr>
        <p:blipFill>
          <a:blip r:embed="rId2"/>
          <a:stretch>
            <a:fillRect/>
          </a:stretch>
        </p:blipFill>
        <p:spPr>
          <a:xfrm>
            <a:off x="2922199" y="1828800"/>
            <a:ext cx="9034478" cy="5063705"/>
          </a:xfrm>
          <a:prstGeom prst="rect">
            <a:avLst/>
          </a:prstGeom>
        </p:spPr>
      </p:pic>
      <p:sp>
        <p:nvSpPr>
          <p:cNvPr id="12" name="TextBox 11">
            <a:extLst>
              <a:ext uri="{FF2B5EF4-FFF2-40B4-BE49-F238E27FC236}">
                <a16:creationId xmlns:a16="http://schemas.microsoft.com/office/drawing/2014/main" id="{9EB2A4E4-44B3-4E87-9585-76BEA903D3A8}"/>
              </a:ext>
            </a:extLst>
          </p:cNvPr>
          <p:cNvSpPr txBox="1"/>
          <p:nvPr/>
        </p:nvSpPr>
        <p:spPr>
          <a:xfrm>
            <a:off x="2922199" y="708167"/>
            <a:ext cx="609456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Sales and Profit by Country</a:t>
            </a:r>
          </a:p>
        </p:txBody>
      </p:sp>
    </p:spTree>
    <p:extLst>
      <p:ext uri="{BB962C8B-B14F-4D97-AF65-F5344CB8AC3E}">
        <p14:creationId xmlns:p14="http://schemas.microsoft.com/office/powerpoint/2010/main" val="158082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70647" y="285108"/>
            <a:ext cx="6830040"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Conclusion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3857707" y="3320677"/>
            <a:ext cx="8186061"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70647" y="1401213"/>
            <a:ext cx="5625353" cy="4708981"/>
          </a:xfrm>
          <a:prstGeom prst="rect">
            <a:avLst/>
          </a:prstGeom>
        </p:spPr>
        <p:txBody>
          <a:bodyPr wrap="square" lIns="0" tIns="0" rIns="0" bIns="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"Yearly sales trend indicates consistent growth, with August being the peak sales month.“</a:t>
            </a:r>
          </a:p>
          <a:p>
            <a:pPr marL="342900" indent="-342900">
              <a:buAutoNum type="arabicPeriod"/>
            </a:pPr>
            <a:endParaRPr lang="en-US" b="1" dirty="0">
              <a:solidFill>
                <a:srgbClr val="474747"/>
              </a:solidFill>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"Top-selling products A, B, and C drive majority of sales, opportunities for growth in other products .“</a:t>
            </a:r>
          </a:p>
          <a:p>
            <a:pPr marL="342900" indent="-342900">
              <a:buAutoNum type="arabicPeriod"/>
            </a:pPr>
            <a:endParaRPr lang="en-US" b="1" dirty="0">
              <a:solidFill>
                <a:srgbClr val="474747"/>
              </a:solidFill>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"Regional sales analysis identifies opportunities for growth in underperforming regions.“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"Prioritizing orders based on profit potential can lead to increased revenue.“</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"Regional profit analysis highlights opportunities for growth in underperforming regions.“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"Country-wise sales and profit analysis identifies opportunities for growth in international markets."</a:t>
            </a:r>
          </a:p>
        </p:txBody>
      </p:sp>
      <p:sp>
        <p:nvSpPr>
          <p:cNvPr id="2" name="AutoShape 4">
            <a:extLst>
              <a:ext uri="{FF2B5EF4-FFF2-40B4-BE49-F238E27FC236}">
                <a16:creationId xmlns:a16="http://schemas.microsoft.com/office/drawing/2014/main" id="{ABF6F9F0-C34B-41AE-B322-D5D4A067B6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8D248F7-A5B9-4660-B171-1699323B53F0}"/>
              </a:ext>
            </a:extLst>
          </p:cNvPr>
          <p:cNvPicPr>
            <a:picLocks noChangeAspect="1"/>
          </p:cNvPicPr>
          <p:nvPr/>
        </p:nvPicPr>
        <p:blipFill>
          <a:blip r:embed="rId2"/>
          <a:stretch>
            <a:fillRect/>
          </a:stretch>
        </p:blipFill>
        <p:spPr>
          <a:xfrm>
            <a:off x="6184210" y="1276709"/>
            <a:ext cx="6007790" cy="5520905"/>
          </a:xfrm>
          <a:prstGeom prst="rect">
            <a:avLst/>
          </a:prstGeom>
        </p:spPr>
      </p:pic>
    </p:spTree>
    <p:extLst>
      <p:ext uri="{BB962C8B-B14F-4D97-AF65-F5344CB8AC3E}">
        <p14:creationId xmlns:p14="http://schemas.microsoft.com/office/powerpoint/2010/main" val="305321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65C4A2A-3BA4-455B-B2F0-EE678D627B82}"/>
              </a:ext>
              <a:ext uri="{C183D7F6-B498-43B3-948B-1728B52AA6E4}">
                <adec:decorative xmlns:adec="http://schemas.microsoft.com/office/drawing/2017/decorative" val="1"/>
              </a:ext>
            </a:extLst>
          </p:cNvPr>
          <p:cNvSpPr/>
          <p:nvPr/>
        </p:nvSpPr>
        <p:spPr>
          <a:xfrm>
            <a:off x="4027530" y="-15878"/>
            <a:ext cx="3961053" cy="6857998"/>
          </a:xfrm>
          <a:prstGeom prst="parallelogram">
            <a:avLst>
              <a:gd name="adj" fmla="val 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path path="circle">
              <a:fillToRect l="100000" t="100000"/>
            </a:path>
            <a:tileRect r="-100000" b="-10000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extBox 2">
            <a:extLst>
              <a:ext uri="{FF2B5EF4-FFF2-40B4-BE49-F238E27FC236}">
                <a16:creationId xmlns:a16="http://schemas.microsoft.com/office/drawing/2014/main" id="{AAC75AF7-DDFA-4626-94EB-3165891EAEA0}"/>
              </a:ext>
            </a:extLst>
          </p:cNvPr>
          <p:cNvSpPr txBox="1"/>
          <p:nvPr/>
        </p:nvSpPr>
        <p:spPr>
          <a:xfrm>
            <a:off x="332064" y="540591"/>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Objective</a:t>
            </a:r>
          </a:p>
        </p:txBody>
      </p:sp>
      <p:sp>
        <p:nvSpPr>
          <p:cNvPr id="4" name="Rectangle 3">
            <a:extLst>
              <a:ext uri="{FF2B5EF4-FFF2-40B4-BE49-F238E27FC236}">
                <a16:creationId xmlns:a16="http://schemas.microsoft.com/office/drawing/2014/main" id="{D474E572-D0E3-4452-B9BD-063AB43EDE88}"/>
              </a:ext>
            </a:extLst>
          </p:cNvPr>
          <p:cNvSpPr/>
          <p:nvPr/>
        </p:nvSpPr>
        <p:spPr>
          <a:xfrm>
            <a:off x="4400133" y="1882637"/>
            <a:ext cx="3215846" cy="3385542"/>
          </a:xfrm>
          <a:prstGeom prst="rect">
            <a:avLst/>
          </a:prstGeom>
        </p:spPr>
        <p:txBody>
          <a:bodyPr wrap="square" lIns="0" tIns="0" rIns="0" bIns="0">
            <a:spAutoFit/>
          </a:bodyPr>
          <a:lstStyle/>
          <a:p>
            <a:pPr algn="ctr"/>
            <a:r>
              <a:rPr lang="en-US" sz="2000" b="1" dirty="0">
                <a:solidFill>
                  <a:srgbClr val="474747"/>
                </a:solidFill>
                <a:latin typeface="Times New Roman" panose="02020603050405020304" pitchFamily="18" charset="0"/>
                <a:cs typeface="Times New Roman" panose="02020603050405020304" pitchFamily="18" charset="0"/>
              </a:rPr>
              <a:t>Amazon must leverage its sales data to optimize sales performance and distribution, analyzing temporal patterns, regional sales, product profitability, sales channels, and customer behavior to reduce costs, increase profits, and gain a competitive edge in the e-commerce market..</a:t>
            </a:r>
          </a:p>
        </p:txBody>
      </p:sp>
      <p:sp>
        <p:nvSpPr>
          <p:cNvPr id="5" name="TextBox 4">
            <a:extLst>
              <a:ext uri="{FF2B5EF4-FFF2-40B4-BE49-F238E27FC236}">
                <a16:creationId xmlns:a16="http://schemas.microsoft.com/office/drawing/2014/main" id="{6E14B7AE-38D2-4881-989B-F66FB7D63764}"/>
              </a:ext>
            </a:extLst>
          </p:cNvPr>
          <p:cNvSpPr txBox="1"/>
          <p:nvPr/>
        </p:nvSpPr>
        <p:spPr>
          <a:xfrm>
            <a:off x="8164471" y="540591"/>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Benefits</a:t>
            </a:r>
          </a:p>
        </p:txBody>
      </p:sp>
      <p:sp>
        <p:nvSpPr>
          <p:cNvPr id="6" name="TextBox 5">
            <a:extLst>
              <a:ext uri="{FF2B5EF4-FFF2-40B4-BE49-F238E27FC236}">
                <a16:creationId xmlns:a16="http://schemas.microsoft.com/office/drawing/2014/main" id="{65FE45A7-600C-4077-9398-EDD0398C6E77}"/>
              </a:ext>
            </a:extLst>
          </p:cNvPr>
          <p:cNvSpPr txBox="1"/>
          <p:nvPr/>
        </p:nvSpPr>
        <p:spPr>
          <a:xfrm>
            <a:off x="4390293" y="-15878"/>
            <a:ext cx="3411414" cy="1354217"/>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Problem Statement</a:t>
            </a:r>
          </a:p>
        </p:txBody>
      </p:sp>
      <p:sp>
        <p:nvSpPr>
          <p:cNvPr id="7" name="Rectangle 6">
            <a:extLst>
              <a:ext uri="{FF2B5EF4-FFF2-40B4-BE49-F238E27FC236}">
                <a16:creationId xmlns:a16="http://schemas.microsoft.com/office/drawing/2014/main" id="{FECD197D-8105-4686-97DD-48184202F8DC}"/>
              </a:ext>
            </a:extLst>
          </p:cNvPr>
          <p:cNvSpPr/>
          <p:nvPr/>
        </p:nvSpPr>
        <p:spPr>
          <a:xfrm>
            <a:off x="8448523" y="1392984"/>
            <a:ext cx="3215846" cy="4924425"/>
          </a:xfrm>
          <a:prstGeom prst="rect">
            <a:avLst/>
          </a:prstGeom>
        </p:spPr>
        <p:txBody>
          <a:bodyPr wrap="square" lIns="0" tIns="0" rIns="0" bIns="0">
            <a:spAutoFit/>
          </a:bodyPr>
          <a:lstStyle/>
          <a:p>
            <a:pPr algn="ctr"/>
            <a:r>
              <a:rPr lang="en-US" sz="2000" b="1" dirty="0">
                <a:latin typeface="Times New Roman" panose="02020603050405020304" pitchFamily="18" charset="0"/>
                <a:cs typeface="Times New Roman" panose="02020603050405020304" pitchFamily="18" charset="0"/>
              </a:rPr>
              <a:t>Analyzing Amazon sales data enables informed decision making, improves sales forecasting, enhances customer satisfaction, increases profitability, and provides a competitive advantage. It helps optimize inventory management, resource allocation, pricing strategies, and supply chain logistics, leading to strategic growth, identification of new markets, and development of targeted marketing campaigns.</a:t>
            </a:r>
          </a:p>
        </p:txBody>
      </p:sp>
      <p:sp>
        <p:nvSpPr>
          <p:cNvPr id="8" name="Rectangle 7">
            <a:extLst>
              <a:ext uri="{FF2B5EF4-FFF2-40B4-BE49-F238E27FC236}">
                <a16:creationId xmlns:a16="http://schemas.microsoft.com/office/drawing/2014/main" id="{3D2BC151-F881-46C2-A046-46C8BA40B16A}"/>
              </a:ext>
            </a:extLst>
          </p:cNvPr>
          <p:cNvSpPr/>
          <p:nvPr/>
        </p:nvSpPr>
        <p:spPr>
          <a:xfrm>
            <a:off x="204885" y="1524489"/>
            <a:ext cx="3646757" cy="4001095"/>
          </a:xfrm>
          <a:prstGeom prst="rect">
            <a:avLst/>
          </a:prstGeom>
        </p:spPr>
        <p:txBody>
          <a:bodyPr wrap="square" lIns="0" tIns="0" rIns="0" bIns="0">
            <a:spAutoFit/>
          </a:bodyPr>
          <a:lstStyle/>
          <a:p>
            <a:pPr algn="ctr"/>
            <a:r>
              <a:rPr lang="en-US" sz="2000" b="1" dirty="0">
                <a:latin typeface="Times New Roman" panose="02020603050405020304" pitchFamily="18" charset="0"/>
                <a:cs typeface="Times New Roman" panose="02020603050405020304" pitchFamily="18" charset="0"/>
              </a:rPr>
              <a:t>Analyze Amazon sales data to uncover insights into sales trends, identify key metrics and factors influencing performance, and reveal relationships between data attributes. Inform data-driven sales strategies, optimize profitability, and drive business growth. Enable stakeholders to make informed decisions, optimize sales performance, improve customer satisfaction, and increase revenue.</a:t>
            </a:r>
          </a:p>
        </p:txBody>
      </p:sp>
    </p:spTree>
    <p:extLst>
      <p:ext uri="{BB962C8B-B14F-4D97-AF65-F5344CB8AC3E}">
        <p14:creationId xmlns:p14="http://schemas.microsoft.com/office/powerpoint/2010/main" val="347878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70646" y="285108"/>
            <a:ext cx="9957039"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Quick Insight </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70645" y="961713"/>
            <a:ext cx="11193416" cy="830997"/>
          </a:xfrm>
          <a:prstGeom prst="rect">
            <a:avLst/>
          </a:prstGeom>
        </p:spPr>
        <p:txBody>
          <a:bodyPr wrap="square" lIns="0" tIns="0" rIns="0" bIns="0">
            <a:spAutoFit/>
          </a:bodyPr>
          <a:lstStyle/>
          <a:p>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a:t>
            </a:r>
            <a:r>
              <a:rPr lang="en-US" dirty="0">
                <a:solidFill>
                  <a:srgbClr val="252423"/>
                </a:solidFill>
                <a:latin typeface="Segoe UI" panose="020B0502040204020203" pitchFamily="34" charset="0"/>
              </a:rPr>
              <a:t>A quick insight for 2017 | 2018 | 2019 amazon sales. </a:t>
            </a:r>
            <a:br>
              <a:rPr lang="en-US" b="0" i="0" dirty="0">
                <a:solidFill>
                  <a:srgbClr val="252423"/>
                </a:solidFill>
                <a:effectLst/>
                <a:latin typeface="Segoe UI" panose="020B0502040204020203" pitchFamily="34" charset="0"/>
              </a:rPr>
            </a:br>
            <a:endParaRPr lang="en-US" b="1" dirty="0">
              <a:solidFill>
                <a:srgbClr val="474747"/>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2151A002-5456-4CBC-940F-541D2B9F7CFE}"/>
              </a:ext>
            </a:extLst>
          </p:cNvPr>
          <p:cNvSpPr txBox="1"/>
          <p:nvPr/>
        </p:nvSpPr>
        <p:spPr>
          <a:xfrm>
            <a:off x="957941" y="2075935"/>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Semibold" panose="020B0702040204020203" pitchFamily="34" charset="0"/>
              </a:rPr>
              <a:t>0.24M</a:t>
            </a:r>
            <a:r>
              <a:rPr lang="en-US" sz="4400" dirty="0"/>
              <a:t> </a:t>
            </a:r>
          </a:p>
          <a:p>
            <a:pPr algn="ctr"/>
            <a:r>
              <a:rPr lang="en-US" sz="2800" dirty="0">
                <a:latin typeface="Segoe UI Light" panose="020B0502040204020203" pitchFamily="34" charset="0"/>
                <a:cs typeface="Segoe UI Light" panose="020B0502040204020203" pitchFamily="34" charset="0"/>
              </a:rPr>
              <a:t>Total Sales</a:t>
            </a:r>
          </a:p>
        </p:txBody>
      </p:sp>
      <p:sp>
        <p:nvSpPr>
          <p:cNvPr id="16" name="TextBox 15">
            <a:extLst>
              <a:ext uri="{FF2B5EF4-FFF2-40B4-BE49-F238E27FC236}">
                <a16:creationId xmlns:a16="http://schemas.microsoft.com/office/drawing/2014/main" id="{94F18C07-75E1-49D4-B411-6D4170E6187B}"/>
              </a:ext>
            </a:extLst>
          </p:cNvPr>
          <p:cNvSpPr txBox="1"/>
          <p:nvPr/>
        </p:nvSpPr>
        <p:spPr>
          <a:xfrm>
            <a:off x="4566111" y="2101122"/>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89.8M</a:t>
            </a:r>
            <a:r>
              <a:rPr lang="en-US" sz="4400" dirty="0"/>
              <a:t> </a:t>
            </a:r>
          </a:p>
          <a:p>
            <a:pPr algn="ctr"/>
            <a:r>
              <a:rPr lang="en-US" sz="2800" dirty="0">
                <a:latin typeface="Segoe UI Light" panose="020B0502040204020203" pitchFamily="34" charset="0"/>
                <a:cs typeface="Segoe UI Light" panose="020B0502040204020203" pitchFamily="34" charset="0"/>
              </a:rPr>
              <a:t>Total Revenue</a:t>
            </a:r>
          </a:p>
        </p:txBody>
      </p:sp>
      <p:sp>
        <p:nvSpPr>
          <p:cNvPr id="20" name="TextBox 19">
            <a:extLst>
              <a:ext uri="{FF2B5EF4-FFF2-40B4-BE49-F238E27FC236}">
                <a16:creationId xmlns:a16="http://schemas.microsoft.com/office/drawing/2014/main" id="{A21E0D9F-4F00-42DD-92D4-D56D232A8FD2}"/>
              </a:ext>
            </a:extLst>
          </p:cNvPr>
          <p:cNvSpPr txBox="1"/>
          <p:nvPr/>
        </p:nvSpPr>
        <p:spPr>
          <a:xfrm>
            <a:off x="8157029" y="2101122"/>
            <a:ext cx="3077029" cy="1446550"/>
          </a:xfrm>
          <a:prstGeom prst="rect">
            <a:avLst/>
          </a:prstGeom>
          <a:solidFill>
            <a:srgbClr val="FFC00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22.45M</a:t>
            </a:r>
            <a:r>
              <a:rPr lang="en-US" sz="4400" dirty="0"/>
              <a:t> </a:t>
            </a:r>
          </a:p>
          <a:p>
            <a:pPr algn="ctr"/>
            <a:r>
              <a:rPr lang="en-US" sz="2800" dirty="0">
                <a:latin typeface="Segoe UI Light" panose="020B0502040204020203" pitchFamily="34" charset="0"/>
                <a:cs typeface="Segoe UI Light" panose="020B0502040204020203" pitchFamily="34" charset="0"/>
              </a:rPr>
              <a:t>Total Profit</a:t>
            </a:r>
          </a:p>
        </p:txBody>
      </p:sp>
      <p:sp>
        <p:nvSpPr>
          <p:cNvPr id="21" name="TextBox 20">
            <a:extLst>
              <a:ext uri="{FF2B5EF4-FFF2-40B4-BE49-F238E27FC236}">
                <a16:creationId xmlns:a16="http://schemas.microsoft.com/office/drawing/2014/main" id="{E3F95F9D-5584-4EA5-9CF0-486E4C5C4C38}"/>
              </a:ext>
            </a:extLst>
          </p:cNvPr>
          <p:cNvSpPr txBox="1"/>
          <p:nvPr/>
        </p:nvSpPr>
        <p:spPr>
          <a:xfrm>
            <a:off x="2582719" y="4342016"/>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150</a:t>
            </a:r>
            <a:r>
              <a:rPr lang="en-US" sz="4400" dirty="0"/>
              <a:t> </a:t>
            </a:r>
          </a:p>
          <a:p>
            <a:pPr algn="ctr"/>
            <a:r>
              <a:rPr lang="en-US" sz="2800" dirty="0">
                <a:latin typeface="Segoe UI Light" panose="020B0502040204020203" pitchFamily="34" charset="0"/>
                <a:cs typeface="Segoe UI Light" panose="020B0502040204020203" pitchFamily="34" charset="0"/>
              </a:rPr>
              <a:t>Products</a:t>
            </a:r>
          </a:p>
        </p:txBody>
      </p:sp>
      <p:sp>
        <p:nvSpPr>
          <p:cNvPr id="22" name="TextBox 21">
            <a:extLst>
              <a:ext uri="{FF2B5EF4-FFF2-40B4-BE49-F238E27FC236}">
                <a16:creationId xmlns:a16="http://schemas.microsoft.com/office/drawing/2014/main" id="{82F108A0-51E6-46FD-ABB7-E26308D935F1}"/>
              </a:ext>
            </a:extLst>
          </p:cNvPr>
          <p:cNvSpPr txBox="1"/>
          <p:nvPr/>
        </p:nvSpPr>
        <p:spPr>
          <a:xfrm>
            <a:off x="6438037" y="4342016"/>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10k</a:t>
            </a:r>
            <a:r>
              <a:rPr lang="en-US" sz="4400" dirty="0"/>
              <a:t> </a:t>
            </a:r>
          </a:p>
          <a:p>
            <a:pPr algn="ctr"/>
            <a:r>
              <a:rPr lang="en-US" sz="2800" dirty="0">
                <a:latin typeface="Segoe UI Light" panose="020B0502040204020203" pitchFamily="34" charset="0"/>
                <a:cs typeface="Segoe UI Light" panose="020B0502040204020203" pitchFamily="34" charset="0"/>
              </a:rPr>
              <a:t>Customers</a:t>
            </a:r>
          </a:p>
        </p:txBody>
      </p:sp>
    </p:spTree>
    <p:extLst>
      <p:ext uri="{BB962C8B-B14F-4D97-AF65-F5344CB8AC3E}">
        <p14:creationId xmlns:p14="http://schemas.microsoft.com/office/powerpoint/2010/main" val="229772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565539" y="691434"/>
            <a:ext cx="4972308" cy="738664"/>
          </a:xfrm>
          <a:prstGeom prst="rect">
            <a:avLst/>
          </a:prstGeom>
          <a:noFill/>
        </p:spPr>
        <p:txBody>
          <a:bodyPr wrap="square" lIns="0" tIns="0" rIns="0" bIns="0"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Analyzing Sales Distribution by Product using Bar Chart</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D12D2D-7C92-40AF-B5CD-3434B17EB054}"/>
              </a:ext>
            </a:extLst>
          </p:cNvPr>
          <p:cNvPicPr>
            <a:picLocks noChangeAspect="1"/>
          </p:cNvPicPr>
          <p:nvPr/>
        </p:nvPicPr>
        <p:blipFill>
          <a:blip r:embed="rId2"/>
          <a:stretch>
            <a:fillRect/>
          </a:stretch>
        </p:blipFill>
        <p:spPr>
          <a:xfrm>
            <a:off x="235323" y="1861721"/>
            <a:ext cx="5302523" cy="4918641"/>
          </a:xfrm>
          <a:prstGeom prst="rect">
            <a:avLst/>
          </a:prstGeom>
        </p:spPr>
      </p:pic>
      <p:pic>
        <p:nvPicPr>
          <p:cNvPr id="5" name="Picture 4">
            <a:extLst>
              <a:ext uri="{FF2B5EF4-FFF2-40B4-BE49-F238E27FC236}">
                <a16:creationId xmlns:a16="http://schemas.microsoft.com/office/drawing/2014/main" id="{F17357C0-1583-431A-B923-606CB6404B87}"/>
              </a:ext>
            </a:extLst>
          </p:cNvPr>
          <p:cNvPicPr>
            <a:picLocks noChangeAspect="1"/>
          </p:cNvPicPr>
          <p:nvPr/>
        </p:nvPicPr>
        <p:blipFill>
          <a:blip r:embed="rId3"/>
          <a:stretch>
            <a:fillRect/>
          </a:stretch>
        </p:blipFill>
        <p:spPr>
          <a:xfrm>
            <a:off x="5946934" y="1861721"/>
            <a:ext cx="5473981" cy="4918640"/>
          </a:xfrm>
          <a:prstGeom prst="rect">
            <a:avLst/>
          </a:prstGeom>
        </p:spPr>
      </p:pic>
      <p:sp>
        <p:nvSpPr>
          <p:cNvPr id="21" name="TextBox 20">
            <a:extLst>
              <a:ext uri="{FF2B5EF4-FFF2-40B4-BE49-F238E27FC236}">
                <a16:creationId xmlns:a16="http://schemas.microsoft.com/office/drawing/2014/main" id="{D53EB717-9CB2-4F73-BD02-26A97CE81B4D}"/>
              </a:ext>
            </a:extLst>
          </p:cNvPr>
          <p:cNvSpPr txBox="1"/>
          <p:nvPr/>
        </p:nvSpPr>
        <p:spPr>
          <a:xfrm>
            <a:off x="6230428" y="691434"/>
            <a:ext cx="3336266" cy="830997"/>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Monthly Sales Trend by Year</a:t>
            </a:r>
          </a:p>
        </p:txBody>
      </p:sp>
    </p:spTree>
    <p:extLst>
      <p:ext uri="{BB962C8B-B14F-4D97-AF65-F5344CB8AC3E}">
        <p14:creationId xmlns:p14="http://schemas.microsoft.com/office/powerpoint/2010/main" val="71268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876678" y="419554"/>
            <a:ext cx="6322530"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Monthly Sales Comparison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41235" y="1116105"/>
            <a:ext cx="11193416" cy="830997"/>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The 2022 trend line is consistently higher than the previous years, indicating a growth in sales.</a:t>
            </a:r>
          </a:p>
          <a:p>
            <a:r>
              <a:rPr lang="en-US" b="1" dirty="0">
                <a:solidFill>
                  <a:srgbClr val="474747"/>
                </a:solidFill>
                <a:latin typeface="Times New Roman" panose="02020603050405020304" pitchFamily="18" charset="0"/>
                <a:cs typeface="Times New Roman" panose="02020603050405020304" pitchFamily="18" charset="0"/>
              </a:rPr>
              <a:t>The 2021 trend line shows a slight decline in sales compared to 2020, but still maintains an overall upward trajectory.</a:t>
            </a:r>
          </a:p>
        </p:txBody>
      </p:sp>
      <p:pic>
        <p:nvPicPr>
          <p:cNvPr id="3" name="Picture 2">
            <a:extLst>
              <a:ext uri="{FF2B5EF4-FFF2-40B4-BE49-F238E27FC236}">
                <a16:creationId xmlns:a16="http://schemas.microsoft.com/office/drawing/2014/main" id="{2E05D7A8-FCD9-4F94-AFA5-55EA9673C7B7}"/>
              </a:ext>
            </a:extLst>
          </p:cNvPr>
          <p:cNvPicPr>
            <a:picLocks noChangeAspect="1"/>
          </p:cNvPicPr>
          <p:nvPr/>
        </p:nvPicPr>
        <p:blipFill>
          <a:blip r:embed="rId2"/>
          <a:stretch>
            <a:fillRect/>
          </a:stretch>
        </p:blipFill>
        <p:spPr>
          <a:xfrm>
            <a:off x="0" y="1947103"/>
            <a:ext cx="12192000" cy="4910898"/>
          </a:xfrm>
          <a:prstGeom prst="rect">
            <a:avLst/>
          </a:prstGeom>
        </p:spPr>
      </p:pic>
    </p:spTree>
    <p:extLst>
      <p:ext uri="{BB962C8B-B14F-4D97-AF65-F5344CB8AC3E}">
        <p14:creationId xmlns:p14="http://schemas.microsoft.com/office/powerpoint/2010/main" val="116199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398607" y="315760"/>
            <a:ext cx="5715584"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Yearly Sales Trend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235323" y="2547081"/>
            <a:ext cx="3325197" cy="1938992"/>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2019: Lowest sales</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2020: Moderate sales growth</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2021: Steady sales increase</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2022: Highest sales and unit price</a:t>
            </a:r>
          </a:p>
        </p:txBody>
      </p:sp>
      <p:pic>
        <p:nvPicPr>
          <p:cNvPr id="3" name="Picture 2">
            <a:extLst>
              <a:ext uri="{FF2B5EF4-FFF2-40B4-BE49-F238E27FC236}">
                <a16:creationId xmlns:a16="http://schemas.microsoft.com/office/drawing/2014/main" id="{EA19357F-BC9F-4E24-9C19-3858F7733FAC}"/>
              </a:ext>
            </a:extLst>
          </p:cNvPr>
          <p:cNvPicPr>
            <a:picLocks noChangeAspect="1"/>
          </p:cNvPicPr>
          <p:nvPr/>
        </p:nvPicPr>
        <p:blipFill>
          <a:blip r:embed="rId2"/>
          <a:stretch>
            <a:fillRect/>
          </a:stretch>
        </p:blipFill>
        <p:spPr>
          <a:xfrm>
            <a:off x="3560520" y="1792709"/>
            <a:ext cx="8631480" cy="5007585"/>
          </a:xfrm>
          <a:prstGeom prst="rect">
            <a:avLst/>
          </a:prstGeom>
        </p:spPr>
      </p:pic>
    </p:spTree>
    <p:extLst>
      <p:ext uri="{BB962C8B-B14F-4D97-AF65-F5344CB8AC3E}">
        <p14:creationId xmlns:p14="http://schemas.microsoft.com/office/powerpoint/2010/main" val="344337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1794294" y="654655"/>
            <a:ext cx="826410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Yearly- Monthly Sales Trend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7976411" y="1963270"/>
            <a:ext cx="3325197" cy="3323987"/>
          </a:xfrm>
          <a:prstGeom prst="rect">
            <a:avLst/>
          </a:prstGeom>
        </p:spPr>
        <p:txBody>
          <a:bodyPr wrap="square" lIns="0" tIns="0" rIns="0" bIns="0">
            <a:spAutoFit/>
          </a:bodyPr>
          <a:lstStyle/>
          <a:p>
            <a:r>
              <a:rPr lang="en-US" b="1" dirty="0">
                <a:solidFill>
                  <a:srgbClr val="474747"/>
                </a:solidFill>
                <a:latin typeface="Segoe UI Light" panose="020B0502040204020203" pitchFamily="34" charset="0"/>
                <a:cs typeface="Segoe UI Light" panose="020B0502040204020203" pitchFamily="34" charset="0"/>
              </a:rPr>
              <a:t>1.</a:t>
            </a:r>
            <a:r>
              <a:rPr lang="en-US" b="1" dirty="0">
                <a:solidFill>
                  <a:srgbClr val="474747"/>
                </a:solidFill>
                <a:latin typeface="Times New Roman" panose="02020603050405020304" pitchFamily="18" charset="0"/>
                <a:cs typeface="Times New Roman" panose="02020603050405020304" pitchFamily="18" charset="0"/>
              </a:rPr>
              <a:t>The yearly growth trend is influenced by the monthly seasonal pattern.</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2.The monthly sales pattern varies from year to year, indicating an interaction between yearly and monthly sales.</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 3.The overall sales trend is increasing, despite the seasonal fluctuations.</a:t>
            </a:r>
          </a:p>
        </p:txBody>
      </p:sp>
      <p:pic>
        <p:nvPicPr>
          <p:cNvPr id="4" name="Picture 3">
            <a:extLst>
              <a:ext uri="{FF2B5EF4-FFF2-40B4-BE49-F238E27FC236}">
                <a16:creationId xmlns:a16="http://schemas.microsoft.com/office/drawing/2014/main" id="{A0DD6BD6-ABE3-42AA-A215-EA7646D4B2B9}"/>
              </a:ext>
            </a:extLst>
          </p:cNvPr>
          <p:cNvPicPr>
            <a:picLocks noChangeAspect="1"/>
          </p:cNvPicPr>
          <p:nvPr/>
        </p:nvPicPr>
        <p:blipFill>
          <a:blip r:embed="rId2"/>
          <a:stretch>
            <a:fillRect/>
          </a:stretch>
        </p:blipFill>
        <p:spPr>
          <a:xfrm>
            <a:off x="94891" y="1863307"/>
            <a:ext cx="7168551" cy="4994693"/>
          </a:xfrm>
          <a:prstGeom prst="rect">
            <a:avLst/>
          </a:prstGeom>
        </p:spPr>
      </p:pic>
    </p:spTree>
    <p:extLst>
      <p:ext uri="{BB962C8B-B14F-4D97-AF65-F5344CB8AC3E}">
        <p14:creationId xmlns:p14="http://schemas.microsoft.com/office/powerpoint/2010/main" val="161574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1794294" y="654655"/>
            <a:ext cx="826410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Sales distribution by product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8395801" y="4697844"/>
            <a:ext cx="3325197" cy="1938992"/>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1. Item types with similar unit prices cluster together, indicating similar pricing strategies-</a:t>
            </a:r>
          </a:p>
          <a:p>
            <a:r>
              <a:rPr lang="en-US" b="1" dirty="0">
                <a:solidFill>
                  <a:srgbClr val="474747"/>
                </a:solidFill>
                <a:latin typeface="Times New Roman" panose="02020603050405020304" pitchFamily="18" charset="0"/>
                <a:cs typeface="Times New Roman" panose="02020603050405020304" pitchFamily="18" charset="0"/>
              </a:rPr>
              <a:t>2.Certain product categories have distinct pricing strategies, allowing for targeted marketing and sales approaches</a:t>
            </a:r>
          </a:p>
        </p:txBody>
      </p:sp>
      <p:pic>
        <p:nvPicPr>
          <p:cNvPr id="3" name="Picture 2">
            <a:extLst>
              <a:ext uri="{FF2B5EF4-FFF2-40B4-BE49-F238E27FC236}">
                <a16:creationId xmlns:a16="http://schemas.microsoft.com/office/drawing/2014/main" id="{3338880F-0305-4791-B084-68637EC86F67}"/>
              </a:ext>
            </a:extLst>
          </p:cNvPr>
          <p:cNvPicPr>
            <a:picLocks noChangeAspect="1"/>
          </p:cNvPicPr>
          <p:nvPr/>
        </p:nvPicPr>
        <p:blipFill>
          <a:blip r:embed="rId2"/>
          <a:stretch>
            <a:fillRect/>
          </a:stretch>
        </p:blipFill>
        <p:spPr>
          <a:xfrm>
            <a:off x="112143" y="1862381"/>
            <a:ext cx="7867290" cy="4917981"/>
          </a:xfrm>
          <a:prstGeom prst="rect">
            <a:avLst/>
          </a:prstGeom>
        </p:spPr>
      </p:pic>
    </p:spTree>
    <p:extLst>
      <p:ext uri="{BB962C8B-B14F-4D97-AF65-F5344CB8AC3E}">
        <p14:creationId xmlns:p14="http://schemas.microsoft.com/office/powerpoint/2010/main" val="14411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643530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Region-wise Sales Distribution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1143397" y="2938055"/>
            <a:ext cx="3325197" cy="3046988"/>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1.Regional sales revenue varies significantly</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2.Top-performing regions: Region 1, Region 3</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3. Underperforming regions: Region 2, Region 4</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4.Regional insights: demographics, market trends</a:t>
            </a:r>
          </a:p>
        </p:txBody>
      </p:sp>
      <p:pic>
        <p:nvPicPr>
          <p:cNvPr id="4" name="Picture 3">
            <a:extLst>
              <a:ext uri="{FF2B5EF4-FFF2-40B4-BE49-F238E27FC236}">
                <a16:creationId xmlns:a16="http://schemas.microsoft.com/office/drawing/2014/main" id="{5727956D-C259-41BD-BA2D-834A67DAC27D}"/>
              </a:ext>
            </a:extLst>
          </p:cNvPr>
          <p:cNvPicPr>
            <a:picLocks noChangeAspect="1"/>
          </p:cNvPicPr>
          <p:nvPr/>
        </p:nvPicPr>
        <p:blipFill>
          <a:blip r:embed="rId2"/>
          <a:stretch>
            <a:fillRect/>
          </a:stretch>
        </p:blipFill>
        <p:spPr>
          <a:xfrm>
            <a:off x="5141343" y="1699404"/>
            <a:ext cx="7050657" cy="5227608"/>
          </a:xfrm>
          <a:prstGeom prst="rect">
            <a:avLst/>
          </a:prstGeom>
        </p:spPr>
      </p:pic>
    </p:spTree>
    <p:extLst>
      <p:ext uri="{BB962C8B-B14F-4D97-AF65-F5344CB8AC3E}">
        <p14:creationId xmlns:p14="http://schemas.microsoft.com/office/powerpoint/2010/main" val="1811007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2095</TotalTime>
  <Words>842</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Century Gothic</vt:lpstr>
      <vt:lpstr>Segoe UI</vt:lpstr>
      <vt:lpstr>Segoe UI Light</vt:lpstr>
      <vt:lpstr>Segoe UI Semibold</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raykar</dc:creator>
  <cp:lastModifiedBy>Harsha Moulika</cp:lastModifiedBy>
  <cp:revision>58</cp:revision>
  <dcterms:created xsi:type="dcterms:W3CDTF">2021-12-23T07:21:38Z</dcterms:created>
  <dcterms:modified xsi:type="dcterms:W3CDTF">2024-07-17T17:15:19Z</dcterms:modified>
</cp:coreProperties>
</file>