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70" r:id="rId10"/>
    <p:sldId id="271" r:id="rId11"/>
    <p:sldId id="272" r:id="rId12"/>
    <p:sldId id="273" r:id="rId13"/>
    <p:sldId id="274" r:id="rId14"/>
    <p:sldId id="275" r:id="rId15"/>
    <p:sldId id="276" r:id="rId16"/>
    <p:sldId id="277" r:id="rId17"/>
    <p:sldId id="278" r:id="rId18"/>
    <p:sldId id="279"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5661F9-E07A-F343-E7C5-2BD65A61F470}"/>
              </a:ext>
            </a:extLst>
          </p:cNvPr>
          <p:cNvSpPr>
            <a:spLocks noGrp="1"/>
          </p:cNvSpPr>
          <p:nvPr>
            <p:ph type="dt" sz="half" idx="10"/>
          </p:nvPr>
        </p:nvSpPr>
        <p:spPr/>
        <p:txBody>
          <a:bodyPr/>
          <a:lstStyle/>
          <a:p>
            <a:fld id="{F6A2B8F4-EC65-4FD2-83D0-C32FEFB1776C}" type="datetimeFigureOut">
              <a:rPr lang="en-IN" smtClean="0"/>
              <a:t>18-07-2024</a:t>
            </a:fld>
            <a:endParaRPr lang="en-IN"/>
          </a:p>
        </p:txBody>
      </p:sp>
      <p:sp>
        <p:nvSpPr>
          <p:cNvPr id="5" name="Footer Placeholder 4">
            <a:extLst>
              <a:ext uri="{FF2B5EF4-FFF2-40B4-BE49-F238E27FC236}">
                <a16:creationId xmlns:a16="http://schemas.microsoft.com/office/drawing/2014/main"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B4706-8593-B8C5-C8DA-2B59E42EC138}"/>
              </a:ext>
            </a:extLst>
          </p:cNvPr>
          <p:cNvSpPr>
            <a:spLocks noGrp="1"/>
          </p:cNvSpPr>
          <p:nvPr>
            <p:ph type="dt" sz="half" idx="10"/>
          </p:nvPr>
        </p:nvSpPr>
        <p:spPr/>
        <p:txBody>
          <a:bodyPr/>
          <a:lstStyle/>
          <a:p>
            <a:fld id="{F6A2B8F4-EC65-4FD2-83D0-C32FEFB1776C}" type="datetimeFigureOut">
              <a:rPr lang="en-IN" smtClean="0"/>
              <a:t>18-07-2024</a:t>
            </a:fld>
            <a:endParaRPr lang="en-IN"/>
          </a:p>
        </p:txBody>
      </p:sp>
      <p:sp>
        <p:nvSpPr>
          <p:cNvPr id="5" name="Footer Placeholder 4">
            <a:extLst>
              <a:ext uri="{FF2B5EF4-FFF2-40B4-BE49-F238E27FC236}">
                <a16:creationId xmlns:a16="http://schemas.microsoft.com/office/drawing/2014/main"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684D0-7DCB-0239-333A-98C3537B9E73}"/>
              </a:ext>
            </a:extLst>
          </p:cNvPr>
          <p:cNvSpPr>
            <a:spLocks noGrp="1"/>
          </p:cNvSpPr>
          <p:nvPr>
            <p:ph type="dt" sz="half" idx="10"/>
          </p:nvPr>
        </p:nvSpPr>
        <p:spPr/>
        <p:txBody>
          <a:bodyPr/>
          <a:lstStyle/>
          <a:p>
            <a:fld id="{F6A2B8F4-EC65-4FD2-83D0-C32FEFB1776C}" type="datetimeFigureOut">
              <a:rPr lang="en-IN" smtClean="0"/>
              <a:t>18-07-2024</a:t>
            </a:fld>
            <a:endParaRPr lang="en-IN"/>
          </a:p>
        </p:txBody>
      </p:sp>
      <p:sp>
        <p:nvSpPr>
          <p:cNvPr id="5" name="Footer Placeholder 4">
            <a:extLst>
              <a:ext uri="{FF2B5EF4-FFF2-40B4-BE49-F238E27FC236}">
                <a16:creationId xmlns:a16="http://schemas.microsoft.com/office/drawing/2014/main"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92E471-474D-DA17-3469-6060C49EA2F9}"/>
              </a:ext>
            </a:extLst>
          </p:cNvPr>
          <p:cNvSpPr>
            <a:spLocks noGrp="1"/>
          </p:cNvSpPr>
          <p:nvPr>
            <p:ph type="dt" sz="half" idx="10"/>
          </p:nvPr>
        </p:nvSpPr>
        <p:spPr/>
        <p:txBody>
          <a:bodyPr/>
          <a:lstStyle/>
          <a:p>
            <a:fld id="{F6A2B8F4-EC65-4FD2-83D0-C32FEFB1776C}" type="datetimeFigureOut">
              <a:rPr lang="en-IN" smtClean="0"/>
              <a:t>18-07-2024</a:t>
            </a:fld>
            <a:endParaRPr lang="en-IN"/>
          </a:p>
        </p:txBody>
      </p:sp>
      <p:sp>
        <p:nvSpPr>
          <p:cNvPr id="5" name="Footer Placeholder 4">
            <a:extLst>
              <a:ext uri="{FF2B5EF4-FFF2-40B4-BE49-F238E27FC236}">
                <a16:creationId xmlns:a16="http://schemas.microsoft.com/office/drawing/2014/main"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922C83-C8FA-EAAC-C0F4-F472467C0E28}"/>
              </a:ext>
            </a:extLst>
          </p:cNvPr>
          <p:cNvSpPr>
            <a:spLocks noGrp="1"/>
          </p:cNvSpPr>
          <p:nvPr>
            <p:ph type="dt" sz="half" idx="10"/>
          </p:nvPr>
        </p:nvSpPr>
        <p:spPr/>
        <p:txBody>
          <a:bodyPr/>
          <a:lstStyle/>
          <a:p>
            <a:fld id="{F6A2B8F4-EC65-4FD2-83D0-C32FEFB1776C}" type="datetimeFigureOut">
              <a:rPr lang="en-IN" smtClean="0"/>
              <a:t>18-07-2024</a:t>
            </a:fld>
            <a:endParaRPr lang="en-IN"/>
          </a:p>
        </p:txBody>
      </p:sp>
      <p:sp>
        <p:nvSpPr>
          <p:cNvPr id="5" name="Footer Placeholder 4">
            <a:extLst>
              <a:ext uri="{FF2B5EF4-FFF2-40B4-BE49-F238E27FC236}">
                <a16:creationId xmlns:a16="http://schemas.microsoft.com/office/drawing/2014/main"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72F2F8-833B-203B-853A-E33892A009C2}"/>
              </a:ext>
            </a:extLst>
          </p:cNvPr>
          <p:cNvSpPr>
            <a:spLocks noGrp="1"/>
          </p:cNvSpPr>
          <p:nvPr>
            <p:ph type="dt" sz="half" idx="10"/>
          </p:nvPr>
        </p:nvSpPr>
        <p:spPr/>
        <p:txBody>
          <a:bodyPr/>
          <a:lstStyle/>
          <a:p>
            <a:fld id="{F6A2B8F4-EC65-4FD2-83D0-C32FEFB1776C}" type="datetimeFigureOut">
              <a:rPr lang="en-IN" smtClean="0"/>
              <a:t>18-07-2024</a:t>
            </a:fld>
            <a:endParaRPr lang="en-IN"/>
          </a:p>
        </p:txBody>
      </p:sp>
      <p:sp>
        <p:nvSpPr>
          <p:cNvPr id="6" name="Footer Placeholder 5">
            <a:extLst>
              <a:ext uri="{FF2B5EF4-FFF2-40B4-BE49-F238E27FC236}">
                <a16:creationId xmlns:a16="http://schemas.microsoft.com/office/drawing/2014/main"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43EF4F-3658-675D-8E30-2AF7941FA3D4}"/>
              </a:ext>
            </a:extLst>
          </p:cNvPr>
          <p:cNvSpPr>
            <a:spLocks noGrp="1"/>
          </p:cNvSpPr>
          <p:nvPr>
            <p:ph type="dt" sz="half" idx="10"/>
          </p:nvPr>
        </p:nvSpPr>
        <p:spPr/>
        <p:txBody>
          <a:bodyPr/>
          <a:lstStyle/>
          <a:p>
            <a:fld id="{F6A2B8F4-EC65-4FD2-83D0-C32FEFB1776C}" type="datetimeFigureOut">
              <a:rPr lang="en-IN" smtClean="0"/>
              <a:t>18-07-2024</a:t>
            </a:fld>
            <a:endParaRPr lang="en-IN"/>
          </a:p>
        </p:txBody>
      </p:sp>
      <p:sp>
        <p:nvSpPr>
          <p:cNvPr id="8" name="Footer Placeholder 7">
            <a:extLst>
              <a:ext uri="{FF2B5EF4-FFF2-40B4-BE49-F238E27FC236}">
                <a16:creationId xmlns:a16="http://schemas.microsoft.com/office/drawing/2014/main"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1FA6EC-B62E-4B7A-1B21-E95B5B0D1C4E}"/>
              </a:ext>
            </a:extLst>
          </p:cNvPr>
          <p:cNvSpPr>
            <a:spLocks noGrp="1"/>
          </p:cNvSpPr>
          <p:nvPr>
            <p:ph type="dt" sz="half" idx="10"/>
          </p:nvPr>
        </p:nvSpPr>
        <p:spPr/>
        <p:txBody>
          <a:bodyPr/>
          <a:lstStyle/>
          <a:p>
            <a:fld id="{F6A2B8F4-EC65-4FD2-83D0-C32FEFB1776C}" type="datetimeFigureOut">
              <a:rPr lang="en-IN" smtClean="0"/>
              <a:t>18-07-2024</a:t>
            </a:fld>
            <a:endParaRPr lang="en-IN"/>
          </a:p>
        </p:txBody>
      </p:sp>
      <p:sp>
        <p:nvSpPr>
          <p:cNvPr id="4" name="Footer Placeholder 3">
            <a:extLst>
              <a:ext uri="{FF2B5EF4-FFF2-40B4-BE49-F238E27FC236}">
                <a16:creationId xmlns:a16="http://schemas.microsoft.com/office/drawing/2014/main"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AE8E5-46C7-CD96-698E-8C5F44DC43C8}"/>
              </a:ext>
            </a:extLst>
          </p:cNvPr>
          <p:cNvSpPr>
            <a:spLocks noGrp="1"/>
          </p:cNvSpPr>
          <p:nvPr>
            <p:ph type="dt" sz="half" idx="10"/>
          </p:nvPr>
        </p:nvSpPr>
        <p:spPr/>
        <p:txBody>
          <a:bodyPr/>
          <a:lstStyle/>
          <a:p>
            <a:fld id="{F6A2B8F4-EC65-4FD2-83D0-C32FEFB1776C}" type="datetimeFigureOut">
              <a:rPr lang="en-IN" smtClean="0"/>
              <a:t>18-07-2024</a:t>
            </a:fld>
            <a:endParaRPr lang="en-IN"/>
          </a:p>
        </p:txBody>
      </p:sp>
      <p:sp>
        <p:nvSpPr>
          <p:cNvPr id="3" name="Footer Placeholder 2">
            <a:extLst>
              <a:ext uri="{FF2B5EF4-FFF2-40B4-BE49-F238E27FC236}">
                <a16:creationId xmlns:a16="http://schemas.microsoft.com/office/drawing/2014/main"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B931A-9814-2043-0429-D7A5958FFA11}"/>
              </a:ext>
            </a:extLst>
          </p:cNvPr>
          <p:cNvSpPr>
            <a:spLocks noGrp="1"/>
          </p:cNvSpPr>
          <p:nvPr>
            <p:ph type="dt" sz="half" idx="10"/>
          </p:nvPr>
        </p:nvSpPr>
        <p:spPr/>
        <p:txBody>
          <a:bodyPr/>
          <a:lstStyle/>
          <a:p>
            <a:fld id="{F6A2B8F4-EC65-4FD2-83D0-C32FEFB1776C}" type="datetimeFigureOut">
              <a:rPr lang="en-IN" smtClean="0"/>
              <a:t>18-07-2024</a:t>
            </a:fld>
            <a:endParaRPr lang="en-IN"/>
          </a:p>
        </p:txBody>
      </p:sp>
      <p:sp>
        <p:nvSpPr>
          <p:cNvPr id="6" name="Footer Placeholder 5">
            <a:extLst>
              <a:ext uri="{FF2B5EF4-FFF2-40B4-BE49-F238E27FC236}">
                <a16:creationId xmlns:a16="http://schemas.microsoft.com/office/drawing/2014/main"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0F70A-0CB1-B589-3878-2C9CB786115C}"/>
              </a:ext>
            </a:extLst>
          </p:cNvPr>
          <p:cNvSpPr>
            <a:spLocks noGrp="1"/>
          </p:cNvSpPr>
          <p:nvPr>
            <p:ph type="dt" sz="half" idx="10"/>
          </p:nvPr>
        </p:nvSpPr>
        <p:spPr/>
        <p:txBody>
          <a:bodyPr/>
          <a:lstStyle/>
          <a:p>
            <a:fld id="{F6A2B8F4-EC65-4FD2-83D0-C32FEFB1776C}" type="datetimeFigureOut">
              <a:rPr lang="en-IN" smtClean="0"/>
              <a:t>18-07-2024</a:t>
            </a:fld>
            <a:endParaRPr lang="en-IN"/>
          </a:p>
        </p:txBody>
      </p:sp>
      <p:sp>
        <p:nvSpPr>
          <p:cNvPr id="6" name="Footer Placeholder 5">
            <a:extLst>
              <a:ext uri="{FF2B5EF4-FFF2-40B4-BE49-F238E27FC236}">
                <a16:creationId xmlns:a16="http://schemas.microsoft.com/office/drawing/2014/main"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18-07-2024</a:t>
            </a:fld>
            <a:endParaRPr lang="en-IN"/>
          </a:p>
        </p:txBody>
      </p:sp>
      <p:sp>
        <p:nvSpPr>
          <p:cNvPr id="5" name="Footer Placeholder 4">
            <a:extLst>
              <a:ext uri="{FF2B5EF4-FFF2-40B4-BE49-F238E27FC236}">
                <a16:creationId xmlns:a16="http://schemas.microsoft.com/office/drawing/2014/main"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7569D4-FCF7-1642-019B-FDB89B6357A5}"/>
              </a:ext>
            </a:extLst>
          </p:cNvPr>
          <p:cNvSpPr txBox="1"/>
          <p:nvPr/>
        </p:nvSpPr>
        <p:spPr>
          <a:xfrm>
            <a:off x="1212010" y="4672786"/>
            <a:ext cx="10213676" cy="2185214"/>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Data Visualization of Bird Strikes between 2000-2011</a:t>
            </a:r>
          </a:p>
          <a:p>
            <a:r>
              <a:rPr lang="en-US" sz="3400" b="1" dirty="0">
                <a:latin typeface="Times New Roman" panose="02020603050405020304" pitchFamily="18" charset="0"/>
                <a:cs typeface="Times New Roman" panose="02020603050405020304" pitchFamily="18" charset="0"/>
              </a:rPr>
              <a:t>                       Name : N Harsha Moulika</a:t>
            </a:r>
          </a:p>
          <a:p>
            <a:r>
              <a:rPr lang="en-US" sz="3400" b="1" dirty="0">
                <a:latin typeface="Times New Roman" panose="02020603050405020304" pitchFamily="18" charset="0"/>
                <a:cs typeface="Times New Roman" panose="02020603050405020304" pitchFamily="18" charset="0"/>
              </a:rPr>
              <a:t>                          Domain : Data-Science</a:t>
            </a:r>
          </a:p>
          <a:p>
            <a:endParaRPr lang="en-IN" sz="3400" b="1" dirty="0">
              <a:latin typeface="Times New Roman" panose="02020603050405020304" pitchFamily="18" charset="0"/>
              <a:cs typeface="Times New Roman" panose="02020603050405020304" pitchFamily="18" charset="0"/>
            </a:endParaRPr>
          </a:p>
        </p:txBody>
      </p:sp>
      <p:pic>
        <p:nvPicPr>
          <p:cNvPr id="3" name="Picture 2" descr="What happens when a bird strikes a plane? | The Independent | The  Independent">
            <a:extLst>
              <a:ext uri="{FF2B5EF4-FFF2-40B4-BE49-F238E27FC236}">
                <a16:creationId xmlns:a16="http://schemas.microsoft.com/office/drawing/2014/main" id="{9B752A2B-7A73-4836-A83A-5715360EA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525" y="60387"/>
            <a:ext cx="9204383" cy="4597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618639" y="420892"/>
            <a:ext cx="511988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Altitude of </a:t>
            </a:r>
            <a:r>
              <a:rPr lang="en-US" sz="2000" b="1" dirty="0" err="1">
                <a:latin typeface="Times New Roman" panose="02020603050405020304" pitchFamily="18" charset="0"/>
                <a:cs typeface="Times New Roman" panose="02020603050405020304" pitchFamily="18" charset="0"/>
              </a:rPr>
              <a:t>aeroplanes</a:t>
            </a:r>
            <a:r>
              <a:rPr lang="en-US" sz="2000" b="1" dirty="0">
                <a:latin typeface="Times New Roman" panose="02020603050405020304" pitchFamily="18" charset="0"/>
                <a:cs typeface="Times New Roman" panose="02020603050405020304" pitchFamily="18" charset="0"/>
              </a:rPr>
              <a:t> at the time of strike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Most bird strikes occur at low altitudes (&lt;1,000 ft), with the highest frequency between 200-400 ft. This highlights the importance of prioritizing low-altitude flight safety in aircraft design, pilot training, and bird strike mitigation strategies.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7C711F-591F-403F-9717-283264B5A8FA}"/>
              </a:ext>
            </a:extLst>
          </p:cNvPr>
          <p:cNvPicPr>
            <a:picLocks noChangeAspect="1"/>
          </p:cNvPicPr>
          <p:nvPr/>
        </p:nvPicPr>
        <p:blipFill>
          <a:blip r:embed="rId2"/>
          <a:stretch>
            <a:fillRect/>
          </a:stretch>
        </p:blipFill>
        <p:spPr>
          <a:xfrm>
            <a:off x="1337094" y="1954258"/>
            <a:ext cx="9704717" cy="4482850"/>
          </a:xfrm>
          <a:prstGeom prst="rect">
            <a:avLst/>
          </a:prstGeom>
        </p:spPr>
      </p:pic>
    </p:spTree>
    <p:extLst>
      <p:ext uri="{BB962C8B-B14F-4D97-AF65-F5344CB8AC3E}">
        <p14:creationId xmlns:p14="http://schemas.microsoft.com/office/powerpoint/2010/main" val="210297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618639" y="420892"/>
            <a:ext cx="511988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Phase of flight at the time of the strike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analysis reveals that the majority of bird strikes (over 70%) occur during the takeoff and landing phases of flight, with the highest number of strikes occurring during the landing phase. By prioritizing safety during takeoff and landing, the aviation industry can reduce the risk of bird strikes and ensure safer  flights.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3D2DD03-5958-431D-97C6-54DE1FAEF952}"/>
              </a:ext>
            </a:extLst>
          </p:cNvPr>
          <p:cNvPicPr>
            <a:picLocks noChangeAspect="1"/>
          </p:cNvPicPr>
          <p:nvPr/>
        </p:nvPicPr>
        <p:blipFill>
          <a:blip r:embed="rId2"/>
          <a:stretch>
            <a:fillRect/>
          </a:stretch>
        </p:blipFill>
        <p:spPr>
          <a:xfrm>
            <a:off x="1337094" y="2231256"/>
            <a:ext cx="9989389" cy="4419709"/>
          </a:xfrm>
          <a:prstGeom prst="rect">
            <a:avLst/>
          </a:prstGeom>
        </p:spPr>
      </p:pic>
    </p:spTree>
    <p:extLst>
      <p:ext uri="{BB962C8B-B14F-4D97-AF65-F5344CB8AC3E}">
        <p14:creationId xmlns:p14="http://schemas.microsoft.com/office/powerpoint/2010/main" val="291069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1992702"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Average Altitude of the </a:t>
            </a:r>
            <a:r>
              <a:rPr lang="en-US" sz="2000" b="1" dirty="0" err="1">
                <a:latin typeface="Times New Roman" panose="02020603050405020304" pitchFamily="18" charset="0"/>
                <a:cs typeface="Times New Roman" panose="02020603050405020304" pitchFamily="18" charset="0"/>
              </a:rPr>
              <a:t>aeroplanes</a:t>
            </a:r>
            <a:r>
              <a:rPr lang="en-US" sz="2000" b="1" dirty="0">
                <a:latin typeface="Times New Roman" panose="02020603050405020304" pitchFamily="18" charset="0"/>
                <a:cs typeface="Times New Roman" panose="02020603050405020304" pitchFamily="18" charset="0"/>
              </a:rPr>
              <a:t> in different phases at the time of strike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Bird strikes occur at varying altitudes across flight phases, with highest risk at lower altitudes during </a:t>
            </a:r>
            <a:r>
              <a:rPr lang="en-IN" dirty="0" err="1">
                <a:latin typeface="Times New Roman" panose="02020603050405020304" pitchFamily="18" charset="0"/>
                <a:cs typeface="Times New Roman" panose="02020603050405020304" pitchFamily="18" charset="0"/>
              </a:rPr>
              <a:t>takeoff</a:t>
            </a:r>
            <a:r>
              <a:rPr lang="en-IN" dirty="0">
                <a:latin typeface="Times New Roman" panose="02020603050405020304" pitchFamily="18" charset="0"/>
                <a:cs typeface="Times New Roman" panose="02020603050405020304" pitchFamily="18" charset="0"/>
              </a:rPr>
              <a:t> &amp; landing. Understanding altitude patterns can help aviation industries develop targeted safety strategies.</a:t>
            </a:r>
          </a:p>
        </p:txBody>
      </p:sp>
      <p:pic>
        <p:nvPicPr>
          <p:cNvPr id="5" name="Picture 4">
            <a:extLst>
              <a:ext uri="{FF2B5EF4-FFF2-40B4-BE49-F238E27FC236}">
                <a16:creationId xmlns:a16="http://schemas.microsoft.com/office/drawing/2014/main" id="{42C55177-728F-4266-AA88-55011F81D0BA}"/>
              </a:ext>
            </a:extLst>
          </p:cNvPr>
          <p:cNvPicPr>
            <a:picLocks noChangeAspect="1"/>
          </p:cNvPicPr>
          <p:nvPr/>
        </p:nvPicPr>
        <p:blipFill>
          <a:blip r:embed="rId2"/>
          <a:stretch>
            <a:fillRect/>
          </a:stretch>
        </p:blipFill>
        <p:spPr>
          <a:xfrm>
            <a:off x="1337094" y="1849295"/>
            <a:ext cx="10064246" cy="4844803"/>
          </a:xfrm>
          <a:prstGeom prst="rect">
            <a:avLst/>
          </a:prstGeom>
        </p:spPr>
      </p:pic>
    </p:spTree>
    <p:extLst>
      <p:ext uri="{BB962C8B-B14F-4D97-AF65-F5344CB8AC3E}">
        <p14:creationId xmlns:p14="http://schemas.microsoft.com/office/powerpoint/2010/main" val="161295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1992702"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Average Altitude of the </a:t>
            </a:r>
            <a:r>
              <a:rPr lang="en-US" sz="2000" b="1" dirty="0" err="1">
                <a:latin typeface="Times New Roman" panose="02020603050405020304" pitchFamily="18" charset="0"/>
                <a:cs typeface="Times New Roman" panose="02020603050405020304" pitchFamily="18" charset="0"/>
              </a:rPr>
              <a:t>aeroplanes</a:t>
            </a:r>
            <a:r>
              <a:rPr lang="en-US" sz="2000" b="1" dirty="0">
                <a:latin typeface="Times New Roman" panose="02020603050405020304" pitchFamily="18" charset="0"/>
                <a:cs typeface="Times New Roman" panose="02020603050405020304" pitchFamily="18" charset="0"/>
              </a:rPr>
              <a:t> in different phases at the time of strike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Most bird strikes cause minor to no impact on flights (73%), while 21% result in significant damage, and 6% lead to flight diversions or cancellations.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FE9C13-4DFB-4B9F-BDCB-1EE627EE1D3C}"/>
              </a:ext>
            </a:extLst>
          </p:cNvPr>
          <p:cNvPicPr>
            <a:picLocks noChangeAspect="1"/>
          </p:cNvPicPr>
          <p:nvPr/>
        </p:nvPicPr>
        <p:blipFill>
          <a:blip r:embed="rId2"/>
          <a:stretch>
            <a:fillRect/>
          </a:stretch>
        </p:blipFill>
        <p:spPr>
          <a:xfrm>
            <a:off x="1449238" y="1677260"/>
            <a:ext cx="9952102" cy="4585518"/>
          </a:xfrm>
          <a:prstGeom prst="rect">
            <a:avLst/>
          </a:prstGeom>
        </p:spPr>
      </p:pic>
    </p:spTree>
    <p:extLst>
      <p:ext uri="{BB962C8B-B14F-4D97-AF65-F5344CB8AC3E}">
        <p14:creationId xmlns:p14="http://schemas.microsoft.com/office/powerpoint/2010/main" val="209458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2398144"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Effect of strike of different altitude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median altitude of bird strikes varies by impact, with "Minor/No Damage" strikes occurring at lower altitudes (mean: 1,044 ft) and "Significant Damage" strikes at higher altitudes (mean: 2,514 ft).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FFC2E4-5E17-4EC0-90E8-8656A025E8E5}"/>
              </a:ext>
            </a:extLst>
          </p:cNvPr>
          <p:cNvPicPr>
            <a:picLocks noChangeAspect="1"/>
          </p:cNvPicPr>
          <p:nvPr/>
        </p:nvPicPr>
        <p:blipFill>
          <a:blip r:embed="rId2"/>
          <a:stretch>
            <a:fillRect/>
          </a:stretch>
        </p:blipFill>
        <p:spPr>
          <a:xfrm>
            <a:off x="1621766" y="1677259"/>
            <a:ext cx="9980761" cy="4870190"/>
          </a:xfrm>
          <a:prstGeom prst="rect">
            <a:avLst/>
          </a:prstGeom>
        </p:spPr>
      </p:pic>
    </p:spTree>
    <p:extLst>
      <p:ext uri="{BB962C8B-B14F-4D97-AF65-F5344CB8AC3E}">
        <p14:creationId xmlns:p14="http://schemas.microsoft.com/office/powerpoint/2010/main" val="1694727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2398144"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Were Pilots Informed? &amp; Prior Warning and Effect of Strike Relation</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12.6% of pilots were warned about birds or wildlife before the strike, highlighting a significant gap in communication and preparedness.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majority of strikes (87.4%) occurred without prior warning, emphasizing the need for improved bird strike risk management and pilot notification systems.</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AD524E1-9161-4B34-AF54-3067CCBC7F4F}"/>
              </a:ext>
            </a:extLst>
          </p:cNvPr>
          <p:cNvPicPr>
            <a:picLocks noChangeAspect="1"/>
          </p:cNvPicPr>
          <p:nvPr/>
        </p:nvPicPr>
        <p:blipFill>
          <a:blip r:embed="rId2"/>
          <a:stretch>
            <a:fillRect/>
          </a:stretch>
        </p:blipFill>
        <p:spPr>
          <a:xfrm>
            <a:off x="2958860" y="2508256"/>
            <a:ext cx="5926348" cy="4159735"/>
          </a:xfrm>
          <a:prstGeom prst="rect">
            <a:avLst/>
          </a:prstGeom>
        </p:spPr>
      </p:pic>
    </p:spTree>
    <p:extLst>
      <p:ext uri="{BB962C8B-B14F-4D97-AF65-F5344CB8AC3E}">
        <p14:creationId xmlns:p14="http://schemas.microsoft.com/office/powerpoint/2010/main" val="2338222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2398144"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Were Pilots Informed? &amp; Prior Warning and Effect of Strike Relation</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12.6% of pilots were warned about birds or wildlife before the strike, highlighting a significant gap in communication and preparedness.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majority of strikes (87.4%) occurred without prior warning, emphasizing the need for improved bird strike risk management and pilot notification systems.</a:t>
            </a:r>
          </a:p>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C160A66-6C0B-4A1A-BE1C-8D1EDF7AC4D1}"/>
              </a:ext>
            </a:extLst>
          </p:cNvPr>
          <p:cNvPicPr>
            <a:picLocks noChangeAspect="1"/>
          </p:cNvPicPr>
          <p:nvPr/>
        </p:nvPicPr>
        <p:blipFill>
          <a:blip r:embed="rId2"/>
          <a:stretch>
            <a:fillRect/>
          </a:stretch>
        </p:blipFill>
        <p:spPr>
          <a:xfrm>
            <a:off x="1587261" y="2403293"/>
            <a:ext cx="9814080" cy="4187288"/>
          </a:xfrm>
          <a:prstGeom prst="rect">
            <a:avLst/>
          </a:prstGeom>
        </p:spPr>
      </p:pic>
    </p:spTree>
    <p:extLst>
      <p:ext uri="{BB962C8B-B14F-4D97-AF65-F5344CB8AC3E}">
        <p14:creationId xmlns:p14="http://schemas.microsoft.com/office/powerpoint/2010/main" val="4073413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2398144" y="420892"/>
            <a:ext cx="96098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percent of incident by altitude of airplane at the time strike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majority of bird strikes (80.84%) occur at altitudes below 1000 ft, highlighting the need for enhanced safety measures during takeoff and landing phases.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19.16% of strikes occur at altitudes above 1000 ft, suggesting that most bird strikes are related to low-altitude flights, such as during departure or approach.</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701562-755C-4C0C-AAC7-6A11DC302917}"/>
              </a:ext>
            </a:extLst>
          </p:cNvPr>
          <p:cNvPicPr>
            <a:picLocks noChangeAspect="1"/>
          </p:cNvPicPr>
          <p:nvPr/>
        </p:nvPicPr>
        <p:blipFill>
          <a:blip r:embed="rId2"/>
          <a:stretch>
            <a:fillRect/>
          </a:stretch>
        </p:blipFill>
        <p:spPr>
          <a:xfrm>
            <a:off x="1716657" y="2311879"/>
            <a:ext cx="8609162" cy="4244195"/>
          </a:xfrm>
          <a:prstGeom prst="rect">
            <a:avLst/>
          </a:prstGeom>
        </p:spPr>
      </p:pic>
    </p:spTree>
    <p:extLst>
      <p:ext uri="{BB962C8B-B14F-4D97-AF65-F5344CB8AC3E}">
        <p14:creationId xmlns:p14="http://schemas.microsoft.com/office/powerpoint/2010/main" val="385794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2398144" y="369134"/>
            <a:ext cx="9609825"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1. Top 10 Airlines having encountered bird strike</a:t>
            </a:r>
          </a:p>
          <a:p>
            <a:r>
              <a:rPr lang="en-IN" sz="2000" b="1" dirty="0">
                <a:latin typeface="Times New Roman" panose="02020603050405020304" pitchFamily="18" charset="0"/>
                <a:cs typeface="Times New Roman" panose="02020603050405020304" pitchFamily="18" charset="0"/>
              </a:rPr>
              <a:t>                  2. Cost incurred due to bird strike</a:t>
            </a:r>
          </a:p>
        </p:txBody>
      </p:sp>
      <p:pic>
        <p:nvPicPr>
          <p:cNvPr id="7" name="Picture 6">
            <a:extLst>
              <a:ext uri="{FF2B5EF4-FFF2-40B4-BE49-F238E27FC236}">
                <a16:creationId xmlns:a16="http://schemas.microsoft.com/office/drawing/2014/main" id="{C4CFCEFF-17A4-4A3E-92B2-6E65D57C2767}"/>
              </a:ext>
            </a:extLst>
          </p:cNvPr>
          <p:cNvPicPr>
            <a:picLocks noChangeAspect="1"/>
          </p:cNvPicPr>
          <p:nvPr/>
        </p:nvPicPr>
        <p:blipFill>
          <a:blip r:embed="rId2"/>
          <a:stretch>
            <a:fillRect/>
          </a:stretch>
        </p:blipFill>
        <p:spPr>
          <a:xfrm>
            <a:off x="586596" y="1536621"/>
            <a:ext cx="4218318" cy="4006786"/>
          </a:xfrm>
          <a:prstGeom prst="rect">
            <a:avLst/>
          </a:prstGeom>
        </p:spPr>
      </p:pic>
      <p:pic>
        <p:nvPicPr>
          <p:cNvPr id="9" name="Picture 8">
            <a:extLst>
              <a:ext uri="{FF2B5EF4-FFF2-40B4-BE49-F238E27FC236}">
                <a16:creationId xmlns:a16="http://schemas.microsoft.com/office/drawing/2014/main" id="{4AE205E6-EE0D-4379-95BC-35295EABD55D}"/>
              </a:ext>
            </a:extLst>
          </p:cNvPr>
          <p:cNvPicPr>
            <a:picLocks noChangeAspect="1"/>
          </p:cNvPicPr>
          <p:nvPr/>
        </p:nvPicPr>
        <p:blipFill>
          <a:blip r:embed="rId3"/>
          <a:stretch>
            <a:fillRect/>
          </a:stretch>
        </p:blipFill>
        <p:spPr>
          <a:xfrm>
            <a:off x="5107475" y="1536622"/>
            <a:ext cx="5531134" cy="3716866"/>
          </a:xfrm>
          <a:prstGeom prst="rect">
            <a:avLst/>
          </a:prstGeom>
        </p:spPr>
      </p:pic>
    </p:spTree>
    <p:extLst>
      <p:ext uri="{BB962C8B-B14F-4D97-AF65-F5344CB8AC3E}">
        <p14:creationId xmlns:p14="http://schemas.microsoft.com/office/powerpoint/2010/main" val="172545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lgerian" panose="04020705040A02060702" pitchFamily="82" charset="0"/>
              </a:rPr>
              <a:t>Conclusion</a:t>
            </a:r>
            <a:endParaRPr lang="en-IN" sz="3600" dirty="0">
              <a:latin typeface="Algerian" panose="04020705040A02060702" pitchFamily="82" charset="0"/>
            </a:endParaRPr>
          </a:p>
        </p:txBody>
      </p:sp>
      <p:sp>
        <p:nvSpPr>
          <p:cNvPr id="4" name="TextBox 3">
            <a:extLst>
              <a:ext uri="{FF2B5EF4-FFF2-40B4-BE49-F238E27FC236}">
                <a16:creationId xmlns:a16="http://schemas.microsoft.com/office/drawing/2014/main" id="{E6036946-D84E-5DCF-93E5-6E909D2C06CF}"/>
              </a:ext>
            </a:extLst>
          </p:cNvPr>
          <p:cNvSpPr txBox="1"/>
          <p:nvPr/>
        </p:nvSpPr>
        <p:spPr>
          <a:xfrm>
            <a:off x="1165609" y="1225689"/>
            <a:ext cx="9827288"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Times New Roman" panose="02020603050405020304" pitchFamily="18" charset="0"/>
                <a:cs typeface="Times New Roman" panose="02020603050405020304" pitchFamily="18" charset="0"/>
              </a:rPr>
              <a:t>42.72% incidents where pilot was warned about the birds</a:t>
            </a:r>
          </a:p>
          <a:p>
            <a:pPr>
              <a:buClr>
                <a:schemeClr val="accent1"/>
              </a:buClr>
            </a:pPr>
            <a:endParaRPr lang="en-US" sz="2400"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Prior warning to the pilot reduces the risk of damage to the aircraft</a:t>
            </a:r>
          </a:p>
          <a:p>
            <a:pPr>
              <a:buClr>
                <a:schemeClr val="accent1"/>
              </a:buClr>
            </a:pPr>
            <a:endParaRPr lang="en-US" sz="2400"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52.78% of incidents have happened due to some small unknown bird</a:t>
            </a:r>
            <a:r>
              <a:rPr lang="en-US" sz="2400" b="1" i="0" dirty="0">
                <a:effectLst/>
                <a:latin typeface="Times New Roman" panose="02020603050405020304" pitchFamily="18" charset="0"/>
                <a:cs typeface="Times New Roman" panose="02020603050405020304" pitchFamily="18" charset="0"/>
              </a:rPr>
              <a:t>.</a:t>
            </a:r>
          </a:p>
          <a:p>
            <a:pPr>
              <a:buClr>
                <a:schemeClr val="accent1"/>
              </a:buClr>
            </a:pPr>
            <a:endParaRPr lang="en-US" sz="2400" b="1" i="0" dirty="0">
              <a:effectLst/>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72.9% incidents have happened when there is 1 bird/wildlife is struck in the airplane and caused damage</a:t>
            </a:r>
            <a:r>
              <a:rPr lang="en-US" sz="2000" b="1" i="0" dirty="0">
                <a:effectLst/>
                <a:latin typeface="Times New Roman" panose="02020603050405020304" pitchFamily="18" charset="0"/>
                <a:cs typeface="Times New Roman" panose="02020603050405020304" pitchFamily="18" charset="0"/>
              </a:rPr>
              <a:t>.</a:t>
            </a:r>
          </a:p>
          <a:p>
            <a:pPr marL="342900" indent="-342900">
              <a:buClr>
                <a:schemeClr val="accent1"/>
              </a:buClr>
              <a:buFont typeface="Wingdings" panose="05000000000000000000" pitchFamily="2" charset="2"/>
              <a:buChar char="q"/>
            </a:pPr>
            <a:endParaRPr lang="en-US" sz="2400" b="1"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i="0" dirty="0">
                <a:effectLst/>
                <a:latin typeface="Times New Roman" panose="02020603050405020304" pitchFamily="18" charset="0"/>
                <a:cs typeface="Times New Roman" panose="02020603050405020304" pitchFamily="18"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i="0" dirty="0">
                <a:effectLst/>
                <a:latin typeface="Times New Roman" panose="02020603050405020304" pitchFamily="18" charset="0"/>
                <a:cs typeface="Times New Roman" panose="02020603050405020304" pitchFamily="18" charset="0"/>
              </a:rPr>
              <a:t>80.84% of bird strike incidents have happened when the altitude of airplane was &lt;1000 ft and 19.16% have happened when altitude was &gt;1000 ft</a:t>
            </a:r>
            <a:r>
              <a:rPr lang="en-US" sz="2000" b="1" i="0" dirty="0">
                <a:effectLst/>
                <a:latin typeface="Times New Roman" panose="02020603050405020304" pitchFamily="18" charset="0"/>
                <a:cs typeface="Times New Roman" panose="02020603050405020304" pitchFamily="18" charset="0"/>
              </a:rPr>
              <a:t>.</a:t>
            </a:r>
          </a:p>
          <a:p>
            <a:pPr marL="342900" indent="-342900">
              <a:buClr>
                <a:schemeClr val="accent1"/>
              </a:buClr>
              <a:buFont typeface="Wingdings" panose="05000000000000000000" pitchFamily="2" charset="2"/>
              <a:buChar char="q"/>
            </a:pPr>
            <a:endParaRPr lang="en-US" sz="2000" b="1"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FFB924A-441A-5185-37A1-6D08E8FC0EED}"/>
              </a:ext>
            </a:extLst>
          </p:cNvPr>
          <p:cNvSpPr/>
          <p:nvPr/>
        </p:nvSpPr>
        <p:spPr>
          <a:xfrm>
            <a:off x="494044" y="401933"/>
            <a:ext cx="11203912" cy="8139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Project Detail</a:t>
            </a:r>
            <a:endParaRPr lang="en-IN" sz="3600" dirty="0">
              <a:latin typeface="Franklin Gothic Demi Cond" panose="020B0706030402020204" pitchFamily="34" charset="0"/>
            </a:endParaRPr>
          </a:p>
        </p:txBody>
      </p:sp>
      <p:graphicFrame>
        <p:nvGraphicFramePr>
          <p:cNvPr id="3" name="Table 3">
            <a:extLst>
              <a:ext uri="{FF2B5EF4-FFF2-40B4-BE49-F238E27FC236}">
                <a16:creationId xmlns:a16="http://schemas.microsoft.com/office/drawing/2014/main" id="{6172B9A2-BEDB-D785-EC56-6282DFCA65FE}"/>
              </a:ext>
            </a:extLst>
          </p:cNvPr>
          <p:cNvGraphicFramePr>
            <a:graphicFrameLocks noGrp="1"/>
          </p:cNvGraphicFramePr>
          <p:nvPr>
            <p:extLst>
              <p:ext uri="{D42A27DB-BD31-4B8C-83A1-F6EECF244321}">
                <p14:modId xmlns:p14="http://schemas.microsoft.com/office/powerpoint/2010/main" val="669082816"/>
              </p:ext>
            </p:extLst>
          </p:nvPr>
        </p:nvGraphicFramePr>
        <p:xfrm>
          <a:off x="2053087" y="2078926"/>
          <a:ext cx="6876693" cy="3748188"/>
        </p:xfrm>
        <a:graphic>
          <a:graphicData uri="http://schemas.openxmlformats.org/drawingml/2006/table">
            <a:tbl>
              <a:tblPr firstRow="1" bandRow="1">
                <a:tableStyleId>{5940675A-B579-460E-94D1-54222C63F5DA}</a:tableStyleId>
              </a:tblPr>
              <a:tblGrid>
                <a:gridCol w="2812693">
                  <a:extLst>
                    <a:ext uri="{9D8B030D-6E8A-4147-A177-3AD203B41FA5}">
                      <a16:colId xmlns:a16="http://schemas.microsoft.com/office/drawing/2014/main" val="368670815"/>
                    </a:ext>
                  </a:extLst>
                </a:gridCol>
                <a:gridCol w="4064000">
                  <a:extLst>
                    <a:ext uri="{9D8B030D-6E8A-4147-A177-3AD203B41FA5}">
                      <a16:colId xmlns:a16="http://schemas.microsoft.com/office/drawing/2014/main" val="2927765209"/>
                    </a:ext>
                  </a:extLst>
                </a:gridCol>
              </a:tblGrid>
              <a:tr h="440196">
                <a:tc>
                  <a:txBody>
                    <a:bodyPr/>
                    <a:lstStyle/>
                    <a:p>
                      <a:pPr algn="l"/>
                      <a:r>
                        <a:rPr lang="en-US" dirty="0">
                          <a:latin typeface="Times New Roman" panose="02020603050405020304" pitchFamily="18" charset="0"/>
                          <a:cs typeface="Times New Roman" panose="02020603050405020304" pitchFamily="18" charset="0"/>
                        </a:rPr>
                        <a:t>Project 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Visualization of Bird Strikes between 2000-2011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8120998"/>
                  </a:ext>
                </a:extLst>
              </a:tr>
              <a:tr h="609316">
                <a:tc>
                  <a:txBody>
                    <a:bodyPr/>
                    <a:lstStyle/>
                    <a:p>
                      <a:r>
                        <a:rPr lang="en-US" dirty="0">
                          <a:latin typeface="Times New Roman" panose="02020603050405020304" pitchFamily="18" charset="0"/>
                          <a:cs typeface="Times New Roman" panose="02020603050405020304" pitchFamily="18" charset="0"/>
                        </a:rPr>
                        <a:t>Technology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Science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3621841"/>
                  </a:ext>
                </a:extLst>
              </a:tr>
              <a:tr h="609316">
                <a:tc>
                  <a:txBody>
                    <a:bodyPr/>
                    <a:lstStyle/>
                    <a:p>
                      <a:r>
                        <a:rPr lang="en-US" dirty="0">
                          <a:latin typeface="Times New Roman" panose="02020603050405020304" pitchFamily="18" charset="0"/>
                          <a:cs typeface="Times New Roman" panose="02020603050405020304" pitchFamily="18" charset="0"/>
                        </a:rPr>
                        <a:t>Domain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Transportation and Communication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130248"/>
                  </a:ext>
                </a:extLst>
              </a:tr>
              <a:tr h="609316">
                <a:tc>
                  <a:txBody>
                    <a:bodyPr/>
                    <a:lstStyle/>
                    <a:p>
                      <a:r>
                        <a:rPr lang="en-US" dirty="0">
                          <a:latin typeface="Times New Roman" panose="02020603050405020304" pitchFamily="18" charset="0"/>
                          <a:cs typeface="Times New Roman" panose="02020603050405020304" pitchFamily="18" charset="0"/>
                        </a:rPr>
                        <a:t>Project Difficulty Level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Advanced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3901539"/>
                  </a:ext>
                </a:extLst>
              </a:tr>
              <a:tr h="609316">
                <a:tc>
                  <a:txBody>
                    <a:bodyPr/>
                    <a:lstStyle/>
                    <a:p>
                      <a:r>
                        <a:rPr lang="en-US" dirty="0">
                          <a:latin typeface="Times New Roman" panose="02020603050405020304" pitchFamily="18" charset="0"/>
                          <a:cs typeface="Times New Roman" panose="02020603050405020304" pitchFamily="18" charset="0"/>
                        </a:rPr>
                        <a:t>Programming Language Used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Python Programming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6516319"/>
                  </a:ext>
                </a:extLst>
              </a:tr>
              <a:tr h="609316">
                <a:tc>
                  <a:txBody>
                    <a:bodyPr/>
                    <a:lstStyle/>
                    <a:p>
                      <a:r>
                        <a:rPr lang="en-US" dirty="0">
                          <a:latin typeface="Times New Roman" panose="02020603050405020304" pitchFamily="18" charset="0"/>
                          <a:cs typeface="Times New Roman" panose="02020603050405020304" pitchFamily="18" charset="0"/>
                        </a:rPr>
                        <a:t>Tools used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Jupyter Notebook, MS-Excel, Power Point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2311616"/>
                  </a:ext>
                </a:extLst>
              </a:tr>
            </a:tbl>
          </a:graphicData>
        </a:graphic>
      </p:graphicFrame>
    </p:spTree>
    <p:extLst>
      <p:ext uri="{BB962C8B-B14F-4D97-AF65-F5344CB8AC3E}">
        <p14:creationId xmlns:p14="http://schemas.microsoft.com/office/powerpoint/2010/main"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lgerian" panose="04020705040A02060702" pitchFamily="82" charset="0"/>
              </a:rPr>
              <a:t>Objective</a:t>
            </a:r>
            <a:endParaRPr lang="en-IN" sz="3600" dirty="0">
              <a:latin typeface="Algerian" panose="04020705040A02060702" pitchFamily="82" charset="0"/>
            </a:endParaRPr>
          </a:p>
        </p:txBody>
      </p:sp>
      <p:sp>
        <p:nvSpPr>
          <p:cNvPr id="5" name="TextBox 4">
            <a:extLst>
              <a:ext uri="{FF2B5EF4-FFF2-40B4-BE49-F238E27FC236}">
                <a16:creationId xmlns:a16="http://schemas.microsoft.com/office/drawing/2014/main" id="{D3A5245C-C234-C5C3-D8A8-A1660627D89B}"/>
              </a:ext>
            </a:extLst>
          </p:cNvPr>
          <p:cNvSpPr txBox="1"/>
          <p:nvPr/>
        </p:nvSpPr>
        <p:spPr>
          <a:xfrm>
            <a:off x="1135464" y="1567543"/>
            <a:ext cx="9937820" cy="4308872"/>
          </a:xfrm>
          <a:prstGeom prst="rect">
            <a:avLst/>
          </a:prstGeom>
          <a:noFill/>
        </p:spPr>
        <p:txBody>
          <a:bodyPr wrap="square" rtlCol="0">
            <a:spAutoFit/>
          </a:bodyPr>
          <a:lstStyle/>
          <a:p>
            <a:pPr algn="l"/>
            <a:r>
              <a:rPr lang="en-US" sz="2000" b="1"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Transportation and Communication Analytics:</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Environmental impacts and safety are major concerns in transportation</a:t>
            </a:r>
          </a:p>
          <a:p>
            <a:pPr marL="285750" indent="-285750" algn="l">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E</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specially with increasing vehicles and population.</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New solutions are needed to address these issues.</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Artificial intelligence  and Multi-Agent Systems  can help tackle these problems in a distributed and effective way.</a:t>
            </a:r>
          </a:p>
          <a:p>
            <a:pPr algn="l"/>
            <a:endParaRPr lang="en-US" dirty="0">
              <a:solidFill>
                <a:srgbClr val="000000"/>
              </a:solidFill>
              <a:latin typeface="Times New Roman" panose="02020603050405020304" pitchFamily="18" charset="0"/>
              <a:cs typeface="Times New Roman" panose="02020603050405020304" pitchFamily="18" charset="0"/>
            </a:endParaRPr>
          </a:p>
          <a:p>
            <a:pPr algn="l"/>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1" i="0" u="none" strike="noStrike" baseline="0" dirty="0">
                <a:solidFill>
                  <a:srgbClr val="000000"/>
                </a:solidFill>
                <a:latin typeface="Times New Roman" panose="02020603050405020304" pitchFamily="18" charset="0"/>
                <a:cs typeface="Times New Roman" panose="02020603050405020304" pitchFamily="18" charset="0"/>
              </a:rPr>
              <a:t>Bird Strike Problem</a:t>
            </a:r>
            <a:r>
              <a:rPr lang="en-US" sz="2000" b="1" dirty="0">
                <a:solidFill>
                  <a:srgbClr val="000000"/>
                </a:solidFill>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Definition: Collision between a bird and an aircraft in flight, take-off, or landing.</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Expanded definition: Includes collisions with bats or ground animals.</a:t>
            </a:r>
          </a:p>
          <a:p>
            <a:pPr marL="285750" indent="-285750" algn="l">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mpact: Significant threat to aircraft safety, especially for smaller aircraft.</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Consequences: Damage to aircraft structure, loss of thrust, and potentially fatal accidents.</a:t>
            </a:r>
          </a:p>
          <a:p>
            <a:pPr marL="285750" indent="-285750" algn="l">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Most likely phases for bird strikes: Take-off, initial climb, approach, and landing.</a:t>
            </a: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latin typeface="Arial" panose="020B0604020202020204" pitchFamily="34" charset="0"/>
              </a:rPr>
              <a:t>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lgerian" panose="04020705040A02060702" pitchFamily="82" charset="0"/>
              </a:rPr>
              <a:t>Problem Statement</a:t>
            </a:r>
            <a:endParaRPr lang="en-IN" sz="3600" dirty="0">
              <a:latin typeface="Algerian" panose="04020705040A02060702" pitchFamily="82" charset="0"/>
            </a:endParaRPr>
          </a:p>
        </p:txBody>
      </p:sp>
      <p:sp>
        <p:nvSpPr>
          <p:cNvPr id="3" name="TextBox 2">
            <a:extLst>
              <a:ext uri="{FF2B5EF4-FFF2-40B4-BE49-F238E27FC236}">
                <a16:creationId xmlns:a16="http://schemas.microsoft.com/office/drawing/2014/main" id="{2793BB60-D2E2-A8B9-D96F-D4D756113941}"/>
              </a:ext>
            </a:extLst>
          </p:cNvPr>
          <p:cNvSpPr txBox="1"/>
          <p:nvPr/>
        </p:nvSpPr>
        <p:spPr>
          <a:xfrm>
            <a:off x="1004835" y="1929284"/>
            <a:ext cx="10008158" cy="409342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Goal:</a:t>
            </a:r>
            <a:r>
              <a:rPr lang="en-US" b="1" dirty="0">
                <a:latin typeface="Times New Roman" panose="02020603050405020304" pitchFamily="18" charset="0"/>
                <a:cs typeface="Times New Roman" panose="02020603050405020304" pitchFamily="18" charset="0"/>
              </a:rPr>
              <a:t> </a:t>
            </a:r>
            <a:r>
              <a:rPr lang="en-US" dirty="0"/>
              <a:t>Analyze bird strike incidents between 2000-2011 using data science techniques in Python to gain insights into the data.</a:t>
            </a:r>
          </a:p>
          <a:p>
            <a:endParaRPr lang="en-US" dirty="0"/>
          </a:p>
          <a:p>
            <a:r>
              <a:rPr lang="en-US" sz="2000" b="1" dirty="0">
                <a:latin typeface="Times New Roman" panose="02020603050405020304" pitchFamily="18" charset="0"/>
                <a:cs typeface="Times New Roman" panose="02020603050405020304" pitchFamily="18" charset="0"/>
              </a:rPr>
              <a:t>Data:</a:t>
            </a:r>
            <a:r>
              <a:rPr lang="en-US" dirty="0"/>
              <a:t> FAA dataset collected between 2000-2011.Objectives</a:t>
            </a:r>
          </a:p>
          <a:p>
            <a:endParaRPr lang="en-US" dirty="0"/>
          </a:p>
          <a:p>
            <a:r>
              <a:rPr lang="en-US" sz="2000" b="1" dirty="0">
                <a:latin typeface="Times New Roman" panose="02020603050405020304" pitchFamily="18" charset="0"/>
                <a:cs typeface="Times New Roman" panose="02020603050405020304" pitchFamily="18" charset="0"/>
              </a:rPr>
              <a:t>Objectives:</a:t>
            </a:r>
          </a:p>
          <a:p>
            <a:r>
              <a:rPr lang="en-US" dirty="0"/>
              <a:t>*Perform data visualization using Python libraries  to understand insights of the data.</a:t>
            </a:r>
          </a:p>
          <a:p>
            <a:r>
              <a:rPr lang="en-US" dirty="0"/>
              <a:t>*Apply data science techniques using Python (e.g., Pandas, NumPy, Scikit-learn) for data analysis, machine learning, and visualization.</a:t>
            </a:r>
          </a:p>
          <a:p>
            <a:endParaRPr lang="en-US" dirty="0"/>
          </a:p>
          <a:p>
            <a:r>
              <a:rPr lang="en-US" sz="2000" b="1" dirty="0">
                <a:latin typeface="Times New Roman" panose="02020603050405020304" pitchFamily="18" charset="0"/>
                <a:cs typeface="Times New Roman" panose="02020603050405020304" pitchFamily="18" charset="0"/>
              </a:rPr>
              <a:t>Expected Outcomes</a:t>
            </a:r>
            <a:r>
              <a:rPr lang="en-US" sz="2000" dirty="0">
                <a:latin typeface="Times New Roman" panose="02020603050405020304" pitchFamily="18" charset="0"/>
                <a:cs typeface="Times New Roman" panose="02020603050405020304" pitchFamily="18" charset="0"/>
              </a:rPr>
              <a:t>:</a:t>
            </a:r>
          </a:p>
          <a:p>
            <a:r>
              <a:rPr lang="en-US" dirty="0"/>
              <a:t>*Insights into trends, patterns, and correlations in the data.</a:t>
            </a:r>
          </a:p>
          <a:p>
            <a:r>
              <a:rPr lang="en-US" dirty="0"/>
              <a:t>*Predictive models to forecast bird strike incidents.</a:t>
            </a:r>
          </a:p>
          <a:p>
            <a:r>
              <a:rPr lang="en-US" dirty="0"/>
              <a:t>*Data visualizations to communicate findings effectively.</a:t>
            </a:r>
            <a:endParaRPr lang="en-IN" dirty="0"/>
          </a:p>
        </p:txBody>
      </p:sp>
      <p:pic>
        <p:nvPicPr>
          <p:cNvPr id="5"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981172">
            <a:off x="9389178" y="4642455"/>
            <a:ext cx="1514599" cy="1532396"/>
          </a:xfrm>
          <a:prstGeom prst="rect">
            <a:avLst/>
          </a:prstGeom>
        </p:spPr>
      </p:pic>
    </p:spTree>
    <p:extLst>
      <p:ext uri="{BB962C8B-B14F-4D97-AF65-F5344CB8AC3E}">
        <p14:creationId xmlns:p14="http://schemas.microsoft.com/office/powerpoint/2010/main" val="227324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Algerian" panose="04020705040A02060702" pitchFamily="82" charset="0"/>
              </a:rPr>
              <a:t>CASE STUDY</a:t>
            </a:r>
          </a:p>
        </p:txBody>
      </p:sp>
      <p:sp>
        <p:nvSpPr>
          <p:cNvPr id="3" name="TextBox 2">
            <a:extLst>
              <a:ext uri="{FF2B5EF4-FFF2-40B4-BE49-F238E27FC236}">
                <a16:creationId xmlns:a16="http://schemas.microsoft.com/office/drawing/2014/main" id="{E6E2C1A4-9A73-3099-CC23-0CDEC668E0CF}"/>
              </a:ext>
            </a:extLst>
          </p:cNvPr>
          <p:cNvSpPr txBox="1"/>
          <p:nvPr/>
        </p:nvSpPr>
        <p:spPr>
          <a:xfrm>
            <a:off x="4175185" y="1104428"/>
            <a:ext cx="477936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Number of birds strikes per year</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BB0FD36-2E26-777D-D46C-21DF68EDFBF2}"/>
              </a:ext>
            </a:extLst>
          </p:cNvPr>
          <p:cNvSpPr txBox="1"/>
          <p:nvPr/>
        </p:nvSpPr>
        <p:spPr>
          <a:xfrm>
            <a:off x="1302589" y="1566093"/>
            <a:ext cx="10410439"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graph shows a clear seasonal pattern, with a peak in bird strikes during the summer months (June to August) and a decrease in winter months (December to February). This could be due to various factors such as bird migration patterns, weather conditions, or increased air traffic during summer.</a:t>
            </a:r>
          </a:p>
        </p:txBody>
      </p:sp>
      <p:pic>
        <p:nvPicPr>
          <p:cNvPr id="6" name="Picture 5">
            <a:extLst>
              <a:ext uri="{FF2B5EF4-FFF2-40B4-BE49-F238E27FC236}">
                <a16:creationId xmlns:a16="http://schemas.microsoft.com/office/drawing/2014/main" id="{C192ED82-00FD-44FD-9977-36274B020AD3}"/>
              </a:ext>
            </a:extLst>
          </p:cNvPr>
          <p:cNvPicPr>
            <a:picLocks noChangeAspect="1"/>
          </p:cNvPicPr>
          <p:nvPr/>
        </p:nvPicPr>
        <p:blipFill>
          <a:blip r:embed="rId2"/>
          <a:stretch>
            <a:fillRect/>
          </a:stretch>
        </p:blipFill>
        <p:spPr>
          <a:xfrm>
            <a:off x="1664898" y="2489423"/>
            <a:ext cx="9713344" cy="4308191"/>
          </a:xfrm>
          <a:prstGeom prst="rect">
            <a:avLst/>
          </a:prstGeom>
        </p:spPr>
      </p:pic>
    </p:spTree>
    <p:extLst>
      <p:ext uri="{BB962C8B-B14F-4D97-AF65-F5344CB8AC3E}">
        <p14:creationId xmlns:p14="http://schemas.microsoft.com/office/powerpoint/2010/main" val="33530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8416C-1698-A6AB-917F-212918CBD34A}"/>
              </a:ext>
            </a:extLst>
          </p:cNvPr>
          <p:cNvSpPr txBox="1"/>
          <p:nvPr/>
        </p:nvSpPr>
        <p:spPr>
          <a:xfrm>
            <a:off x="2808988" y="303884"/>
            <a:ext cx="747047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Top 10 US Airlines in terms of having encountered bird strikes</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40EFCAE-3DC9-85A6-4C8C-52DD6742EFA8}"/>
              </a:ext>
            </a:extLst>
          </p:cNvPr>
          <p:cNvSpPr txBox="1"/>
          <p:nvPr/>
        </p:nvSpPr>
        <p:spPr>
          <a:xfrm>
            <a:off x="1933406" y="866851"/>
            <a:ext cx="9280933"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graph shows the top 10 US airlines that have encountered the most bird strikes, with American Airlines, Delta Air Lines, and United Airlines being the top three. This indicates that these airlines may need to take extra precautions to mitigate bird strike risks..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2520FB-2CE5-46FC-91D0-5633E9B6EB93}"/>
              </a:ext>
            </a:extLst>
          </p:cNvPr>
          <p:cNvPicPr>
            <a:picLocks noChangeAspect="1"/>
          </p:cNvPicPr>
          <p:nvPr/>
        </p:nvPicPr>
        <p:blipFill>
          <a:blip r:embed="rId2"/>
          <a:stretch>
            <a:fillRect/>
          </a:stretch>
        </p:blipFill>
        <p:spPr>
          <a:xfrm>
            <a:off x="1933406" y="1790182"/>
            <a:ext cx="9168790" cy="5067818"/>
          </a:xfrm>
          <a:prstGeom prst="rect">
            <a:avLst/>
          </a:prstGeom>
        </p:spPr>
      </p:pic>
    </p:spTree>
    <p:extLst>
      <p:ext uri="{BB962C8B-B14F-4D97-AF65-F5344CB8AC3E}">
        <p14:creationId xmlns:p14="http://schemas.microsoft.com/office/powerpoint/2010/main" val="8770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7D2A34-A052-BAD0-7552-58ADA6656331}"/>
              </a:ext>
            </a:extLst>
          </p:cNvPr>
          <p:cNvSpPr txBox="1"/>
          <p:nvPr/>
        </p:nvSpPr>
        <p:spPr>
          <a:xfrm>
            <a:off x="2857245" y="224409"/>
            <a:ext cx="6122854" cy="461665"/>
          </a:xfrm>
          <a:prstGeom prst="rect">
            <a:avLst/>
          </a:prstGeom>
          <a:noFill/>
        </p:spPr>
        <p:txBody>
          <a:bodyPr wrap="square" rtlCol="0">
            <a:spAutoFit/>
          </a:bodyPr>
          <a:lstStyle/>
          <a:p>
            <a:r>
              <a:rPr lang="en-US" sz="2400" dirty="0">
                <a:latin typeface="Franklin Gothic Demi Cond" panose="020B0706030402020204" pitchFamily="34" charset="0"/>
              </a:rPr>
              <a:t> </a:t>
            </a:r>
            <a:r>
              <a:rPr lang="en-US" sz="2000" b="1" dirty="0">
                <a:latin typeface="Times New Roman" panose="02020603050405020304" pitchFamily="18" charset="0"/>
                <a:cs typeface="Times New Roman" panose="02020603050405020304" pitchFamily="18" charset="0"/>
              </a:rPr>
              <a:t>Airports with most incidents of bird strikes – Top 50</a:t>
            </a: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C949460-CF10-4F50-9DD8-1B28DE953093}"/>
              </a:ext>
            </a:extLst>
          </p:cNvPr>
          <p:cNvPicPr>
            <a:picLocks noChangeAspect="1"/>
          </p:cNvPicPr>
          <p:nvPr/>
        </p:nvPicPr>
        <p:blipFill>
          <a:blip r:embed="rId2"/>
          <a:stretch>
            <a:fillRect/>
          </a:stretch>
        </p:blipFill>
        <p:spPr>
          <a:xfrm>
            <a:off x="1164566" y="2035955"/>
            <a:ext cx="10489720" cy="4597636"/>
          </a:xfrm>
          <a:prstGeom prst="rect">
            <a:avLst/>
          </a:prstGeom>
        </p:spPr>
      </p:pic>
      <p:sp>
        <p:nvSpPr>
          <p:cNvPr id="9" name="TextBox 8">
            <a:extLst>
              <a:ext uri="{FF2B5EF4-FFF2-40B4-BE49-F238E27FC236}">
                <a16:creationId xmlns:a16="http://schemas.microsoft.com/office/drawing/2014/main" id="{1430992A-EE60-4F6C-947B-44C487311C09}"/>
              </a:ext>
            </a:extLst>
          </p:cNvPr>
          <p:cNvSpPr txBox="1"/>
          <p:nvPr/>
        </p:nvSpPr>
        <p:spPr>
          <a:xfrm>
            <a:off x="1164565" y="792048"/>
            <a:ext cx="10489721"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top 50 airports with the most bird strikes are led by Chicago O'Hare International Airport (ORD) and New York LaGuardia Airport (LGA), indicating a need for targeted bird strike prevention measures at these locations. The variation in bird strike frequency among airports highlights the importance of airport-specific strategies to mitigate this safety risk</a:t>
            </a:r>
            <a:r>
              <a:rPr lang="en-US" dirty="0"/>
              <a:t>.</a:t>
            </a:r>
          </a:p>
        </p:txBody>
      </p:sp>
    </p:spTree>
    <p:extLst>
      <p:ext uri="{BB962C8B-B14F-4D97-AF65-F5344CB8AC3E}">
        <p14:creationId xmlns:p14="http://schemas.microsoft.com/office/powerpoint/2010/main" val="278719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748035" y="326002"/>
            <a:ext cx="4695930" cy="769441"/>
          </a:xfrm>
          <a:prstGeom prst="rect">
            <a:avLst/>
          </a:prstGeom>
          <a:noFill/>
        </p:spPr>
        <p:txBody>
          <a:bodyPr wrap="square" rtlCol="0">
            <a:spAutoFit/>
          </a:bodyPr>
          <a:lstStyle/>
          <a:p>
            <a:r>
              <a:rPr lang="en-US" sz="2000" b="1"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Yearly Cost Incurred due to Bird Strikes</a:t>
            </a:r>
          </a:p>
          <a:p>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1200329"/>
          </a:xfrm>
          <a:prstGeom prst="rect">
            <a:avLst/>
          </a:prstGeom>
          <a:noFill/>
        </p:spPr>
        <p:txBody>
          <a:bodyPr wrap="square" rtlCol="0">
            <a:spAutoFit/>
          </a:bodyPr>
          <a:lstStyle/>
          <a:p>
            <a:r>
              <a:rPr lang="en-US" dirty="0">
                <a:latin typeface="Franklin Gothic Book" panose="020B0503020102020204" pitchFamily="34" charset="0"/>
              </a:rPr>
              <a:t>The yearly cost incurred due to bird strikes between 2000 and 2011 is substantial, with a total cost of over $1.4 billion, highlighting the significant economic impact of bird strikes on the aviation industry during this period. The yearly cost of bird strikes has been steadily increasing between 2000 and 2011. </a:t>
            </a:r>
            <a:endParaRPr lang="en-IN" dirty="0">
              <a:latin typeface="Franklin Gothic Book" panose="020B0503020102020204" pitchFamily="34" charset="0"/>
            </a:endParaRPr>
          </a:p>
        </p:txBody>
      </p:sp>
      <p:pic>
        <p:nvPicPr>
          <p:cNvPr id="5" name="Picture 4">
            <a:extLst>
              <a:ext uri="{FF2B5EF4-FFF2-40B4-BE49-F238E27FC236}">
                <a16:creationId xmlns:a16="http://schemas.microsoft.com/office/drawing/2014/main" id="{21D7613C-899A-467E-85C3-9AD02F66D0BB}"/>
              </a:ext>
            </a:extLst>
          </p:cNvPr>
          <p:cNvPicPr>
            <a:picLocks noChangeAspect="1"/>
          </p:cNvPicPr>
          <p:nvPr/>
        </p:nvPicPr>
        <p:blipFill>
          <a:blip r:embed="rId2"/>
          <a:stretch>
            <a:fillRect/>
          </a:stretch>
        </p:blipFill>
        <p:spPr>
          <a:xfrm>
            <a:off x="1337094" y="2126294"/>
            <a:ext cx="10064246" cy="4460401"/>
          </a:xfrm>
          <a:prstGeom prst="rect">
            <a:avLst/>
          </a:prstGeom>
        </p:spPr>
      </p:pic>
    </p:spTree>
    <p:extLst>
      <p:ext uri="{BB962C8B-B14F-4D97-AF65-F5344CB8AC3E}">
        <p14:creationId xmlns:p14="http://schemas.microsoft.com/office/powerpoint/2010/main" val="36971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40FEF-7A63-F44C-8C8F-170B1CBAB5F0}"/>
              </a:ext>
            </a:extLst>
          </p:cNvPr>
          <p:cNvSpPr txBox="1"/>
          <p:nvPr/>
        </p:nvSpPr>
        <p:spPr>
          <a:xfrm>
            <a:off x="3748035" y="326002"/>
            <a:ext cx="469593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When do most bird strikes occur?</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903492-473E-954E-18F7-FE828A8D7FB0}"/>
              </a:ext>
            </a:extLst>
          </p:cNvPr>
          <p:cNvSpPr txBox="1"/>
          <p:nvPr/>
        </p:nvSpPr>
        <p:spPr>
          <a:xfrm>
            <a:off x="1337094" y="925965"/>
            <a:ext cx="1006424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Bird strikes are most likely to occur in summer months (June, July, and August), with August being the peak month (15% of all strikes). This suggests a possible link with increased bird activity and migration patterns.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8B86FC-218D-4003-A6E9-70CEF9E393A2}"/>
              </a:ext>
            </a:extLst>
          </p:cNvPr>
          <p:cNvPicPr>
            <a:picLocks noChangeAspect="1"/>
          </p:cNvPicPr>
          <p:nvPr/>
        </p:nvPicPr>
        <p:blipFill>
          <a:blip r:embed="rId2"/>
          <a:stretch>
            <a:fillRect/>
          </a:stretch>
        </p:blipFill>
        <p:spPr>
          <a:xfrm>
            <a:off x="2708694" y="2049148"/>
            <a:ext cx="7021902" cy="4719599"/>
          </a:xfrm>
          <a:prstGeom prst="rect">
            <a:avLst/>
          </a:prstGeom>
        </p:spPr>
      </p:pic>
    </p:spTree>
    <p:extLst>
      <p:ext uri="{BB962C8B-B14F-4D97-AF65-F5344CB8AC3E}">
        <p14:creationId xmlns:p14="http://schemas.microsoft.com/office/powerpoint/2010/main" val="319803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1191</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Calibri</vt:lpstr>
      <vt:lpstr>Calibri Light</vt:lpstr>
      <vt:lpstr>Franklin Gothic Book</vt:lpstr>
      <vt:lpstr>Franklin Gothic Demi Cond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Harsha Moulika</cp:lastModifiedBy>
  <cp:revision>15</cp:revision>
  <dcterms:created xsi:type="dcterms:W3CDTF">2022-11-21T06:34:00Z</dcterms:created>
  <dcterms:modified xsi:type="dcterms:W3CDTF">2024-07-18T03:54:40Z</dcterms:modified>
</cp:coreProperties>
</file>