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60" r:id="rId6"/>
    <p:sldId id="273" r:id="rId7"/>
    <p:sldId id="279" r:id="rId8"/>
    <p:sldId id="262" r:id="rId9"/>
    <p:sldId id="266" r:id="rId10"/>
    <p:sldId id="281" r:id="rId11"/>
    <p:sldId id="280" r:id="rId12"/>
    <p:sldId id="267" r:id="rId13"/>
    <p:sldId id="282" r:id="rId14"/>
    <p:sldId id="283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>
      <p:cViewPr varScale="1">
        <p:scale>
          <a:sx n="87" d="100"/>
          <a:sy n="87" d="100"/>
        </p:scale>
        <p:origin x="-133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CDF3-516D-4DA0-B64C-38871DBF1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2C957-449C-438E-9FC8-6D53EF23E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CCB3-A868-4C69-82B8-4886D7386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18062-6C6A-49A8-A1D2-7531AC6327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A822B-DDBC-4E35-AA2A-864AFFE12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7812A-8E70-4154-8F8B-902DC8149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BB6C4-52C6-48E8-ADB6-C317F4F70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3BE2-93C9-4846-8409-9BA4247AD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4FE5-7BAC-4593-84E3-4CB40B44D4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1BEA1-BB83-4A39-8289-4B13625E8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A437-469F-4A31-B6AA-373BD5B2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D10FBA8-E818-49B6-BD7C-388CC46DF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REAL TIME AI VIRTUAL MOUSE USING COMPUTER VISION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95600" y="4191000"/>
            <a:ext cx="5562600" cy="1905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latin typeface="+mj-lt"/>
              </a:rPr>
              <a:t>      	</a:t>
            </a:r>
            <a:r>
              <a:rPr lang="en-US" sz="2000" dirty="0">
                <a:latin typeface="+mj-lt"/>
              </a:rPr>
              <a:t>		BY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	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Harshan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R S  -910619104027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Adithya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S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  -910619104004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                           Ajay M          -910619104005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                           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Arvind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P        -910619104008 </a:t>
            </a:r>
          </a:p>
          <a:p>
            <a:pPr marL="1828800" lvl="4" indent="0">
              <a:buFontTx/>
              <a:buNone/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US" altLang="en-US" sz="2800" dirty="0">
                <a:cs typeface="Times New Roman" charset="0"/>
              </a:rPr>
            </a:br>
            <a:endParaRPr lang="en-US" altLang="en-US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876800"/>
          </a:xfrm>
        </p:spPr>
        <p:txBody>
          <a:bodyPr/>
          <a:lstStyle/>
          <a:p>
            <a:pPr>
              <a:buNone/>
              <a:defRPr/>
            </a:pPr>
            <a:endParaRPr 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Capturing And Processing</a:t>
            </a:r>
          </a:p>
          <a:p>
            <a:pPr>
              <a:buNone/>
              <a:defRPr/>
            </a:pPr>
            <a:endParaRPr 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lvl="5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Uses the webcam where each frame is captured till the termination of the program. </a:t>
            </a:r>
          </a:p>
          <a:p>
            <a:pPr marL="342900" lvl="5" indent="-342900">
              <a:spcBef>
                <a:spcPts val="1000"/>
              </a:spcBef>
              <a:buNone/>
              <a:defRPr/>
            </a:pPr>
            <a:endParaRPr lang="en-GB" sz="2400" dirty="0"/>
          </a:p>
          <a:p>
            <a:pPr marL="342900" lvl="5" indent="-342900">
              <a:spcBef>
                <a:spcPts val="1000"/>
              </a:spcBef>
              <a:buNone/>
              <a:defRPr/>
            </a:pPr>
            <a:endParaRPr lang="en-GB" sz="2400" dirty="0"/>
          </a:p>
          <a:p>
            <a:pPr marL="342900" lvl="5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The video frames are processed from BGR to RGB </a:t>
            </a:r>
            <a:r>
              <a:rPr lang="en-GB" sz="2400" dirty="0" err="1"/>
              <a:t>color</a:t>
            </a:r>
            <a:r>
              <a:rPr lang="en-GB" sz="2400" dirty="0"/>
              <a:t> space to find the hands in the video frame by frame.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   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800" b="1" dirty="0">
                <a:solidFill>
                  <a:srgbClr val="FFFF00"/>
                </a:solidFill>
              </a:rPr>
              <a:t>Creation of Rectangular Region</a:t>
            </a:r>
          </a:p>
          <a:p>
            <a:pPr marL="0" indent="0">
              <a:buFontTx/>
              <a:buNone/>
              <a:defRPr/>
            </a:pPr>
            <a:endParaRPr lang="en-US" sz="28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use of the transformational algorithm.</a:t>
            </a: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converts the co-ordinates for controlling the mouse. </a:t>
            </a: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hands are detected, a rectangular box is drawn with respect to the computer window in the webcam region.</a:t>
            </a: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move throughout the window using the mouse cursor.</a:t>
            </a:r>
          </a:p>
          <a:p>
            <a:pPr marL="342900" lvl="5" indent="-342900" eaLnBrk="0" hangingPunct="0">
              <a:buNone/>
              <a:defRPr/>
            </a:pPr>
            <a:endParaRPr lang="en-GB" sz="2800" b="1" dirty="0">
              <a:solidFill>
                <a:srgbClr val="FFFF00"/>
              </a:solidFill>
            </a:endParaRPr>
          </a:p>
          <a:p>
            <a:pPr>
              <a:buNone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   </a:t>
            </a:r>
            <a:endParaRPr lang="en-US" altLang="en-US" sz="2400" b="1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"/>
            <a:ext cx="7772400" cy="4114800"/>
          </a:xfrm>
        </p:spPr>
        <p:txBody>
          <a:bodyPr/>
          <a:lstStyle/>
          <a:p>
            <a:pPr marL="342900" lvl="5" indent="-342900" eaLnBrk="0" hangingPunct="0">
              <a:buNone/>
              <a:defRPr/>
            </a:pPr>
            <a:endParaRPr lang="en-GB" sz="2800" b="1" dirty="0">
              <a:solidFill>
                <a:srgbClr val="FFFF00"/>
              </a:solidFill>
            </a:endParaRPr>
          </a:p>
          <a:p>
            <a:pPr marL="342900" lvl="5" indent="-342900" eaLnBrk="0" hangingPunct="0">
              <a:buNone/>
              <a:defRPr/>
            </a:pPr>
            <a:r>
              <a:rPr lang="en-GB" sz="2800" b="1" dirty="0">
                <a:solidFill>
                  <a:srgbClr val="FFFF00"/>
                </a:solidFill>
              </a:rPr>
              <a:t>Detection and Performance</a:t>
            </a:r>
          </a:p>
          <a:p>
            <a:pPr marL="342900" lvl="5" indent="-342900" eaLnBrk="0" hangingPunct="0">
              <a:buNone/>
              <a:defRPr/>
            </a:pPr>
            <a:endParaRPr lang="en-GB" sz="2800" b="1" dirty="0">
              <a:solidFill>
                <a:srgbClr val="FFFF00"/>
              </a:solidFill>
            </a:endParaRPr>
          </a:p>
          <a:p>
            <a:pPr marL="342900" lvl="5" indent="-342900" eaLnBrk="0" hangingPunct="0">
              <a:buFont typeface="Arial" pitchFamily="34" charset="0"/>
              <a:buChar char="•"/>
              <a:defRPr/>
            </a:pPr>
            <a:r>
              <a:rPr lang="en-GB" sz="2400" dirty="0"/>
              <a:t>We are detecting which finger is up and the respective co-ordinates of the fingers that are up.</a:t>
            </a:r>
          </a:p>
          <a:p>
            <a:pPr marL="342900" lvl="5" indent="-342900" eaLnBrk="0" hangingPunct="0">
              <a:buNone/>
              <a:defRPr/>
            </a:pPr>
            <a:endParaRPr lang="en-GB" sz="2400" dirty="0"/>
          </a:p>
          <a:p>
            <a:pPr marL="342900" lvl="5" indent="-342900" eaLnBrk="0" hangingPunct="0">
              <a:buFont typeface="Arial" pitchFamily="34" charset="0"/>
              <a:buChar char="•"/>
              <a:defRPr/>
            </a:pPr>
            <a:r>
              <a:rPr lang="en-GB" sz="2400" dirty="0"/>
              <a:t>According to that, the particular mouse function is performed.</a:t>
            </a:r>
            <a:endParaRPr lang="en-GB" sz="2400" b="1" dirty="0">
              <a:solidFill>
                <a:srgbClr val="FFFF00"/>
              </a:solidFill>
            </a:endParaRPr>
          </a:p>
          <a:p>
            <a:pPr marL="342900" lvl="5" indent="-342900" eaLnBrk="0" hangingPunct="0">
              <a:buNone/>
              <a:defRPr/>
            </a:pPr>
            <a:endParaRPr lang="en-GB" sz="2800" b="1" dirty="0">
              <a:solidFill>
                <a:srgbClr val="FFFF00"/>
              </a:solidFill>
            </a:endParaRPr>
          </a:p>
          <a:p>
            <a:pPr>
              <a:buNone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b="1" dirty="0"/>
              <a:t>SCREENSHOT</a:t>
            </a:r>
          </a:p>
        </p:txBody>
      </p:sp>
      <p:pic>
        <p:nvPicPr>
          <p:cNvPr id="7" name="Content Placeholder 6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200"/>
            <a:ext cx="6167017" cy="476667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CA13-51D9-F228-A36D-4C87BFD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19FE-AA28-C011-D311-8CC9D0A2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CONCLUSION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9976"/>
            <a:ext cx="7772400" cy="5858024"/>
          </a:xfrm>
        </p:spPr>
        <p:txBody>
          <a:bodyPr/>
          <a:lstStyle/>
          <a:p>
            <a:endParaRPr lang="en-GB" sz="2400" dirty="0"/>
          </a:p>
          <a:p>
            <a:r>
              <a:rPr lang="en-GB" sz="2400" dirty="0"/>
              <a:t>To control the mouse cursor functions by using the hand gestures instead of using a physical mouse.</a:t>
            </a:r>
          </a:p>
          <a:p>
            <a:pPr>
              <a:buNone/>
            </a:pPr>
            <a:endParaRPr lang="en-GB" sz="2400" dirty="0"/>
          </a:p>
          <a:p>
            <a:r>
              <a:rPr lang="en-GB" sz="2400" dirty="0"/>
              <a:t>It has a greater accuracy compared to the existing models.</a:t>
            </a:r>
          </a:p>
          <a:p>
            <a:endParaRPr lang="en-GB" sz="2400" dirty="0"/>
          </a:p>
          <a:p>
            <a:r>
              <a:rPr lang="en-GB" sz="2400" dirty="0"/>
              <a:t>The model overcomes most of the limitations of the existing systems. </a:t>
            </a:r>
          </a:p>
          <a:p>
            <a:endParaRPr lang="en-GB" sz="2400" dirty="0"/>
          </a:p>
          <a:p>
            <a:r>
              <a:rPr lang="en-GB" sz="2400" dirty="0"/>
              <a:t>It can be used to reduce the spread of COVID-19.</a:t>
            </a:r>
          </a:p>
          <a:p>
            <a:endParaRPr lang="en-GB" sz="2400" dirty="0"/>
          </a:p>
          <a:p>
            <a:pPr>
              <a:defRPr/>
            </a:pPr>
            <a:r>
              <a:rPr lang="en-US" sz="2400" dirty="0">
                <a:cs typeface="Times New Roman" panose="02020603050405020304" pitchFamily="18" charset="0"/>
              </a:rPr>
              <a:t>This system could be useful in presentations and to reduce work space.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455" y="17731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charset="0"/>
              </a:rPr>
              <a:t>REFERENCES</a:t>
            </a:r>
            <a:endParaRPr lang="en-US" altLang="en-US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461229"/>
            <a:ext cx="7772400" cy="41148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>
                <a:cs typeface="Times New Roman" panose="02020603050405020304" pitchFamily="18" charset="0"/>
              </a:rPr>
              <a:t> 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FF794-AEB5-CA51-E4B3-234971B45A62}"/>
              </a:ext>
            </a:extLst>
          </p:cNvPr>
          <p:cNvSpPr txBox="1"/>
          <p:nvPr/>
        </p:nvSpPr>
        <p:spPr>
          <a:xfrm>
            <a:off x="539781" y="1188744"/>
            <a:ext cx="7772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D. L. Quam, “Gesture recognition with a </a:t>
            </a:r>
            <a:r>
              <a:rPr lang="en-US" dirty="0" err="1"/>
              <a:t>DataGlove</a:t>
            </a:r>
            <a:r>
              <a:rPr lang="en-US" dirty="0"/>
              <a:t>,” IEEE Conference on Aerospace and Electronics, vol. 2, pp. 755–760, 1990.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L. Thomas, “Virtual mouse using hand gesture,” International Research Journal of Engineering and Technology (IRJET, vol. 5, no. 4, 2018).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Provided information about the flow of Operation of the system .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provided clear knowledge about the working of the system.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charset="0"/>
              </a:rPr>
              <a:t>THANK YOU</a:t>
            </a:r>
            <a:br>
              <a:rPr lang="en-US" altLang="en-US" b="1">
                <a:cs typeface="Times New Roman" charset="0"/>
              </a:rPr>
            </a:br>
            <a:endParaRPr lang="en-US" altLang="en-US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2743200"/>
            <a:ext cx="7848600" cy="7620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900"/>
              <a:t>	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endParaRPr lang="en-US" altLang="en-US" sz="2900"/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90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ABSTRACT</a:t>
            </a:r>
            <a:endParaRPr lang="en-US" alt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191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Currently, wireless mouse or a Bluetooth mouse is not free of devices completely.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uses a battery for power and a dongle to connect it to the PC.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limitation can be overcome by employing webcam or a built-in camera.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Capturing of hand gestures and hand tip detection using computer vision.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COVID-19 spread by eliminating the human dependency of devices to control the computer.</a:t>
            </a:r>
            <a:endParaRPr lang="en-US" sz="2400" dirty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sz="3600" dirty="0"/>
          </a:p>
          <a:p>
            <a:pPr marL="0" indent="0" eaLnBrk="1" hangingPunct="1">
              <a:buFontTx/>
              <a:buNone/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INTRODUCTION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just"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mouse is one of the wonderful inventions of Human-Computer Interaction (HCI) technology.</a:t>
            </a:r>
          </a:p>
          <a:p>
            <a:pPr algn="just"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GB" sz="2400" dirty="0"/>
              <a:t>T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hese devices are becoming compact in the form of Bluetooth or wireless technologies.</a:t>
            </a:r>
          </a:p>
          <a:p>
            <a:pPr algn="just"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hand gestures and hand tip detection for performing mouse functions in the computer.</a:t>
            </a:r>
          </a:p>
          <a:p>
            <a:pPr algn="just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just"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computer mouse cursor functions using a web camera or a built-in camera in the computer.</a:t>
            </a:r>
          </a:p>
          <a:p>
            <a:pPr algn="just"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95312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EXISTING SYSTEM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48387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The existing system is being implemented by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wireless or a Bluetooth mouse.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These devices use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dongle to connect to the PC, and also, a battery to power the mouse to operate.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Amidst of the COVID-19 situation, it is not safe to use the devices by touching them.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result in a possible situation of spread of the virus.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en-US" dirty="0"/>
          </a:p>
          <a:p>
            <a:pPr marL="609600" indent="-609600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PROPOSED SYSTEM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4434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develop an alternative to the regular and traditional mouse system to perform and control the mouse functions.</a:t>
            </a:r>
          </a:p>
          <a:p>
            <a:pPr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achieved with the help of a web camera that captures the hand gestures and hand tip.</a:t>
            </a:r>
          </a:p>
          <a:p>
            <a:pPr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processes these frames to perform the particular mouse function such as left click, right click, and scrolling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b="1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HARDWARE REQUIREMENTS:</a:t>
            </a:r>
          </a:p>
          <a:p>
            <a:pPr>
              <a:defRPr/>
            </a:pPr>
            <a:r>
              <a:rPr lang="en-US" sz="2400" dirty="0"/>
              <a:t>Web camera / Built-in Camera.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/>
              <a:t>SOFTWARE REQUIREMENTS:</a:t>
            </a:r>
          </a:p>
          <a:p>
            <a:pPr>
              <a:defRPr/>
            </a:pPr>
            <a:r>
              <a:rPr lang="en-US" sz="2400" dirty="0" err="1"/>
              <a:t>PyCharm</a:t>
            </a:r>
            <a:r>
              <a:rPr lang="en-US" sz="2400" dirty="0"/>
              <a:t> (Environment to run python code).</a:t>
            </a:r>
          </a:p>
          <a:p>
            <a:pPr>
              <a:defRPr/>
            </a:pPr>
            <a:r>
              <a:rPr lang="en-US" sz="2400" dirty="0"/>
              <a:t>Python 3.9 (This Version supports the required packages).</a:t>
            </a:r>
          </a:p>
          <a:p>
            <a:pPr>
              <a:defRPr/>
            </a:pPr>
            <a:r>
              <a:rPr lang="en-US" sz="2400" dirty="0"/>
              <a:t>Required Python packages.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cs typeface="Times New Roman" charset="0"/>
              </a:rPr>
              <a:t>        FLOW DIAGRAM </a:t>
            </a:r>
            <a:br>
              <a:rPr lang="en-US" altLang="en-US" b="1" dirty="0">
                <a:cs typeface="Times New Roman" charset="0"/>
              </a:rPr>
            </a:br>
            <a:endParaRPr lang="en-US" altLang="en-US" b="1" dirty="0"/>
          </a:p>
        </p:txBody>
      </p:sp>
      <p:pic>
        <p:nvPicPr>
          <p:cNvPr id="11" name="Picture 10" descr="AI VIRTUAL M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5278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charset="0"/>
              </a:rPr>
              <a:t>MODULES</a:t>
            </a:r>
            <a:endParaRPr lang="en-US" altLang="en-US"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0" y="1981200"/>
            <a:ext cx="11353800" cy="4114800"/>
          </a:xfrm>
        </p:spPr>
        <p:txBody>
          <a:bodyPr/>
          <a:lstStyle/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/>
              <a:t>Webcam Functioning.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>
              <a:latin typeface="+mj-lt"/>
              <a:cs typeface="Times New Roman" panose="02020603050405020304" pitchFamily="18" charset="0"/>
            </a:endParaRP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/>
              <a:t>Capturing and Processing.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/>
              <a:t>Rectangular Region for Moving through the Window.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/>
              <a:t>Detection and Performance</a:t>
            </a:r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 dirty="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 dirty="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 dirty="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2400" dirty="0"/>
          </a:p>
          <a:p>
            <a:pPr lvl="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j-lt"/>
            </a:endParaRPr>
          </a:p>
          <a:p>
            <a:pPr marL="2286000" lvl="5" indent="0">
              <a:buFontTx/>
              <a:buNone/>
              <a:defRPr/>
            </a:pPr>
            <a:r>
              <a:rPr lang="en-US" dirty="0"/>
              <a:t>				      	</a:t>
            </a:r>
          </a:p>
          <a:p>
            <a:pPr eaLnBrk="1" hangingPunct="1">
              <a:lnSpc>
                <a:spcPct val="20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l" eaLnBrk="1" hangingPunct="1"/>
            <a:br>
              <a:rPr lang="en-GB" sz="2800" b="1" dirty="0"/>
            </a:br>
            <a:r>
              <a:rPr lang="en-GB" sz="2800" b="1" dirty="0"/>
              <a:t>Webcam Functioning</a:t>
            </a:r>
            <a:br>
              <a:rPr lang="en-US" altLang="en-US" sz="2800" dirty="0">
                <a:cs typeface="Times New Roman" charset="0"/>
              </a:rPr>
            </a:br>
            <a:endParaRPr lang="en-US" altLang="en-US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based on the frames that have been captured by the webcam in a laptop or PC. </a:t>
            </a: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</a:t>
            </a:r>
            <a:r>
              <a:rPr lang="en-GB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OpenCV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video capture object is created and the web camera will start capturing video. </a:t>
            </a: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defRPr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web camera captures and passes the frames to the AI virtual system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buNone/>
              <a:defRPr/>
            </a:pPr>
            <a:endParaRPr 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33CC"/>
      </a:dk2>
      <a:lt2>
        <a:srgbClr val="FFFF00"/>
      </a:lt2>
      <a:accent1>
        <a:srgbClr val="FF9900"/>
      </a:accent1>
      <a:accent2>
        <a:srgbClr val="00FFFF"/>
      </a:accent2>
      <a:accent3>
        <a:srgbClr val="AA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3366CC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DB8E2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33CC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DE2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670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REAL TIME AI VIRTUAL MOUSE USING COMPUTER VISION</vt:lpstr>
      <vt:lpstr>ABSTRACT</vt:lpstr>
      <vt:lpstr>INTRODUCTION</vt:lpstr>
      <vt:lpstr>EXISTING SYSTEM</vt:lpstr>
      <vt:lpstr>PROPOSED SYSTEM</vt:lpstr>
      <vt:lpstr>REQUIREMENTS</vt:lpstr>
      <vt:lpstr>        FLOW DIAGRAM  </vt:lpstr>
      <vt:lpstr>MODULES</vt:lpstr>
      <vt:lpstr> Webcam Functioning </vt:lpstr>
      <vt:lpstr> </vt:lpstr>
      <vt:lpstr>   </vt:lpstr>
      <vt:lpstr>   </vt:lpstr>
      <vt:lpstr>SCREENSHOT</vt:lpstr>
      <vt:lpstr>PowerPoint Presentation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194011</cp:lastModifiedBy>
  <cp:revision>84</cp:revision>
  <dcterms:created xsi:type="dcterms:W3CDTF">1601-01-01T00:00:00Z</dcterms:created>
  <dcterms:modified xsi:type="dcterms:W3CDTF">2022-06-23T15:28:47Z</dcterms:modified>
</cp:coreProperties>
</file>