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906000" cy="6858000"/>
  <p:notesSz cx="6858000" cy="9144000"/>
  <p:defaultTextStyle>
    <a:lvl1pPr marL="228600" indent="-228600" defTabSz="457200">
      <a:buClr>
        <a:srgbClr val="00CC99"/>
      </a:buClr>
      <a:buSzPct val="100000"/>
      <a:buChar char="•"/>
      <a:defRPr sz="2400">
        <a:latin typeface="+mn-lt"/>
        <a:ea typeface="+mn-ea"/>
        <a:cs typeface="+mn-cs"/>
        <a:sym typeface="Helvetica Neue"/>
      </a:defRPr>
    </a:lvl1pPr>
    <a:lvl2pPr marL="739486" indent="-282286" defTabSz="457200">
      <a:buClr>
        <a:srgbClr val="00CC99"/>
      </a:buClr>
      <a:buSzPct val="100000"/>
      <a:buChar char="▪"/>
      <a:defRPr sz="2400">
        <a:latin typeface="+mn-lt"/>
        <a:ea typeface="+mn-ea"/>
        <a:cs typeface="+mn-cs"/>
        <a:sym typeface="Helvetica Neue"/>
      </a:defRPr>
    </a:lvl2pPr>
    <a:lvl3pPr marL="1234438" indent="-320038" defTabSz="457200">
      <a:buClr>
        <a:srgbClr val="00CC99"/>
      </a:buClr>
      <a:buSzPct val="100000"/>
      <a:buChar char="▪"/>
      <a:defRPr sz="2400">
        <a:latin typeface="+mn-lt"/>
        <a:ea typeface="+mn-ea"/>
        <a:cs typeface="+mn-cs"/>
        <a:sym typeface="Helvetica Neue"/>
      </a:defRPr>
    </a:lvl3pPr>
    <a:lvl4pPr marL="1712383" indent="-340782" defTabSz="457200">
      <a:buClr>
        <a:srgbClr val="00CC99"/>
      </a:buClr>
      <a:buSzPct val="100000"/>
      <a:buChar char="▪"/>
      <a:defRPr sz="2400">
        <a:latin typeface="+mn-lt"/>
        <a:ea typeface="+mn-ea"/>
        <a:cs typeface="+mn-cs"/>
        <a:sym typeface="Helvetica Neue"/>
      </a:defRPr>
    </a:lvl4pPr>
    <a:lvl5pPr marL="2219325" indent="-390525" defTabSz="457200">
      <a:buClr>
        <a:srgbClr val="00CC99"/>
      </a:buClr>
      <a:buSzPct val="100000"/>
      <a:buChar char="▪"/>
      <a:defRPr sz="2400">
        <a:latin typeface="+mn-lt"/>
        <a:ea typeface="+mn-ea"/>
        <a:cs typeface="+mn-cs"/>
        <a:sym typeface="Helvetica Neue"/>
      </a:defRPr>
    </a:lvl5pPr>
    <a:lvl6pPr marL="390525" indent="-390525" defTabSz="457200">
      <a:buClr>
        <a:srgbClr val="00CC99"/>
      </a:buClr>
      <a:buSzPct val="100000"/>
      <a:buChar char="•"/>
      <a:defRPr sz="2400">
        <a:latin typeface="+mn-lt"/>
        <a:ea typeface="+mn-ea"/>
        <a:cs typeface="+mn-cs"/>
        <a:sym typeface="Helvetica Neue"/>
      </a:defRPr>
    </a:lvl6pPr>
    <a:lvl7pPr marL="390525" indent="-390525" defTabSz="457200">
      <a:buClr>
        <a:srgbClr val="00CC99"/>
      </a:buClr>
      <a:buSzPct val="100000"/>
      <a:buChar char="•"/>
      <a:defRPr sz="2400">
        <a:latin typeface="+mn-lt"/>
        <a:ea typeface="+mn-ea"/>
        <a:cs typeface="+mn-cs"/>
        <a:sym typeface="Helvetica Neue"/>
      </a:defRPr>
    </a:lvl7pPr>
    <a:lvl8pPr marL="390525" indent="-390525" defTabSz="457200">
      <a:buClr>
        <a:srgbClr val="00CC99"/>
      </a:buClr>
      <a:buSzPct val="100000"/>
      <a:buChar char="•"/>
      <a:defRPr sz="2400">
        <a:latin typeface="+mn-lt"/>
        <a:ea typeface="+mn-ea"/>
        <a:cs typeface="+mn-cs"/>
        <a:sym typeface="Helvetica Neue"/>
      </a:defRPr>
    </a:lvl8pPr>
    <a:lvl9pPr marL="390525" indent="-390525" defTabSz="457200">
      <a:buClr>
        <a:srgbClr val="00CC99"/>
      </a:buClr>
      <a:buSzPct val="100000"/>
      <a:buChar char="•"/>
      <a:defRPr sz="2400"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200"/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6009942"/>
            <a:ext cx="1644195" cy="822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2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39" y="6066532"/>
            <a:ext cx="1181530" cy="708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3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6180518"/>
            <a:ext cx="480946" cy="480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2" y="6496811"/>
            <a:ext cx="9906004" cy="365127"/>
          </a:xfrm>
          <a:prstGeom prst="rect">
            <a:avLst/>
          </a:prstGeom>
          <a:solidFill>
            <a:srgbClr val="00A37A"/>
          </a:solidFill>
          <a:ln>
            <a:solidFil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marL="0" indent="0">
              <a:buClrTx/>
              <a:buSzTx/>
              <a:buNone/>
              <a:defRPr sz="18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63498" y="6571425"/>
            <a:ext cx="35987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0" indent="0">
              <a:buSzTx/>
              <a:buNone/>
              <a:defRPr b="1" sz="1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FFFFFF"/>
                </a:solidFill>
              </a:rPr>
              <a:t>Library Management System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7879357" y="6543675"/>
            <a:ext cx="1925043" cy="245998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0" tIns="0" rIns="0" bIns="0">
            <a:spAutoFit/>
          </a:bodyPr>
          <a:lstStyle>
            <a:lvl1pPr marL="0" indent="0" algn="r">
              <a:lnSpc>
                <a:spcPct val="94000"/>
              </a:lnSpc>
              <a:buClrTx/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>
                <a:solidFill>
                  <a:srgbClr val="FFFFFF"/>
                </a:solidFill>
                <a:latin typeface="Frutiger 45 Light"/>
                <a:ea typeface="Frutiger 45 Light"/>
                <a:cs typeface="Frutiger 45 Light"/>
                <a:sym typeface="Frutiger 45 Light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495300" y="274636"/>
            <a:ext cx="89154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/>
          <a:lstStyle/>
          <a:p>
            <a:pPr lvl="0">
              <a:defRPr b="0" sz="1800"/>
            </a:pPr>
            <a:r>
              <a:rPr b="1" sz="32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95300" y="1600200"/>
            <a:ext cx="8915400" cy="489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/>
          <a:lstStyle/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spd="med" advClick="1"/>
  <p:txStyles>
    <p:titleStyle>
      <a:lvl1pPr defTabSz="457200">
        <a:defRPr b="1" sz="3200">
          <a:latin typeface="Frutiger 45 Light"/>
          <a:ea typeface="Frutiger 45 Light"/>
          <a:cs typeface="Frutiger 45 Light"/>
          <a:sym typeface="Frutiger 45 Light"/>
        </a:defRPr>
      </a:lvl1pPr>
      <a:lvl2pPr marL="376380" indent="-376380" defTabSz="457200">
        <a:buSzPct val="100000"/>
        <a:buChar char="▪"/>
        <a:defRPr b="1" sz="3200">
          <a:latin typeface="Frutiger 45 Light"/>
          <a:ea typeface="Frutiger 45 Light"/>
          <a:cs typeface="Frutiger 45 Light"/>
          <a:sym typeface="Frutiger 45 Light"/>
        </a:defRPr>
      </a:lvl2pPr>
      <a:lvl3pPr marL="426719" indent="-426719" defTabSz="457200">
        <a:buSzPct val="100000"/>
        <a:buChar char="▪"/>
        <a:defRPr b="1" sz="3200">
          <a:latin typeface="Frutiger 45 Light"/>
          <a:ea typeface="Frutiger 45 Light"/>
          <a:cs typeface="Frutiger 45 Light"/>
          <a:sym typeface="Frutiger 45 Light"/>
        </a:defRPr>
      </a:lvl3pPr>
      <a:lvl4pPr marL="454377" indent="-454377" defTabSz="457200">
        <a:buSzPct val="100000"/>
        <a:buChar char="▪"/>
        <a:defRPr b="1" sz="3200">
          <a:latin typeface="Frutiger 45 Light"/>
          <a:ea typeface="Frutiger 45 Light"/>
          <a:cs typeface="Frutiger 45 Light"/>
          <a:sym typeface="Frutiger 45 Light"/>
        </a:defRPr>
      </a:lvl4pPr>
      <a:lvl5pPr marL="520700" indent="-520700" defTabSz="457200">
        <a:buSzPct val="100000"/>
        <a:buChar char="▪"/>
        <a:defRPr b="1" sz="3200">
          <a:latin typeface="Frutiger 45 Light"/>
          <a:ea typeface="Frutiger 45 Light"/>
          <a:cs typeface="Frutiger 45 Light"/>
          <a:sym typeface="Frutiger 45 Light"/>
        </a:defRPr>
      </a:lvl5pPr>
      <a:lvl6pPr marL="977900" indent="-520700" defTabSz="457200">
        <a:buSzPct val="100000"/>
        <a:buChar char="•"/>
        <a:defRPr b="1" sz="3200">
          <a:latin typeface="Frutiger 45 Light"/>
          <a:ea typeface="Frutiger 45 Light"/>
          <a:cs typeface="Frutiger 45 Light"/>
          <a:sym typeface="Frutiger 45 Light"/>
        </a:defRPr>
      </a:lvl6pPr>
      <a:lvl7pPr marL="1435100" indent="-520700" defTabSz="457200">
        <a:buSzPct val="100000"/>
        <a:buChar char="•"/>
        <a:defRPr b="1" sz="3200">
          <a:latin typeface="Frutiger 45 Light"/>
          <a:ea typeface="Frutiger 45 Light"/>
          <a:cs typeface="Frutiger 45 Light"/>
          <a:sym typeface="Frutiger 45 Light"/>
        </a:defRPr>
      </a:lvl7pPr>
      <a:lvl8pPr marL="1892300" indent="-520700" defTabSz="457200">
        <a:buSzPct val="100000"/>
        <a:buChar char="•"/>
        <a:defRPr b="1" sz="3200">
          <a:latin typeface="Frutiger 45 Light"/>
          <a:ea typeface="Frutiger 45 Light"/>
          <a:cs typeface="Frutiger 45 Light"/>
          <a:sym typeface="Frutiger 45 Light"/>
        </a:defRPr>
      </a:lvl8pPr>
      <a:lvl9pPr marL="2349500" indent="-520700" defTabSz="457200">
        <a:buSzPct val="100000"/>
        <a:buChar char="•"/>
        <a:defRPr b="1" sz="3200">
          <a:latin typeface="Frutiger 45 Light"/>
          <a:ea typeface="Frutiger 45 Light"/>
          <a:cs typeface="Frutiger 45 Light"/>
          <a:sym typeface="Frutiger 45 Light"/>
        </a:defRPr>
      </a:lvl9pPr>
    </p:titleStyle>
    <p:bodyStyle>
      <a:lvl1pPr marL="228600" indent="-228600" defTabSz="457200">
        <a:spcBef>
          <a:spcPts val="600"/>
        </a:spcBef>
        <a:buClr>
          <a:srgbClr val="00CC99"/>
        </a:buClr>
        <a:buSzPct val="100000"/>
        <a:buChar char="•"/>
        <a:defRPr b="1" sz="2400">
          <a:latin typeface="Frutiger 45 Light"/>
          <a:ea typeface="Frutiger 45 Light"/>
          <a:cs typeface="Frutiger 45 Light"/>
          <a:sym typeface="Frutiger 45 Light"/>
        </a:defRPr>
      </a:lvl1pPr>
      <a:lvl2pPr marL="545811" indent="-282285" defTabSz="457200">
        <a:spcBef>
          <a:spcPts val="600"/>
        </a:spcBef>
        <a:buClr>
          <a:srgbClr val="00CC99"/>
        </a:buClr>
        <a:buSzPct val="100000"/>
        <a:buChar char="▪"/>
        <a:defRPr b="1" sz="2400">
          <a:latin typeface="Frutiger 45 Light"/>
          <a:ea typeface="Frutiger 45 Light"/>
          <a:cs typeface="Frutiger 45 Light"/>
          <a:sym typeface="Frutiger 45 Light"/>
        </a:defRPr>
      </a:lvl2pPr>
      <a:lvl3pPr marL="850263" indent="-320038" defTabSz="457200">
        <a:spcBef>
          <a:spcPts val="600"/>
        </a:spcBef>
        <a:buClr>
          <a:srgbClr val="00CC99"/>
        </a:buClr>
        <a:buSzPct val="100000"/>
        <a:buChar char="▪"/>
        <a:defRPr b="1" sz="2400">
          <a:latin typeface="Frutiger 45 Light"/>
          <a:ea typeface="Frutiger 45 Light"/>
          <a:cs typeface="Frutiger 45 Light"/>
          <a:sym typeface="Frutiger 45 Light"/>
        </a:defRPr>
      </a:lvl3pPr>
      <a:lvl4pPr marL="1145644" indent="-340782" defTabSz="457200">
        <a:spcBef>
          <a:spcPts val="600"/>
        </a:spcBef>
        <a:buClr>
          <a:srgbClr val="00CC99"/>
        </a:buClr>
        <a:buSzPct val="100000"/>
        <a:buChar char="▪"/>
        <a:defRPr b="1" sz="2400">
          <a:latin typeface="Frutiger 45 Light"/>
          <a:ea typeface="Frutiger 45 Light"/>
          <a:cs typeface="Frutiger 45 Light"/>
          <a:sym typeface="Frutiger 45 Light"/>
        </a:defRPr>
      </a:lvl4pPr>
      <a:lvl5pPr marL="1460500" indent="-390525" defTabSz="457200">
        <a:spcBef>
          <a:spcPts val="600"/>
        </a:spcBef>
        <a:buClr>
          <a:srgbClr val="00CC99"/>
        </a:buClr>
        <a:buSzPct val="100000"/>
        <a:buChar char="▪"/>
        <a:defRPr b="1" sz="2400">
          <a:latin typeface="Frutiger 45 Light"/>
          <a:ea typeface="Frutiger 45 Light"/>
          <a:cs typeface="Frutiger 45 Light"/>
          <a:sym typeface="Frutiger 45 Light"/>
        </a:defRPr>
      </a:lvl5pPr>
      <a:lvl6pPr marL="1917700" indent="-390525" defTabSz="457200">
        <a:spcBef>
          <a:spcPts val="600"/>
        </a:spcBef>
        <a:buClr>
          <a:srgbClr val="00CC99"/>
        </a:buClr>
        <a:buSzPct val="100000"/>
        <a:buChar char="•"/>
        <a:defRPr b="1" sz="2400">
          <a:latin typeface="Frutiger 45 Light"/>
          <a:ea typeface="Frutiger 45 Light"/>
          <a:cs typeface="Frutiger 45 Light"/>
          <a:sym typeface="Frutiger 45 Light"/>
        </a:defRPr>
      </a:lvl6pPr>
      <a:lvl7pPr marL="2374900" indent="-390525" defTabSz="457200">
        <a:spcBef>
          <a:spcPts val="600"/>
        </a:spcBef>
        <a:buClr>
          <a:srgbClr val="00CC99"/>
        </a:buClr>
        <a:buSzPct val="100000"/>
        <a:buChar char="•"/>
        <a:defRPr b="1" sz="2400">
          <a:latin typeface="Frutiger 45 Light"/>
          <a:ea typeface="Frutiger 45 Light"/>
          <a:cs typeface="Frutiger 45 Light"/>
          <a:sym typeface="Frutiger 45 Light"/>
        </a:defRPr>
      </a:lvl7pPr>
      <a:lvl8pPr marL="2832100" indent="-390525" defTabSz="457200">
        <a:spcBef>
          <a:spcPts val="600"/>
        </a:spcBef>
        <a:buClr>
          <a:srgbClr val="00CC99"/>
        </a:buClr>
        <a:buSzPct val="100000"/>
        <a:buChar char="•"/>
        <a:defRPr b="1" sz="2400">
          <a:latin typeface="Frutiger 45 Light"/>
          <a:ea typeface="Frutiger 45 Light"/>
          <a:cs typeface="Frutiger 45 Light"/>
          <a:sym typeface="Frutiger 45 Light"/>
        </a:defRPr>
      </a:lvl8pPr>
      <a:lvl9pPr marL="3289300" indent="-390525" defTabSz="457200">
        <a:spcBef>
          <a:spcPts val="600"/>
        </a:spcBef>
        <a:buClr>
          <a:srgbClr val="00CC99"/>
        </a:buClr>
        <a:buSzPct val="100000"/>
        <a:buChar char="•"/>
        <a:defRPr b="1" sz="2400">
          <a:latin typeface="Frutiger 45 Light"/>
          <a:ea typeface="Frutiger 45 Light"/>
          <a:cs typeface="Frutiger 45 Light"/>
          <a:sym typeface="Frutiger 45 Light"/>
        </a:defRPr>
      </a:lvl9pPr>
    </p:bodyStyle>
    <p:otherStyle>
      <a:lvl1pPr algn="r" defTabSz="457200">
        <a:lnSpc>
          <a:spcPct val="94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1pPr>
      <a:lvl2pPr marL="574819" indent="-117619" algn="r" defTabSz="457200">
        <a:lnSpc>
          <a:spcPct val="94000"/>
        </a:lnSpc>
        <a:buSzPct val="100000"/>
        <a:buChar char="▪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2pPr>
      <a:lvl3pPr marL="1047749" indent="-133349" algn="r" defTabSz="457200">
        <a:lnSpc>
          <a:spcPct val="94000"/>
        </a:lnSpc>
        <a:buSzPct val="100000"/>
        <a:buChar char="▪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3pPr>
      <a:lvl4pPr marL="1513592" indent="-141992" algn="r" defTabSz="457200">
        <a:lnSpc>
          <a:spcPct val="94000"/>
        </a:lnSpc>
        <a:buSzPct val="100000"/>
        <a:buChar char="▪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4pPr>
      <a:lvl5pPr marL="1991518" indent="-162718" algn="r" defTabSz="457200">
        <a:lnSpc>
          <a:spcPct val="94000"/>
        </a:lnSpc>
        <a:buSzPct val="100000"/>
        <a:buChar char="▪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5pPr>
      <a:lvl6pPr marL="162718" indent="-162718" algn="r" defTabSz="457200">
        <a:lnSpc>
          <a:spcPct val="94000"/>
        </a:lnSpc>
        <a:buSzPct val="100000"/>
        <a:buChar char="•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6pPr>
      <a:lvl7pPr marL="162718" indent="-162718" algn="r" defTabSz="457200">
        <a:lnSpc>
          <a:spcPct val="94000"/>
        </a:lnSpc>
        <a:buSzPct val="100000"/>
        <a:buChar char="•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7pPr>
      <a:lvl8pPr marL="162718" indent="-162718" algn="r" defTabSz="457200">
        <a:lnSpc>
          <a:spcPct val="94000"/>
        </a:lnSpc>
        <a:buSzPct val="100000"/>
        <a:buChar char="•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8pPr>
      <a:lvl9pPr marL="162718" indent="-162718" algn="r" defTabSz="457200">
        <a:lnSpc>
          <a:spcPct val="94000"/>
        </a:lnSpc>
        <a:buSzPct val="100000"/>
        <a:buChar char="•"/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1000">
          <a:solidFill>
            <a:schemeClr val="tx1"/>
          </a:solidFill>
          <a:latin typeface="+mn-lt"/>
          <a:ea typeface="+mn-ea"/>
          <a:cs typeface="+mn-cs"/>
          <a:sym typeface="Frutiger 45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"/><Relationship Id="rId3" Type="http://schemas.openxmlformats.org/officeDocument/2006/relationships/image" Target="../media/image8.tif"/><Relationship Id="rId4" Type="http://schemas.openxmlformats.org/officeDocument/2006/relationships/image" Target="../media/image9.tif"/><Relationship Id="rId5" Type="http://schemas.openxmlformats.org/officeDocument/2006/relationships/image" Target="../media/image10.tif"/><Relationship Id="rId6" Type="http://schemas.openxmlformats.org/officeDocument/2006/relationships/image" Target="../media/image11.tif"/><Relationship Id="rId7" Type="http://schemas.openxmlformats.org/officeDocument/2006/relationships/image" Target="../media/image12.tif"/><Relationship Id="rId8" Type="http://schemas.openxmlformats.org/officeDocument/2006/relationships/image" Target="../media/image13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31800" y="1143000"/>
            <a:ext cx="7689850" cy="639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>
            <a:spAutoFit/>
          </a:bodyPr>
          <a:lstStyle>
            <a:lvl1pPr marL="0" indent="0"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 sz="3600">
                <a:latin typeface="Frutiger 45 Light"/>
                <a:ea typeface="Frutiger 45 Light"/>
                <a:cs typeface="Frutiger 45 Light"/>
                <a:sym typeface="Frutiger 45 Light"/>
              </a:defRPr>
            </a:lvl1pPr>
          </a:lstStyle>
          <a:p>
            <a:pPr lvl="0">
              <a:defRPr b="0" sz="1800"/>
            </a:pPr>
            <a:r>
              <a:rPr b="1" sz="3600"/>
              <a:t>Library Management System</a:t>
            </a:r>
          </a:p>
        </p:txBody>
      </p:sp>
      <p:sp>
        <p:nvSpPr>
          <p:cNvPr id="19" name="Shape 19"/>
          <p:cNvSpPr/>
          <p:nvPr/>
        </p:nvSpPr>
        <p:spPr>
          <a:xfrm>
            <a:off x="449261" y="2514600"/>
            <a:ext cx="7342190" cy="1554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8" tIns="46798" rIns="46798" bIns="46798">
            <a:spAutoFit/>
          </a:bodyPr>
          <a:lstStyle/>
          <a:p>
            <a:pPr lvl="0" marL="233362" indent="-233362">
              <a:spcBef>
                <a:spcPts val="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b="1" sz="2100">
                <a:solidFill>
                  <a:srgbClr val="00CC99"/>
                </a:solidFill>
                <a:latin typeface="Frutiger 45 Light"/>
                <a:ea typeface="Frutiger 45 Light"/>
                <a:cs typeface="Frutiger 45 Light"/>
                <a:sym typeface="Frutiger 45 Light"/>
              </a:rPr>
              <a:t>Group 9</a:t>
            </a:r>
            <a:endParaRPr b="1" sz="2100">
              <a:solidFill>
                <a:srgbClr val="00CC99"/>
              </a:solidFill>
              <a:latin typeface="Frutiger 45 Light"/>
              <a:ea typeface="Frutiger 45 Light"/>
              <a:cs typeface="Frutiger 45 Light"/>
              <a:sym typeface="Frutiger 45 Light"/>
            </a:endParaRPr>
          </a:p>
          <a:p>
            <a:pPr lvl="1" marL="745366" indent="-288166">
              <a:spcBef>
                <a:spcPts val="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b="1" sz="2100">
                <a:solidFill>
                  <a:srgbClr val="00CC99"/>
                </a:solidFill>
                <a:latin typeface="Frutiger 45 Light"/>
                <a:ea typeface="Frutiger 45 Light"/>
                <a:cs typeface="Frutiger 45 Light"/>
                <a:sym typeface="Frutiger 45 Light"/>
              </a:rPr>
              <a:t>Bao Pham</a:t>
            </a:r>
            <a:endParaRPr b="1" sz="2100">
              <a:solidFill>
                <a:srgbClr val="00CC99"/>
              </a:solidFill>
              <a:latin typeface="Frutiger 45 Light"/>
              <a:ea typeface="Frutiger 45 Light"/>
              <a:cs typeface="Frutiger 45 Light"/>
              <a:sym typeface="Frutiger 45 Light"/>
            </a:endParaRPr>
          </a:p>
          <a:p>
            <a:pPr lvl="1" marL="745366" indent="-288166">
              <a:spcBef>
                <a:spcPts val="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b="1" sz="2100">
                <a:solidFill>
                  <a:srgbClr val="00CC99"/>
                </a:solidFill>
                <a:latin typeface="Frutiger 45 Light"/>
                <a:ea typeface="Frutiger 45 Light"/>
                <a:cs typeface="Frutiger 45 Light"/>
                <a:sym typeface="Frutiger 45 Light"/>
              </a:rPr>
              <a:t>Toan Quach</a:t>
            </a:r>
            <a:endParaRPr b="1" sz="2100">
              <a:solidFill>
                <a:srgbClr val="00CC99"/>
              </a:solidFill>
              <a:latin typeface="Frutiger 45 Light"/>
              <a:ea typeface="Frutiger 45 Light"/>
              <a:cs typeface="Frutiger 45 Light"/>
              <a:sym typeface="Frutiger 45 Light"/>
            </a:endParaRPr>
          </a:p>
          <a:p>
            <a:pPr lvl="1" marL="745366" indent="-288166">
              <a:spcBef>
                <a:spcPts val="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b="1" sz="2100">
                <a:solidFill>
                  <a:srgbClr val="00CC99"/>
                </a:solidFill>
                <a:latin typeface="Frutiger 45 Light"/>
                <a:ea typeface="Frutiger 45 Light"/>
                <a:cs typeface="Frutiger 45 Light"/>
                <a:sym typeface="Frutiger 45 Light"/>
              </a:rPr>
              <a:t>Anil KC</a:t>
            </a:r>
          </a:p>
        </p:txBody>
      </p:sp>
      <p:sp>
        <p:nvSpPr>
          <p:cNvPr id="20" name="Shape 20"/>
          <p:cNvSpPr/>
          <p:nvPr/>
        </p:nvSpPr>
        <p:spPr>
          <a:xfrm>
            <a:off x="900330" y="4648200"/>
            <a:ext cx="1678616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211666" indent="-211666"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2000"/>
              <a:t>13. Jul 2015</a:t>
            </a:r>
          </a:p>
        </p:txBody>
      </p:sp>
      <p:pic>
        <p:nvPicPr>
          <p:cNvPr id="21" name="image4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1447" y="6138636"/>
            <a:ext cx="809249" cy="56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5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6400" y="1574800"/>
            <a:ext cx="3251200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image6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68800" y="6138636"/>
            <a:ext cx="1352326" cy="564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65" name="Shape 65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Add Publication Diagram</a:t>
            </a:r>
          </a:p>
        </p:txBody>
      </p:sp>
      <p:pic>
        <p:nvPicPr>
          <p:cNvPr id="66" name="image18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1232" y="1198200"/>
            <a:ext cx="10308464" cy="4342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69" name="Shape 69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Add Copy of Publication Diagram</a:t>
            </a:r>
          </a:p>
        </p:txBody>
      </p:sp>
      <p:pic>
        <p:nvPicPr>
          <p:cNvPr id="70" name="image19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4515" y="876419"/>
            <a:ext cx="10562194" cy="5308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A37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00A37A"/>
                </a:solidFill>
              </a:rPr>
            </a:fld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Checkout Publication Diagram</a:t>
            </a:r>
          </a:p>
        </p:txBody>
      </p:sp>
      <p:pic>
        <p:nvPicPr>
          <p:cNvPr id="74" name="image20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4249" y="1533032"/>
            <a:ext cx="10484682" cy="3593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77" name="Shape 77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Print Checkout Record Diagram</a:t>
            </a:r>
          </a:p>
        </p:txBody>
      </p:sp>
      <p:pic>
        <p:nvPicPr>
          <p:cNvPr id="78" name="image2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1587" y="1346506"/>
            <a:ext cx="10614256" cy="4164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81" name="Shape 81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Display Publication Overdue Diagram</a:t>
            </a:r>
          </a:p>
        </p:txBody>
      </p:sp>
      <p:pic>
        <p:nvPicPr>
          <p:cNvPr id="82" name="image22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6643" y="1338543"/>
            <a:ext cx="10557790" cy="3937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85" name="Shape 85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sz="3000"/>
            </a:lvl1pPr>
          </a:lstStyle>
          <a:p>
            <a:pPr lvl="0">
              <a:defRPr b="0" sz="1800"/>
            </a:pPr>
            <a:r>
              <a:rPr b="1" sz="3000"/>
              <a:t>Lambda Library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495300" y="1131887"/>
            <a:ext cx="8905875" cy="49514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00050" indent="-400050">
              <a:spcBef>
                <a:spcPts val="500"/>
              </a:spcBef>
              <a:buFont typeface="Wingdings"/>
              <a:defRPr b="0" sz="1800"/>
            </a:pPr>
            <a:r>
              <a:rPr b="1" sz="2100"/>
              <a:t>PUBLICATION_OVERDUE_RECORD_LAMBDA: </a:t>
            </a:r>
            <a:r>
              <a:rPr sz="2100"/>
              <a:t>return the list of publication overdue records from checkout record entries.</a:t>
            </a:r>
            <a:endParaRPr sz="2100"/>
          </a:p>
          <a:p>
            <a:pPr lvl="0" marL="400050" indent="-400050">
              <a:spcBef>
                <a:spcPts val="500"/>
              </a:spcBef>
              <a:buFont typeface="Wingdings"/>
              <a:defRPr b="0" sz="1800"/>
            </a:pPr>
            <a:r>
              <a:rPr b="1" sz="2100"/>
              <a:t>PRINT_CHECKOUT_RECORD: </a:t>
            </a:r>
            <a:r>
              <a:rPr sz="2100"/>
              <a:t>print to the console the list of checkout record for a specific member.</a:t>
            </a:r>
            <a:endParaRPr sz="2100"/>
          </a:p>
          <a:p>
            <a:pPr lvl="0" marL="400050" indent="-400050">
              <a:spcBef>
                <a:spcPts val="500"/>
              </a:spcBef>
              <a:buFont typeface="Wingdings"/>
              <a:defRPr b="0" sz="1800"/>
            </a:pPr>
            <a:r>
              <a:rPr b="1" sz="2100"/>
              <a:t>REGEX_MATCHER: </a:t>
            </a:r>
            <a:r>
              <a:rPr sz="2100"/>
              <a:t>checks if provided String matches with provided regular expression.</a:t>
            </a:r>
            <a:endParaRPr sz="2100"/>
          </a:p>
          <a:p>
            <a:pPr lvl="0" marL="400050" indent="-400050">
              <a:spcBef>
                <a:spcPts val="500"/>
              </a:spcBef>
              <a:buFont typeface="Wingdings"/>
              <a:defRPr b="0" sz="1800"/>
            </a:pPr>
            <a:r>
              <a:rPr b="1" sz="2100"/>
              <a:t>PANE_TEXTFIELD_CLEANER: </a:t>
            </a:r>
            <a:r>
              <a:rPr sz="2100"/>
              <a:t>clears text of every textfield inside provided pane.</a:t>
            </a:r>
            <a:endParaRPr sz="2100"/>
          </a:p>
          <a:p>
            <a:pPr lvl="0" marL="400050" indent="-400050">
              <a:spcBef>
                <a:spcPts val="500"/>
              </a:spcBef>
              <a:buFont typeface="Wingdings"/>
              <a:defRPr b="0" sz="1800"/>
            </a:pPr>
            <a:r>
              <a:rPr b="1" sz="2100"/>
              <a:t>GENERATE_LIST_OF_COPIES: </a:t>
            </a:r>
            <a:r>
              <a:rPr sz="2100"/>
              <a:t>creates and returns list of copies with provided copy number.</a:t>
            </a:r>
            <a:endParaRPr sz="2100"/>
          </a:p>
          <a:p>
            <a:pPr lvl="0" marL="436417" indent="-436417">
              <a:spcBef>
                <a:spcPts val="500"/>
              </a:spcBef>
              <a:buFont typeface="Wingdings"/>
              <a:defRPr b="0" sz="1800"/>
            </a:pPr>
            <a:r>
              <a:rPr b="1" sz="2100"/>
              <a:t>FILTER_PUBLICATION_OVERDUE_RECORD: </a:t>
            </a:r>
            <a:r>
              <a:rPr sz="2100"/>
              <a:t>filter overdue publication record by ISBN / issue number.</a:t>
            </a:r>
          </a:p>
        </p:txBody>
      </p:sp>
      <p:pic>
        <p:nvPicPr>
          <p:cNvPr id="87" name="image2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7847" y="5126692"/>
            <a:ext cx="2443514" cy="1260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90" name="Shape 90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Limitations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495300" y="1131887"/>
            <a:ext cx="8905875" cy="49514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98762" indent="-498762">
              <a:spcBef>
                <a:spcPts val="500"/>
              </a:spcBef>
              <a:buFont typeface="Wingdings"/>
              <a:defRPr b="0" sz="1800"/>
            </a:pPr>
            <a:r>
              <a:rPr b="1" sz="2400"/>
              <a:t>Only support two types of publication: Book and Periodical</a:t>
            </a:r>
            <a:endParaRPr b="1" sz="2400"/>
          </a:p>
          <a:p>
            <a:pPr lvl="0" marL="498762" indent="-498762">
              <a:spcBef>
                <a:spcPts val="500"/>
              </a:spcBef>
              <a:buFont typeface="Wingdings"/>
              <a:defRPr b="0" sz="1800"/>
            </a:pPr>
            <a:r>
              <a:rPr b="1" sz="2400"/>
              <a:t>Only librarian can checkout the publication</a:t>
            </a:r>
            <a:endParaRPr b="1" sz="2400"/>
          </a:p>
          <a:p>
            <a:pPr lvl="0" marL="498762" indent="-498762">
              <a:spcBef>
                <a:spcPts val="500"/>
              </a:spcBef>
              <a:buFont typeface="Wingdings"/>
              <a:defRPr b="0" sz="1800"/>
            </a:pPr>
            <a:r>
              <a:rPr b="1" sz="2400"/>
              <a:t>Do not support authentication</a:t>
            </a:r>
            <a:endParaRPr b="1" sz="2400"/>
          </a:p>
          <a:p>
            <a:pPr lvl="0" marL="498762" indent="-498762">
              <a:spcBef>
                <a:spcPts val="500"/>
              </a:spcBef>
              <a:buFont typeface="Wingdings"/>
              <a:defRPr b="0" sz="1800"/>
            </a:pPr>
            <a:r>
              <a:rPr b="1" sz="2400"/>
              <a:t>Transaction handling is only implemented at some screens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A37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00A37A"/>
                </a:solidFill>
              </a:rPr>
            </a:fld>
          </a:p>
        </p:txBody>
      </p:sp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Live Demo</a:t>
            </a:r>
          </a:p>
        </p:txBody>
      </p:sp>
      <p:pic>
        <p:nvPicPr>
          <p:cNvPr id="9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970" y="647700"/>
            <a:ext cx="7554784" cy="6080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A37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00A37A"/>
                </a:solidFill>
              </a:rPr>
            </a:fld>
          </a:p>
        </p:txBody>
      </p:sp>
      <p:sp>
        <p:nvSpPr>
          <p:cNvPr id="98" name="Shape 98"/>
          <p:cNvSpPr/>
          <p:nvPr>
            <p:ph type="title"/>
          </p:nvPr>
        </p:nvSpPr>
        <p:spPr>
          <a:xfrm>
            <a:off x="3594100" y="2994817"/>
            <a:ext cx="3334942" cy="132556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Thank You!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Agenda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495300" y="1131887"/>
            <a:ext cx="8905875" cy="49514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buFont typeface="Arial"/>
              <a:defRPr b="0" sz="1800"/>
            </a:pPr>
          </a:p>
          <a:p>
            <a:pPr lvl="0" marL="457200" indent="-457200">
              <a:buFont typeface="Arial"/>
              <a:defRPr b="0" sz="1800"/>
            </a:pPr>
            <a:r>
              <a:rPr b="1" sz="2400"/>
              <a:t>Overview</a:t>
            </a:r>
            <a:endParaRPr b="1" sz="2400"/>
          </a:p>
          <a:p>
            <a:pPr lvl="0" marL="457200" indent="-457200">
              <a:buFont typeface="Arial"/>
              <a:defRPr b="0" sz="1800"/>
            </a:pPr>
            <a:r>
              <a:rPr b="1" sz="2400"/>
              <a:t>Tools &amp; Technologies</a:t>
            </a:r>
            <a:endParaRPr b="1" sz="2400"/>
          </a:p>
          <a:p>
            <a:pPr lvl="0" marL="457200" indent="-457200">
              <a:buFont typeface="Arial"/>
              <a:defRPr b="0" sz="1800"/>
            </a:pPr>
            <a:r>
              <a:rPr b="1" sz="2400"/>
              <a:t>Class Diagram</a:t>
            </a:r>
            <a:endParaRPr b="1" sz="2400"/>
          </a:p>
          <a:p>
            <a:pPr lvl="0" marL="457200" indent="-457200">
              <a:buFont typeface="Arial"/>
              <a:defRPr b="0" sz="1800"/>
            </a:pPr>
            <a:r>
              <a:rPr b="1" sz="2400"/>
              <a:t>Database Diagram</a:t>
            </a:r>
            <a:endParaRPr b="1" sz="2400"/>
          </a:p>
          <a:p>
            <a:pPr lvl="0" marL="457200" indent="-457200">
              <a:buFont typeface="Arial"/>
              <a:defRPr b="0" sz="1800"/>
            </a:pPr>
            <a:r>
              <a:rPr b="1" sz="2400"/>
              <a:t>Sequence Diagram</a:t>
            </a:r>
            <a:endParaRPr b="1" sz="2400"/>
          </a:p>
          <a:p>
            <a:pPr lvl="0" marL="457200" indent="-457200">
              <a:buFont typeface="Arial"/>
              <a:defRPr b="0" sz="1800"/>
            </a:pPr>
            <a:r>
              <a:rPr b="1" sz="2400"/>
              <a:t>Lambda Library</a:t>
            </a:r>
            <a:endParaRPr b="1" sz="2400"/>
          </a:p>
          <a:p>
            <a:pPr lvl="0" marL="457200" indent="-457200">
              <a:buFont typeface="Arial"/>
              <a:defRPr b="0" sz="1800"/>
            </a:pPr>
            <a:r>
              <a:rPr b="1" sz="2400"/>
              <a:t>Limitations</a:t>
            </a:r>
            <a:endParaRPr b="1" sz="2400"/>
          </a:p>
          <a:p>
            <a:pPr lvl="0" marL="457200" indent="-457200">
              <a:buFont typeface="Arial"/>
              <a:defRPr b="0" sz="1800"/>
            </a:pPr>
            <a:r>
              <a:rPr b="1" sz="2400"/>
              <a:t>Demo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A37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00A37A"/>
                </a:solidFill>
              </a:rPr>
            </a:fld>
          </a:p>
        </p:txBody>
      </p:sp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Overview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495300" y="1041400"/>
            <a:ext cx="8915400" cy="5207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buFont typeface="Wingdings"/>
              <a:defRPr b="0" sz="1800"/>
            </a:pPr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Checkout book/periodical for library member.</a:t>
            </a:r>
            <a:endParaRPr b="1" sz="2400"/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MVC Model:</a:t>
            </a:r>
            <a:endParaRPr i="1"/>
          </a:p>
          <a:p>
            <a:pPr lvl="1" marL="579789" indent="-316264">
              <a:spcBef>
                <a:spcPts val="500"/>
              </a:spcBef>
              <a:buFont typeface="Wingdings"/>
              <a:defRPr b="0" sz="1800"/>
            </a:pPr>
            <a:r>
              <a:rPr sz="2200"/>
              <a:t>Ease to maintenance</a:t>
            </a:r>
            <a:endParaRPr sz="2200"/>
          </a:p>
          <a:p>
            <a:pPr lvl="1" marL="579789" indent="-316264">
              <a:spcBef>
                <a:spcPts val="500"/>
              </a:spcBef>
              <a:buFont typeface="Wingdings"/>
              <a:defRPr b="0" sz="1800"/>
            </a:pPr>
            <a:r>
              <a:rPr sz="2200"/>
              <a:t>Reduce code redundancy</a:t>
            </a:r>
            <a:endParaRPr sz="2200"/>
          </a:p>
          <a:p>
            <a:pPr lvl="1" marL="579789" indent="-316264">
              <a:spcBef>
                <a:spcPts val="500"/>
              </a:spcBef>
              <a:buFont typeface="Wingdings"/>
              <a:defRPr b="0" sz="1800"/>
            </a:pPr>
            <a:r>
              <a:rPr sz="2200"/>
              <a:t>High extension</a:t>
            </a:r>
            <a:endParaRPr sz="2000"/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Object creation factory pattern aids to support multiple data access layers.</a:t>
            </a:r>
            <a:endParaRPr b="1" sz="2400"/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Lambda library reduces lines of codes for easy maintenance.</a:t>
            </a:r>
            <a:endParaRPr b="1" sz="2400"/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User friendly UI with icons/button.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Tools &amp; Technologies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495300" y="914400"/>
            <a:ext cx="8905875" cy="51689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buClr>
                <a:srgbClr val="00A77F"/>
              </a:buClr>
              <a:buFont typeface="Wingdings"/>
              <a:defRPr b="0" sz="1800"/>
            </a:pPr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JavaFX</a:t>
            </a:r>
            <a:endParaRPr i="1"/>
          </a:p>
          <a:p>
            <a:pPr lvl="1" marL="579789" indent="-316264">
              <a:spcBef>
                <a:spcPts val="500"/>
              </a:spcBef>
              <a:buFont typeface="Wingdings"/>
              <a:defRPr b="0" sz="1800"/>
            </a:pPr>
            <a:r>
              <a:rPr sz="2200"/>
              <a:t>FXML</a:t>
            </a:r>
            <a:endParaRPr sz="2200"/>
          </a:p>
          <a:p>
            <a:pPr lvl="1" marL="579789" indent="-316264">
              <a:spcBef>
                <a:spcPts val="500"/>
              </a:spcBef>
              <a:buFont typeface="Wingdings"/>
              <a:defRPr b="0" sz="1800"/>
            </a:pPr>
            <a:r>
              <a:rPr sz="2200"/>
              <a:t>FX CSS</a:t>
            </a:r>
            <a:endParaRPr sz="2000"/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JavaDB</a:t>
            </a:r>
            <a:endParaRPr b="1" sz="2400"/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Lambda expression</a:t>
            </a:r>
            <a:endParaRPr b="1" sz="2400"/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Git / GitHub</a:t>
            </a:r>
            <a:endParaRPr b="1" sz="2400"/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Balsamiq</a:t>
            </a:r>
          </a:p>
        </p:txBody>
      </p:sp>
      <p:pic>
        <p:nvPicPr>
          <p:cNvPr id="36" name="image7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2616" y="3917950"/>
            <a:ext cx="1324235" cy="1324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8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1635" y="2560210"/>
            <a:ext cx="1324235" cy="1318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9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44425" y="4322426"/>
            <a:ext cx="1417149" cy="1417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10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04000" y="2684720"/>
            <a:ext cx="2794000" cy="838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image11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80311" y="4260850"/>
            <a:ext cx="841377" cy="841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12.t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96955" y="1479678"/>
            <a:ext cx="2299760" cy="841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13.t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198833" y="1068107"/>
            <a:ext cx="2096732" cy="1048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Class Diagram</a:t>
            </a:r>
          </a:p>
        </p:txBody>
      </p:sp>
      <p:pic>
        <p:nvPicPr>
          <p:cNvPr id="46" name="image14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9892" y="886592"/>
            <a:ext cx="5516912" cy="5550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Database Diagram</a:t>
            </a:r>
          </a:p>
        </p:txBody>
      </p:sp>
      <p:pic>
        <p:nvPicPr>
          <p:cNvPr id="50" name="image15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215" y="981233"/>
            <a:ext cx="6787569" cy="5356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Sequence Diagram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495300" y="990600"/>
            <a:ext cx="8905875" cy="5092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buFont typeface="Wingdings"/>
              <a:defRPr b="0" sz="1800"/>
            </a:pPr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Add library member</a:t>
            </a:r>
            <a:endParaRPr b="1" sz="2400"/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Search / edit library member</a:t>
            </a:r>
            <a:endParaRPr b="1" sz="2400"/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Add publication (book / periodical)</a:t>
            </a:r>
            <a:endParaRPr b="1" sz="2400"/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Add copy of publication (book / periodical)</a:t>
            </a:r>
            <a:endParaRPr i="1"/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Checkout publication (book / periodical)</a:t>
            </a:r>
            <a:endParaRPr b="1" sz="2400"/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Print checkout record</a:t>
            </a:r>
            <a:endParaRPr b="1" sz="2400"/>
          </a:p>
          <a:p>
            <a:pPr lvl="0" marL="457200" indent="-457200">
              <a:buFont typeface="Wingdings"/>
              <a:defRPr b="0" sz="1800"/>
            </a:pPr>
            <a:r>
              <a:rPr b="1" sz="2400"/>
              <a:t>Display publication overdue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57" name="Shape 57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Add Library Member Diagram</a:t>
            </a:r>
          </a:p>
        </p:txBody>
      </p:sp>
      <p:pic>
        <p:nvPicPr>
          <p:cNvPr id="58" name="image16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598" y="1059488"/>
            <a:ext cx="8434804" cy="5421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Num" sz="quarter" idx="2"/>
          </p:nvPr>
        </p:nvSpPr>
        <p:spPr>
          <a:xfrm>
            <a:off x="7828557" y="6556375"/>
            <a:ext cx="1925043" cy="2459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FFFFFF"/>
                </a:solidFill>
              </a:rPr>
            </a:fld>
          </a:p>
        </p:txBody>
      </p:sp>
      <p:sp>
        <p:nvSpPr>
          <p:cNvPr id="61" name="Shape 61"/>
          <p:cNvSpPr/>
          <p:nvPr>
            <p:ph type="title"/>
          </p:nvPr>
        </p:nvSpPr>
        <p:spPr>
          <a:xfrm>
            <a:off x="495300" y="274637"/>
            <a:ext cx="8905875" cy="84137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200"/>
              <a:t>Search / Edit Library Member Diagram</a:t>
            </a:r>
          </a:p>
        </p:txBody>
      </p:sp>
      <p:pic>
        <p:nvPicPr>
          <p:cNvPr id="62" name="image17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6394" y="826504"/>
            <a:ext cx="10298788" cy="5649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228600" marR="0" indent="-22860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CC99"/>
          </a:buClr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228600" marR="0" indent="-22860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CC99"/>
          </a:buClr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228600" marR="0" indent="-22860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CC99"/>
          </a:buClr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228600" marR="0" indent="-22860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CC99"/>
          </a:buClr>
          <a:buSzPct val="100000"/>
          <a:buFontTx/>
          <a:buChar char="•"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