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9879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13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819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080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2611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343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1399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1070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5967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9112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9/14/2020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5002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9/14/2020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53964906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5F72164-7290-4530-986A-68E67B9EB0AF}"/>
              </a:ext>
            </a:extLst>
          </p:cNvPr>
          <p:cNvSpPr>
            <a:spLocks noGrp="1"/>
          </p:cNvSpPr>
          <p:nvPr>
            <p:ph type="ctrTitle"/>
          </p:nvPr>
        </p:nvSpPr>
        <p:spPr>
          <a:xfrm>
            <a:off x="6858000" y="753765"/>
            <a:ext cx="4572000" cy="1524001"/>
          </a:xfrm>
        </p:spPr>
        <p:txBody>
          <a:bodyPr>
            <a:normAutofit fontScale="90000"/>
          </a:bodyPr>
          <a:lstStyle/>
          <a:p>
            <a:pPr algn="l"/>
            <a:r>
              <a:rPr lang="en-IN" sz="4400" dirty="0"/>
              <a:t>Machine Learning Foundation Project Submission</a:t>
            </a:r>
          </a:p>
        </p:txBody>
      </p:sp>
      <p:sp>
        <p:nvSpPr>
          <p:cNvPr id="3" name="Subtitle 2">
            <a:extLst>
              <a:ext uri="{FF2B5EF4-FFF2-40B4-BE49-F238E27FC236}">
                <a16:creationId xmlns:a16="http://schemas.microsoft.com/office/drawing/2014/main" id="{916D391F-A666-445D-B5C3-4D69F418E6F8}"/>
              </a:ext>
            </a:extLst>
          </p:cNvPr>
          <p:cNvSpPr>
            <a:spLocks noGrp="1"/>
          </p:cNvSpPr>
          <p:nvPr>
            <p:ph type="subTitle" idx="1"/>
          </p:nvPr>
        </p:nvSpPr>
        <p:spPr>
          <a:xfrm>
            <a:off x="6857999" y="4571999"/>
            <a:ext cx="4571999" cy="1524000"/>
          </a:xfrm>
        </p:spPr>
        <p:txBody>
          <a:bodyPr>
            <a:normAutofit/>
          </a:bodyPr>
          <a:lstStyle/>
          <a:p>
            <a:pPr algn="l"/>
            <a:r>
              <a:rPr lang="en-IN" dirty="0"/>
              <a:t>By</a:t>
            </a:r>
          </a:p>
          <a:p>
            <a:pPr algn="l"/>
            <a:r>
              <a:rPr lang="en-IN" dirty="0"/>
              <a:t>HARSHARAN SINGH KOHLI</a:t>
            </a:r>
          </a:p>
        </p:txBody>
      </p:sp>
      <p:pic>
        <p:nvPicPr>
          <p:cNvPr id="4" name="Picture 3">
            <a:extLst>
              <a:ext uri="{FF2B5EF4-FFF2-40B4-BE49-F238E27FC236}">
                <a16:creationId xmlns:a16="http://schemas.microsoft.com/office/drawing/2014/main" id="{5E76E36E-88C7-4427-B8E1-404037B01313}"/>
              </a:ext>
            </a:extLst>
          </p:cNvPr>
          <p:cNvPicPr>
            <a:picLocks noChangeAspect="1"/>
          </p:cNvPicPr>
          <p:nvPr/>
        </p:nvPicPr>
        <p:blipFill rotWithShape="1">
          <a:blip r:embed="rId2"/>
          <a:srcRect l="32641" r="15302"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5" name="Rectangle 4">
            <a:extLst>
              <a:ext uri="{FF2B5EF4-FFF2-40B4-BE49-F238E27FC236}">
                <a16:creationId xmlns:a16="http://schemas.microsoft.com/office/drawing/2014/main" id="{4B00509B-8C3E-4E0C-9614-1D4AC8F4E381}"/>
              </a:ext>
            </a:extLst>
          </p:cNvPr>
          <p:cNvSpPr/>
          <p:nvPr/>
        </p:nvSpPr>
        <p:spPr>
          <a:xfrm>
            <a:off x="6782463" y="326003"/>
            <a:ext cx="4500438" cy="54704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307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92EDF8-896B-4FDE-A5C6-0D2A7740DE17}"/>
              </a:ext>
            </a:extLst>
          </p:cNvPr>
          <p:cNvSpPr txBox="1"/>
          <p:nvPr/>
        </p:nvSpPr>
        <p:spPr>
          <a:xfrm>
            <a:off x="6327252" y="1191238"/>
            <a:ext cx="5359181" cy="1754326"/>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Roboto"/>
              </a:rPr>
              <a:t>Types of </a:t>
            </a:r>
            <a:r>
              <a:rPr lang="en-US" dirty="0" err="1">
                <a:latin typeface="Roboto"/>
              </a:rPr>
              <a:t>Neighbourhoods</a:t>
            </a:r>
            <a:endParaRPr lang="en-US" dirty="0">
              <a:latin typeface="Roboto"/>
            </a:endParaRPr>
          </a:p>
          <a:p>
            <a:endParaRPr lang="en-US" b="0" dirty="0">
              <a:effectLst/>
              <a:latin typeface="Roboto"/>
            </a:endParaRPr>
          </a:p>
          <a:p>
            <a:r>
              <a:rPr lang="en-US" b="0" dirty="0">
                <a:effectLst/>
                <a:latin typeface="Courier New" panose="02070309020205020404" pitchFamily="49" charset="0"/>
              </a:rPr>
              <a:t>Sawyer and </a:t>
            </a:r>
            <a:r>
              <a:rPr lang="en-US" b="0" dirty="0" err="1">
                <a:effectLst/>
                <a:latin typeface="Courier New" panose="02070309020205020404" pitchFamily="49" charset="0"/>
              </a:rPr>
              <a:t>SawyerW</a:t>
            </a:r>
            <a:r>
              <a:rPr lang="en-US" b="0" dirty="0">
                <a:effectLst/>
                <a:latin typeface="Courier New" panose="02070309020205020404" pitchFamily="49" charset="0"/>
              </a:rPr>
              <a:t> tend to be            the most expensive </a:t>
            </a:r>
            <a:r>
              <a:rPr lang="en-US" b="0" dirty="0" err="1">
                <a:effectLst/>
                <a:latin typeface="Courier New" panose="02070309020205020404" pitchFamily="49" charset="0"/>
              </a:rPr>
              <a:t>neighbourhoods</a:t>
            </a:r>
            <a:endParaRPr lang="en-US" b="0" dirty="0">
              <a:effectLst/>
              <a:latin typeface="Courier New" panose="02070309020205020404" pitchFamily="49" charset="0"/>
            </a:endParaRPr>
          </a:p>
          <a:p>
            <a:pPr marL="285750" indent="-285750" algn="l">
              <a:buFont typeface="Arial" panose="020B0604020202020204" pitchFamily="34" charset="0"/>
              <a:buChar char="•"/>
            </a:pPr>
            <a:endParaRPr lang="en-US" b="0" i="0" dirty="0">
              <a:effectLst/>
              <a:latin typeface="Roboto"/>
            </a:endParaRPr>
          </a:p>
          <a:p>
            <a:r>
              <a:rPr lang="en-IN" dirty="0"/>
              <a:t> </a:t>
            </a:r>
          </a:p>
        </p:txBody>
      </p:sp>
      <p:pic>
        <p:nvPicPr>
          <p:cNvPr id="9" name="Picture 8">
            <a:extLst>
              <a:ext uri="{FF2B5EF4-FFF2-40B4-BE49-F238E27FC236}">
                <a16:creationId xmlns:a16="http://schemas.microsoft.com/office/drawing/2014/main" id="{ABFC6807-06DC-436E-B69D-80BF3893D3A8}"/>
              </a:ext>
            </a:extLst>
          </p:cNvPr>
          <p:cNvPicPr>
            <a:picLocks noChangeAspect="1"/>
          </p:cNvPicPr>
          <p:nvPr/>
        </p:nvPicPr>
        <p:blipFill>
          <a:blip r:embed="rId2"/>
          <a:stretch>
            <a:fillRect/>
          </a:stretch>
        </p:blipFill>
        <p:spPr>
          <a:xfrm>
            <a:off x="-1" y="0"/>
            <a:ext cx="5359181" cy="3236181"/>
          </a:xfrm>
          <a:prstGeom prst="rect">
            <a:avLst/>
          </a:prstGeom>
        </p:spPr>
      </p:pic>
      <p:pic>
        <p:nvPicPr>
          <p:cNvPr id="12" name="Picture 11">
            <a:extLst>
              <a:ext uri="{FF2B5EF4-FFF2-40B4-BE49-F238E27FC236}">
                <a16:creationId xmlns:a16="http://schemas.microsoft.com/office/drawing/2014/main" id="{C77E902F-C783-46AD-A519-E7534D9C6F5B}"/>
              </a:ext>
            </a:extLst>
          </p:cNvPr>
          <p:cNvPicPr>
            <a:picLocks noChangeAspect="1"/>
          </p:cNvPicPr>
          <p:nvPr/>
        </p:nvPicPr>
        <p:blipFill>
          <a:blip r:embed="rId3"/>
          <a:stretch>
            <a:fillRect/>
          </a:stretch>
        </p:blipFill>
        <p:spPr>
          <a:xfrm>
            <a:off x="0" y="3349487"/>
            <a:ext cx="5359180" cy="3508513"/>
          </a:xfrm>
          <a:prstGeom prst="rect">
            <a:avLst/>
          </a:prstGeom>
        </p:spPr>
      </p:pic>
      <p:sp>
        <p:nvSpPr>
          <p:cNvPr id="13" name="Rectangle 12">
            <a:extLst>
              <a:ext uri="{FF2B5EF4-FFF2-40B4-BE49-F238E27FC236}">
                <a16:creationId xmlns:a16="http://schemas.microsoft.com/office/drawing/2014/main" id="{915CB0CF-2DE9-4615-BDA4-653121AEB3BA}"/>
              </a:ext>
            </a:extLst>
          </p:cNvPr>
          <p:cNvSpPr/>
          <p:nvPr/>
        </p:nvSpPr>
        <p:spPr>
          <a:xfrm>
            <a:off x="6384897" y="779228"/>
            <a:ext cx="4898004" cy="22581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991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92EDF8-896B-4FDE-A5C6-0D2A7740DE17}"/>
              </a:ext>
            </a:extLst>
          </p:cNvPr>
          <p:cNvSpPr txBox="1"/>
          <p:nvPr/>
        </p:nvSpPr>
        <p:spPr>
          <a:xfrm>
            <a:off x="5826319" y="245722"/>
            <a:ext cx="5359181" cy="120032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Roboto"/>
              </a:rPr>
              <a:t>Overall Correlation of House Prices</a:t>
            </a:r>
          </a:p>
          <a:p>
            <a:pPr marL="342900" indent="-342900">
              <a:buFont typeface="Arial" panose="020B0604020202020204" pitchFamily="34" charset="0"/>
              <a:buChar char="•"/>
            </a:pPr>
            <a:endParaRPr lang="en-US" b="0" i="0" dirty="0">
              <a:effectLst/>
              <a:latin typeface="Roboto"/>
            </a:endParaRPr>
          </a:p>
          <a:p>
            <a:pPr marL="342900" indent="-342900">
              <a:buFont typeface="Arial" panose="020B0604020202020204" pitchFamily="34" charset="0"/>
              <a:buChar char="•"/>
            </a:pPr>
            <a:endParaRPr lang="en-US" b="0" i="0" dirty="0">
              <a:effectLst/>
              <a:latin typeface="Roboto"/>
            </a:endParaRPr>
          </a:p>
          <a:p>
            <a:r>
              <a:rPr lang="en-IN" dirty="0"/>
              <a:t> </a:t>
            </a:r>
          </a:p>
        </p:txBody>
      </p:sp>
      <p:pic>
        <p:nvPicPr>
          <p:cNvPr id="6" name="Picture 5">
            <a:extLst>
              <a:ext uri="{FF2B5EF4-FFF2-40B4-BE49-F238E27FC236}">
                <a16:creationId xmlns:a16="http://schemas.microsoft.com/office/drawing/2014/main" id="{5EF1504E-EC1C-4F99-9B6B-6164F6F9D3F8}"/>
              </a:ext>
            </a:extLst>
          </p:cNvPr>
          <p:cNvPicPr>
            <a:picLocks noChangeAspect="1"/>
          </p:cNvPicPr>
          <p:nvPr/>
        </p:nvPicPr>
        <p:blipFill>
          <a:blip r:embed="rId2"/>
          <a:stretch>
            <a:fillRect/>
          </a:stretch>
        </p:blipFill>
        <p:spPr>
          <a:xfrm>
            <a:off x="0" y="0"/>
            <a:ext cx="5088835" cy="3450309"/>
          </a:xfrm>
          <a:prstGeom prst="rect">
            <a:avLst/>
          </a:prstGeom>
        </p:spPr>
      </p:pic>
      <p:pic>
        <p:nvPicPr>
          <p:cNvPr id="8" name="Picture 7">
            <a:extLst>
              <a:ext uri="{FF2B5EF4-FFF2-40B4-BE49-F238E27FC236}">
                <a16:creationId xmlns:a16="http://schemas.microsoft.com/office/drawing/2014/main" id="{995A6274-7018-4DDB-83E2-17FBD3628A1F}"/>
              </a:ext>
            </a:extLst>
          </p:cNvPr>
          <p:cNvPicPr>
            <a:picLocks noChangeAspect="1"/>
          </p:cNvPicPr>
          <p:nvPr/>
        </p:nvPicPr>
        <p:blipFill>
          <a:blip r:embed="rId3"/>
          <a:stretch>
            <a:fillRect/>
          </a:stretch>
        </p:blipFill>
        <p:spPr>
          <a:xfrm>
            <a:off x="6983334" y="852185"/>
            <a:ext cx="2423059" cy="4383872"/>
          </a:xfrm>
          <a:prstGeom prst="rect">
            <a:avLst/>
          </a:prstGeom>
        </p:spPr>
      </p:pic>
      <p:pic>
        <p:nvPicPr>
          <p:cNvPr id="11" name="Picture 10">
            <a:extLst>
              <a:ext uri="{FF2B5EF4-FFF2-40B4-BE49-F238E27FC236}">
                <a16:creationId xmlns:a16="http://schemas.microsoft.com/office/drawing/2014/main" id="{4EAADCF6-740D-4D8E-98BC-E53DAFDAA575}"/>
              </a:ext>
            </a:extLst>
          </p:cNvPr>
          <p:cNvPicPr>
            <a:picLocks noChangeAspect="1"/>
          </p:cNvPicPr>
          <p:nvPr/>
        </p:nvPicPr>
        <p:blipFill>
          <a:blip r:embed="rId4"/>
          <a:stretch>
            <a:fillRect/>
          </a:stretch>
        </p:blipFill>
        <p:spPr>
          <a:xfrm>
            <a:off x="0" y="3518699"/>
            <a:ext cx="5088835" cy="3243885"/>
          </a:xfrm>
          <a:prstGeom prst="rect">
            <a:avLst/>
          </a:prstGeom>
        </p:spPr>
      </p:pic>
      <p:sp>
        <p:nvSpPr>
          <p:cNvPr id="14" name="TextBox 13">
            <a:extLst>
              <a:ext uri="{FF2B5EF4-FFF2-40B4-BE49-F238E27FC236}">
                <a16:creationId xmlns:a16="http://schemas.microsoft.com/office/drawing/2014/main" id="{11715D4D-85C4-4B40-9F36-2260222D1B6A}"/>
              </a:ext>
            </a:extLst>
          </p:cNvPr>
          <p:cNvSpPr txBox="1"/>
          <p:nvPr/>
        </p:nvSpPr>
        <p:spPr>
          <a:xfrm>
            <a:off x="5899868" y="5592605"/>
            <a:ext cx="5804452" cy="923330"/>
          </a:xfrm>
          <a:prstGeom prst="rect">
            <a:avLst/>
          </a:prstGeom>
          <a:noFill/>
        </p:spPr>
        <p:txBody>
          <a:bodyPr wrap="square">
            <a:spAutoFit/>
          </a:bodyPr>
          <a:lstStyle/>
          <a:p>
            <a:r>
              <a:rPr lang="en-US" b="0" i="0" dirty="0">
                <a:effectLst/>
                <a:latin typeface="Roboto"/>
              </a:rPr>
              <a:t>Overall Quality has the Highest +</a:t>
            </a:r>
            <a:r>
              <a:rPr lang="en-US" b="0" i="0" dirty="0" err="1">
                <a:effectLst/>
                <a:latin typeface="Roboto"/>
              </a:rPr>
              <a:t>ve</a:t>
            </a:r>
            <a:r>
              <a:rPr lang="en-US" b="0" i="0" dirty="0">
                <a:effectLst/>
                <a:latin typeface="Roboto"/>
              </a:rPr>
              <a:t> Correlation with the Sales </a:t>
            </a:r>
            <a:r>
              <a:rPr lang="en-US" b="0" i="0" dirty="0" err="1">
                <a:effectLst/>
                <a:latin typeface="Roboto"/>
              </a:rPr>
              <a:t>Price.Now</a:t>
            </a:r>
            <a:r>
              <a:rPr lang="en-US" b="0" i="0" dirty="0">
                <a:effectLst/>
                <a:latin typeface="Roboto"/>
              </a:rPr>
              <a:t> let’s </a:t>
            </a:r>
            <a:r>
              <a:rPr lang="en-US" b="0" i="0" dirty="0" err="1">
                <a:effectLst/>
                <a:latin typeface="Roboto"/>
              </a:rPr>
              <a:t>analyse</a:t>
            </a:r>
            <a:r>
              <a:rPr lang="en-US" b="0" i="0" dirty="0">
                <a:effectLst/>
                <a:latin typeface="Roboto"/>
              </a:rPr>
              <a:t> all other variables-of-interest</a:t>
            </a:r>
            <a:r>
              <a:rPr lang="en-US" b="0" i="0" dirty="0">
                <a:solidFill>
                  <a:srgbClr val="212121"/>
                </a:solidFill>
                <a:effectLst/>
                <a:latin typeface="Roboto"/>
              </a:rPr>
              <a:t>.</a:t>
            </a:r>
            <a:endParaRPr lang="en-IN" dirty="0"/>
          </a:p>
        </p:txBody>
      </p:sp>
      <p:sp>
        <p:nvSpPr>
          <p:cNvPr id="15" name="Rectangle 14">
            <a:extLst>
              <a:ext uri="{FF2B5EF4-FFF2-40B4-BE49-F238E27FC236}">
                <a16:creationId xmlns:a16="http://schemas.microsoft.com/office/drawing/2014/main" id="{E37907AB-D6B1-4C36-B051-47A1C446D397}"/>
              </a:ext>
            </a:extLst>
          </p:cNvPr>
          <p:cNvSpPr/>
          <p:nvPr/>
        </p:nvSpPr>
        <p:spPr>
          <a:xfrm>
            <a:off x="5359179" y="103367"/>
            <a:ext cx="6535972" cy="6392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579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63F56E-3622-48E7-9519-2CC6D06FA7A4}"/>
              </a:ext>
            </a:extLst>
          </p:cNvPr>
          <p:cNvPicPr>
            <a:picLocks noChangeAspect="1"/>
          </p:cNvPicPr>
          <p:nvPr/>
        </p:nvPicPr>
        <p:blipFill>
          <a:blip r:embed="rId2"/>
          <a:stretch>
            <a:fillRect/>
          </a:stretch>
        </p:blipFill>
        <p:spPr>
          <a:xfrm>
            <a:off x="610262" y="1166856"/>
            <a:ext cx="4537455" cy="2687539"/>
          </a:xfrm>
          <a:prstGeom prst="rect">
            <a:avLst/>
          </a:prstGeom>
        </p:spPr>
      </p:pic>
      <p:pic>
        <p:nvPicPr>
          <p:cNvPr id="7" name="Picture 6">
            <a:extLst>
              <a:ext uri="{FF2B5EF4-FFF2-40B4-BE49-F238E27FC236}">
                <a16:creationId xmlns:a16="http://schemas.microsoft.com/office/drawing/2014/main" id="{493ECED7-6FE4-4C97-B5A1-01415A9462D5}"/>
              </a:ext>
            </a:extLst>
          </p:cNvPr>
          <p:cNvPicPr>
            <a:picLocks noChangeAspect="1"/>
          </p:cNvPicPr>
          <p:nvPr/>
        </p:nvPicPr>
        <p:blipFill>
          <a:blip r:embed="rId3"/>
          <a:stretch>
            <a:fillRect/>
          </a:stretch>
        </p:blipFill>
        <p:spPr>
          <a:xfrm>
            <a:off x="6678523" y="1166855"/>
            <a:ext cx="4654737" cy="2687540"/>
          </a:xfrm>
          <a:prstGeom prst="rect">
            <a:avLst/>
          </a:prstGeom>
        </p:spPr>
      </p:pic>
      <p:pic>
        <p:nvPicPr>
          <p:cNvPr id="10" name="Picture 9">
            <a:extLst>
              <a:ext uri="{FF2B5EF4-FFF2-40B4-BE49-F238E27FC236}">
                <a16:creationId xmlns:a16="http://schemas.microsoft.com/office/drawing/2014/main" id="{FCF921D4-4E6E-4A98-B5E5-E76341355C36}"/>
              </a:ext>
            </a:extLst>
          </p:cNvPr>
          <p:cNvPicPr>
            <a:picLocks noChangeAspect="1"/>
          </p:cNvPicPr>
          <p:nvPr/>
        </p:nvPicPr>
        <p:blipFill>
          <a:blip r:embed="rId4"/>
          <a:stretch>
            <a:fillRect/>
          </a:stretch>
        </p:blipFill>
        <p:spPr>
          <a:xfrm>
            <a:off x="3832528" y="3886200"/>
            <a:ext cx="4654738" cy="2836628"/>
          </a:xfrm>
          <a:prstGeom prst="rect">
            <a:avLst/>
          </a:prstGeom>
        </p:spPr>
      </p:pic>
      <p:sp>
        <p:nvSpPr>
          <p:cNvPr id="13" name="TextBox 12">
            <a:extLst>
              <a:ext uri="{FF2B5EF4-FFF2-40B4-BE49-F238E27FC236}">
                <a16:creationId xmlns:a16="http://schemas.microsoft.com/office/drawing/2014/main" id="{7A8FC9BD-076D-429C-9B0A-BD22C1DD34F1}"/>
              </a:ext>
            </a:extLst>
          </p:cNvPr>
          <p:cNvSpPr txBox="1"/>
          <p:nvPr/>
        </p:nvSpPr>
        <p:spPr>
          <a:xfrm>
            <a:off x="2957885" y="135172"/>
            <a:ext cx="5017273" cy="923330"/>
          </a:xfrm>
          <a:prstGeom prst="rect">
            <a:avLst/>
          </a:prstGeom>
          <a:noFill/>
        </p:spPr>
        <p:txBody>
          <a:bodyPr wrap="square" rtlCol="0">
            <a:spAutoFit/>
          </a:bodyPr>
          <a:lstStyle/>
          <a:p>
            <a:r>
              <a:rPr lang="en-IN" dirty="0"/>
              <a:t>Correlation between Sales Price  and Pool </a:t>
            </a:r>
            <a:r>
              <a:rPr lang="en-IN" dirty="0" err="1"/>
              <a:t>Area,Living</a:t>
            </a:r>
            <a:r>
              <a:rPr lang="en-IN" dirty="0"/>
              <a:t> Area &amp; Garage </a:t>
            </a:r>
            <a:r>
              <a:rPr lang="en-IN" dirty="0" err="1"/>
              <a:t>Area.Its</a:t>
            </a:r>
            <a:r>
              <a:rPr lang="en-IN" dirty="0"/>
              <a:t> a Positive Correlation</a:t>
            </a:r>
          </a:p>
        </p:txBody>
      </p:sp>
      <p:sp>
        <p:nvSpPr>
          <p:cNvPr id="15" name="Rectangle 14">
            <a:extLst>
              <a:ext uri="{FF2B5EF4-FFF2-40B4-BE49-F238E27FC236}">
                <a16:creationId xmlns:a16="http://schemas.microsoft.com/office/drawing/2014/main" id="{C627C14C-92A4-4E82-A0E0-2224E3934CE6}"/>
              </a:ext>
            </a:extLst>
          </p:cNvPr>
          <p:cNvSpPr/>
          <p:nvPr/>
        </p:nvSpPr>
        <p:spPr>
          <a:xfrm>
            <a:off x="2655736" y="13517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7902A56-791E-4D5A-807D-E0323C5513D4}"/>
              </a:ext>
            </a:extLst>
          </p:cNvPr>
          <p:cNvSpPr/>
          <p:nvPr/>
        </p:nvSpPr>
        <p:spPr>
          <a:xfrm>
            <a:off x="214685" y="993913"/>
            <a:ext cx="11807687" cy="5728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026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14F1F47-1A43-4EA5-8D4E-70C3BC2AD0CF}"/>
              </a:ext>
            </a:extLst>
          </p:cNvPr>
          <p:cNvSpPr txBox="1">
            <a:spLocks noGrp="1"/>
          </p:cNvSpPr>
          <p:nvPr>
            <p:ph idx="1"/>
          </p:nvPr>
        </p:nvSpPr>
        <p:spPr>
          <a:xfrm>
            <a:off x="762000" y="325438"/>
            <a:ext cx="10668000" cy="5253041"/>
          </a:xfrm>
          <a:prstGeom prst="rect">
            <a:avLst/>
          </a:prstGeom>
          <a:noFill/>
        </p:spPr>
        <p:txBody>
          <a:bodyPr wrap="square" rtlCol="0">
            <a:spAutoFit/>
          </a:bodyPr>
          <a:lstStyle/>
          <a:p>
            <a:endParaRPr lang="en-IN" dirty="0"/>
          </a:p>
          <a:p>
            <a:endParaRPr lang="en-IN" dirty="0"/>
          </a:p>
          <a:p>
            <a:pPr marL="0" indent="0">
              <a:buNone/>
            </a:pPr>
            <a:r>
              <a:rPr lang="en-IN" dirty="0"/>
              <a:t>  REGRESSION</a:t>
            </a:r>
            <a:endParaRPr lang="en-IN" sz="2800" dirty="0"/>
          </a:p>
          <a:p>
            <a:pPr marL="0" indent="0">
              <a:buNone/>
            </a:pPr>
            <a:r>
              <a:rPr lang="en-IN" dirty="0"/>
              <a:t>  ANALYSIS</a:t>
            </a:r>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8E9353A4-6863-4F9C-9B6E-B0DE7EE347AA}"/>
              </a:ext>
            </a:extLst>
          </p:cNvPr>
          <p:cNvSpPr txBox="1"/>
          <p:nvPr/>
        </p:nvSpPr>
        <p:spPr>
          <a:xfrm>
            <a:off x="5072931" y="485029"/>
            <a:ext cx="6663193" cy="2308324"/>
          </a:xfrm>
          <a:prstGeom prst="rect">
            <a:avLst/>
          </a:prstGeom>
          <a:noFill/>
        </p:spPr>
        <p:txBody>
          <a:bodyPr wrap="square" rtlCol="0">
            <a:spAutoFit/>
          </a:bodyPr>
          <a:lstStyle/>
          <a:p>
            <a:r>
              <a:rPr lang="en-IN" dirty="0"/>
              <a:t>Datasets :Divided into 60% Training and 40% Testing</a:t>
            </a:r>
          </a:p>
          <a:p>
            <a:endParaRPr lang="en-IN" dirty="0"/>
          </a:p>
          <a:p>
            <a:endParaRPr lang="en-IN" dirty="0"/>
          </a:p>
          <a:p>
            <a:r>
              <a:rPr lang="en-IN" dirty="0"/>
              <a:t>ANALYTICS RESULTS</a:t>
            </a:r>
          </a:p>
          <a:p>
            <a:endParaRPr lang="en-IN" dirty="0"/>
          </a:p>
          <a:p>
            <a:endParaRPr lang="en-IN" dirty="0"/>
          </a:p>
          <a:p>
            <a:endParaRPr lang="en-IN" dirty="0"/>
          </a:p>
          <a:p>
            <a:endParaRPr lang="en-IN" dirty="0"/>
          </a:p>
        </p:txBody>
      </p:sp>
      <p:graphicFrame>
        <p:nvGraphicFramePr>
          <p:cNvPr id="9" name="Table 8">
            <a:extLst>
              <a:ext uri="{FF2B5EF4-FFF2-40B4-BE49-F238E27FC236}">
                <a16:creationId xmlns:a16="http://schemas.microsoft.com/office/drawing/2014/main" id="{C1CC961D-C785-42B4-8F30-A0C486DE92CB}"/>
              </a:ext>
            </a:extLst>
          </p:cNvPr>
          <p:cNvGraphicFramePr>
            <a:graphicFrameLocks noGrp="1"/>
          </p:cNvGraphicFramePr>
          <p:nvPr>
            <p:extLst>
              <p:ext uri="{D42A27DB-BD31-4B8C-83A1-F6EECF244321}">
                <p14:modId xmlns:p14="http://schemas.microsoft.com/office/powerpoint/2010/main" val="4119707874"/>
              </p:ext>
            </p:extLst>
          </p:nvPr>
        </p:nvGraphicFramePr>
        <p:xfrm>
          <a:off x="3848431" y="2067339"/>
          <a:ext cx="7797800" cy="3573780"/>
        </p:xfrm>
        <a:graphic>
          <a:graphicData uri="http://schemas.openxmlformats.org/drawingml/2006/table">
            <a:tbl>
              <a:tblPr>
                <a:tableStyleId>{5C22544A-7EE6-4342-B048-85BDC9FD1C3A}</a:tableStyleId>
              </a:tblPr>
              <a:tblGrid>
                <a:gridCol w="1627905">
                  <a:extLst>
                    <a:ext uri="{9D8B030D-6E8A-4147-A177-3AD203B41FA5}">
                      <a16:colId xmlns:a16="http://schemas.microsoft.com/office/drawing/2014/main" val="3507047497"/>
                    </a:ext>
                  </a:extLst>
                </a:gridCol>
                <a:gridCol w="1035940">
                  <a:extLst>
                    <a:ext uri="{9D8B030D-6E8A-4147-A177-3AD203B41FA5}">
                      <a16:colId xmlns:a16="http://schemas.microsoft.com/office/drawing/2014/main" val="1048829269"/>
                    </a:ext>
                  </a:extLst>
                </a:gridCol>
                <a:gridCol w="1278107">
                  <a:extLst>
                    <a:ext uri="{9D8B030D-6E8A-4147-A177-3AD203B41FA5}">
                      <a16:colId xmlns:a16="http://schemas.microsoft.com/office/drawing/2014/main" val="154492492"/>
                    </a:ext>
                  </a:extLst>
                </a:gridCol>
                <a:gridCol w="1991157">
                  <a:extLst>
                    <a:ext uri="{9D8B030D-6E8A-4147-A177-3AD203B41FA5}">
                      <a16:colId xmlns:a16="http://schemas.microsoft.com/office/drawing/2014/main" val="3777990082"/>
                    </a:ext>
                  </a:extLst>
                </a:gridCol>
                <a:gridCol w="1065538">
                  <a:extLst>
                    <a:ext uri="{9D8B030D-6E8A-4147-A177-3AD203B41FA5}">
                      <a16:colId xmlns:a16="http://schemas.microsoft.com/office/drawing/2014/main" val="3671889635"/>
                    </a:ext>
                  </a:extLst>
                </a:gridCol>
                <a:gridCol w="799153">
                  <a:extLst>
                    <a:ext uri="{9D8B030D-6E8A-4147-A177-3AD203B41FA5}">
                      <a16:colId xmlns:a16="http://schemas.microsoft.com/office/drawing/2014/main" val="3172331328"/>
                    </a:ext>
                  </a:extLst>
                </a:gridCol>
              </a:tblGrid>
              <a:tr h="198120">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gridSpan="2">
                  <a:txBody>
                    <a:bodyPr/>
                    <a:lstStyle/>
                    <a:p>
                      <a:pPr algn="ctr" fontAlgn="b"/>
                      <a:r>
                        <a:rPr lang="en-IN" sz="1200" u="none" strike="noStrike">
                          <a:effectLst/>
                        </a:rPr>
                        <a:t>R2</a:t>
                      </a:r>
                      <a:endParaRPr lang="en-IN" sz="1200" b="0" i="0" u="none" strike="noStrike">
                        <a:solidFill>
                          <a:srgbClr val="000000"/>
                        </a:solidFill>
                        <a:effectLst/>
                        <a:latin typeface="IKEA Noto"/>
                      </a:endParaRPr>
                    </a:p>
                  </a:txBody>
                  <a:tcPr marL="7620" marR="7620" marT="7620" marB="0" anchor="b"/>
                </a:tc>
                <a:tc hMerge="1">
                  <a:txBody>
                    <a:bodyPr/>
                    <a:lstStyle/>
                    <a:p>
                      <a:endParaRPr lang="en-IN"/>
                    </a:p>
                  </a:txBody>
                  <a:tcPr/>
                </a:tc>
                <a:extLst>
                  <a:ext uri="{0D108BD9-81ED-4DB2-BD59-A6C34878D82A}">
                    <a16:rowId xmlns:a16="http://schemas.microsoft.com/office/drawing/2014/main" val="2880658686"/>
                  </a:ext>
                </a:extLst>
              </a:tr>
              <a:tr h="198120">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y_train</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y_test</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y_train</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y_test</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599568953"/>
                  </a:ext>
                </a:extLst>
              </a:tr>
              <a:tr h="198120">
                <a:tc>
                  <a:txBody>
                    <a:bodyPr/>
                    <a:lstStyle/>
                    <a:p>
                      <a:pPr algn="l" fontAlgn="b"/>
                      <a:r>
                        <a:rPr lang="en-IN" sz="1200" u="none" strike="noStrike">
                          <a:effectLst/>
                        </a:rPr>
                        <a:t>Linear Regression</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XG Boosting</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0.999072084</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0.88315</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2001076139"/>
                  </a:ext>
                </a:extLst>
              </a:tr>
              <a:tr h="198120">
                <a:tc>
                  <a:txBody>
                    <a:bodyPr/>
                    <a:lstStyle/>
                    <a:p>
                      <a:pPr algn="l" fontAlgn="b"/>
                      <a:r>
                        <a:rPr lang="en-IN" sz="1200" u="none" strike="noStrike">
                          <a:effectLst/>
                        </a:rPr>
                        <a:t>MAE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19943.67</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22179.25</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3159301379"/>
                  </a:ext>
                </a:extLst>
              </a:tr>
              <a:tr h="198120">
                <a:tc>
                  <a:txBody>
                    <a:bodyPr/>
                    <a:lstStyle/>
                    <a:p>
                      <a:pPr algn="l" fontAlgn="b"/>
                      <a:r>
                        <a:rPr lang="en-IN" sz="1200" u="none" strike="noStrike">
                          <a:effectLst/>
                        </a:rPr>
                        <a:t>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975840699.6</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1722722649</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9321733"/>
                  </a:ext>
                </a:extLst>
              </a:tr>
              <a:tr h="198120">
                <a:tc>
                  <a:txBody>
                    <a:bodyPr/>
                    <a:lstStyle/>
                    <a:p>
                      <a:pPr algn="l" fontAlgn="b"/>
                      <a:r>
                        <a:rPr lang="en-IN" sz="1200" u="none" strike="noStrike">
                          <a:effectLst/>
                        </a:rPr>
                        <a:t>RMSE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31238.44906</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41505.69418</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461527"/>
                  </a:ext>
                </a:extLst>
              </a:tr>
              <a:tr h="198120">
                <a:tc>
                  <a:txBody>
                    <a:bodyPr/>
                    <a:lstStyle/>
                    <a:p>
                      <a:pPr algn="l" fontAlgn="b"/>
                      <a:r>
                        <a:rPr lang="en-IN" sz="1200" u="none" strike="noStrike">
                          <a:effectLst/>
                        </a:rPr>
                        <a:t>R2</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0.844872218</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0.727892698</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1552167926"/>
                  </a:ext>
                </a:extLst>
              </a:tr>
              <a:tr h="198120">
                <a:tc>
                  <a:txBody>
                    <a:bodyPr/>
                    <a:lstStyle/>
                    <a:p>
                      <a:pPr algn="l" fontAlgn="b"/>
                      <a:r>
                        <a:rPr lang="en-IN" sz="1200" u="none" strike="noStrike">
                          <a:effectLst/>
                        </a:rPr>
                        <a:t>Decision Tree</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3307786348"/>
                  </a:ext>
                </a:extLst>
              </a:tr>
              <a:tr h="198120">
                <a:tc>
                  <a:txBody>
                    <a:bodyPr/>
                    <a:lstStyle/>
                    <a:p>
                      <a:pPr algn="l" fontAlgn="b"/>
                      <a:r>
                        <a:rPr lang="en-IN" sz="1200" u="none" strike="noStrike">
                          <a:effectLst/>
                        </a:rPr>
                        <a:t>MAE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29739.38185</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741774797"/>
                  </a:ext>
                </a:extLst>
              </a:tr>
              <a:tr h="198120">
                <a:tc>
                  <a:txBody>
                    <a:bodyPr/>
                    <a:lstStyle/>
                    <a:p>
                      <a:pPr algn="l" fontAlgn="b"/>
                      <a:r>
                        <a:rPr lang="en-IN" sz="1200" u="none" strike="noStrike">
                          <a:effectLst/>
                        </a:rPr>
                        <a:t>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2738709345</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1707200473"/>
                  </a:ext>
                </a:extLst>
              </a:tr>
              <a:tr h="198120">
                <a:tc>
                  <a:txBody>
                    <a:bodyPr/>
                    <a:lstStyle/>
                    <a:p>
                      <a:pPr algn="l" fontAlgn="b"/>
                      <a:r>
                        <a:rPr lang="en-IN" sz="1200" u="none" strike="noStrike">
                          <a:effectLst/>
                        </a:rPr>
                        <a:t>RMSE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52332.67951</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3664281369"/>
                  </a:ext>
                </a:extLst>
              </a:tr>
              <a:tr h="198120">
                <a:tc>
                  <a:txBody>
                    <a:bodyPr/>
                    <a:lstStyle/>
                    <a:p>
                      <a:pPr algn="l" fontAlgn="b"/>
                      <a:r>
                        <a:rPr lang="en-IN" sz="1200" u="none" strike="noStrike">
                          <a:effectLst/>
                        </a:rPr>
                        <a:t>R2</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1</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0.567415677</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898402353"/>
                  </a:ext>
                </a:extLst>
              </a:tr>
              <a:tr h="198120">
                <a:tc>
                  <a:txBody>
                    <a:bodyPr/>
                    <a:lstStyle/>
                    <a:p>
                      <a:pPr algn="l" fontAlgn="b"/>
                      <a:r>
                        <a:rPr lang="en-IN" sz="1200" u="none" strike="noStrike">
                          <a:effectLst/>
                        </a:rPr>
                        <a:t>Random Forest</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Random Forest Regressor</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0.977126383</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0.83501</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19650528"/>
                  </a:ext>
                </a:extLst>
              </a:tr>
              <a:tr h="198120">
                <a:tc>
                  <a:txBody>
                    <a:bodyPr/>
                    <a:lstStyle/>
                    <a:p>
                      <a:pPr algn="l" fontAlgn="b"/>
                      <a:r>
                        <a:rPr lang="en-IN" sz="1200" u="none" strike="noStrike">
                          <a:effectLst/>
                        </a:rPr>
                        <a:t>MAE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7103.795879</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19022.47683</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6185994"/>
                  </a:ext>
                </a:extLst>
              </a:tr>
              <a:tr h="198120">
                <a:tc>
                  <a:txBody>
                    <a:bodyPr/>
                    <a:lstStyle/>
                    <a:p>
                      <a:pPr algn="l" fontAlgn="b"/>
                      <a:r>
                        <a:rPr lang="en-IN" sz="1200" u="none" strike="noStrike">
                          <a:effectLst/>
                        </a:rPr>
                        <a:t>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161350830.8</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1046464779</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Light GBM Regressor</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0.989463672</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0.85218</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1055690281"/>
                  </a:ext>
                </a:extLst>
              </a:tr>
              <a:tr h="198120">
                <a:tc>
                  <a:txBody>
                    <a:bodyPr/>
                    <a:lstStyle/>
                    <a:p>
                      <a:pPr algn="l" fontAlgn="b"/>
                      <a:r>
                        <a:rPr lang="en-IN" sz="1200" u="none" strike="noStrike">
                          <a:effectLst/>
                        </a:rPr>
                        <a:t>RMSE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12702.39469</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32349.10785</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2198914591"/>
                  </a:ext>
                </a:extLst>
              </a:tr>
              <a:tr h="198120">
                <a:tc>
                  <a:txBody>
                    <a:bodyPr/>
                    <a:lstStyle/>
                    <a:p>
                      <a:pPr algn="l" fontAlgn="b"/>
                      <a:r>
                        <a:rPr lang="en-IN" sz="1200" u="none" strike="noStrike">
                          <a:effectLst/>
                        </a:rPr>
                        <a:t>R2</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0.974350325</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0.834708908</a:t>
                      </a:r>
                      <a:endParaRPr lang="en-IN" sz="1200" b="0" i="0" u="none" strike="noStrike">
                        <a:solidFill>
                          <a:srgbClr val="212121"/>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2842706207"/>
                  </a:ext>
                </a:extLst>
              </a:tr>
              <a:tr h="205740">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dirty="0">
                          <a:effectLst/>
                        </a:rPr>
                        <a:t> </a:t>
                      </a:r>
                      <a:endParaRPr lang="en-IN" sz="1200" b="0" i="0" u="none" strike="noStrike" dirty="0">
                        <a:solidFill>
                          <a:srgbClr val="000000"/>
                        </a:solidFill>
                        <a:effectLst/>
                        <a:latin typeface="IKEA Noto"/>
                      </a:endParaRPr>
                    </a:p>
                  </a:txBody>
                  <a:tcPr marL="7620" marR="7620" marT="7620" marB="0" anchor="b"/>
                </a:tc>
                <a:extLst>
                  <a:ext uri="{0D108BD9-81ED-4DB2-BD59-A6C34878D82A}">
                    <a16:rowId xmlns:a16="http://schemas.microsoft.com/office/drawing/2014/main" val="1330078738"/>
                  </a:ext>
                </a:extLst>
              </a:tr>
            </a:tbl>
          </a:graphicData>
        </a:graphic>
      </p:graphicFrame>
    </p:spTree>
    <p:extLst>
      <p:ext uri="{BB962C8B-B14F-4D97-AF65-F5344CB8AC3E}">
        <p14:creationId xmlns:p14="http://schemas.microsoft.com/office/powerpoint/2010/main" val="23460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14F1F47-1A43-4EA5-8D4E-70C3BC2AD0CF}"/>
              </a:ext>
            </a:extLst>
          </p:cNvPr>
          <p:cNvSpPr txBox="1">
            <a:spLocks noGrp="1"/>
          </p:cNvSpPr>
          <p:nvPr>
            <p:ph idx="1"/>
          </p:nvPr>
        </p:nvSpPr>
        <p:spPr>
          <a:xfrm>
            <a:off x="762000" y="325438"/>
            <a:ext cx="10668000" cy="5253041"/>
          </a:xfrm>
          <a:prstGeom prst="rect">
            <a:avLst/>
          </a:prstGeom>
          <a:noFill/>
        </p:spPr>
        <p:txBody>
          <a:bodyPr wrap="square" rtlCol="0">
            <a:spAutoFit/>
          </a:bodyPr>
          <a:lstStyle/>
          <a:p>
            <a:endParaRPr lang="en-IN" dirty="0"/>
          </a:p>
          <a:p>
            <a:endParaRPr lang="en-IN" dirty="0"/>
          </a:p>
          <a:p>
            <a:pPr marL="0" indent="0">
              <a:buNone/>
            </a:pPr>
            <a:r>
              <a:rPr lang="en-IN" dirty="0"/>
              <a:t>  CONCLUSION</a:t>
            </a:r>
            <a:endParaRPr lang="en-IN" sz="2800" dirty="0"/>
          </a:p>
          <a:p>
            <a:pPr marL="0" indent="0">
              <a:buNone/>
            </a:pPr>
            <a:r>
              <a:rPr lang="en-IN" dirty="0"/>
              <a:t>  </a:t>
            </a:r>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8E9353A4-6863-4F9C-9B6E-B0DE7EE347AA}"/>
              </a:ext>
            </a:extLst>
          </p:cNvPr>
          <p:cNvSpPr txBox="1"/>
          <p:nvPr/>
        </p:nvSpPr>
        <p:spPr>
          <a:xfrm>
            <a:off x="5072931" y="485029"/>
            <a:ext cx="6663193" cy="1200329"/>
          </a:xfrm>
          <a:prstGeom prst="rect">
            <a:avLst/>
          </a:prstGeom>
          <a:noFill/>
        </p:spPr>
        <p:txBody>
          <a:bodyPr wrap="square" rtlCol="0">
            <a:spAutoFit/>
          </a:bodyPr>
          <a:lstStyle/>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C46E2C5E-D9F6-473C-AD41-1447E0C1D4C0}"/>
              </a:ext>
            </a:extLst>
          </p:cNvPr>
          <p:cNvSpPr txBox="1"/>
          <p:nvPr/>
        </p:nvSpPr>
        <p:spPr>
          <a:xfrm>
            <a:off x="5152445" y="1160890"/>
            <a:ext cx="6663193" cy="2862322"/>
          </a:xfrm>
          <a:prstGeom prst="rect">
            <a:avLst/>
          </a:prstGeom>
          <a:noFill/>
        </p:spPr>
        <p:txBody>
          <a:bodyPr wrap="square" rtlCol="0">
            <a:spAutoFit/>
          </a:bodyPr>
          <a:lstStyle/>
          <a:p>
            <a:r>
              <a:rPr lang="en-IN" dirty="0">
                <a:solidFill>
                  <a:srgbClr val="92D050"/>
                </a:solidFill>
              </a:rPr>
              <a:t>XG Booster </a:t>
            </a:r>
            <a:r>
              <a:rPr lang="en-IN" dirty="0"/>
              <a:t>shows the best R2 value for Train (0.999072084) and Test Data (0.88315) out of all the applied Algorithms</a:t>
            </a:r>
          </a:p>
          <a:p>
            <a:endParaRPr lang="en-IN" dirty="0"/>
          </a:p>
          <a:p>
            <a:r>
              <a:rPr lang="en-IN" dirty="0"/>
              <a:t>Also below are the values for MAE,MSE &amp; RMSE for the XG Booster</a:t>
            </a:r>
          </a:p>
          <a:p>
            <a:endParaRPr lang="en-IN" dirty="0"/>
          </a:p>
          <a:p>
            <a:endParaRPr lang="en-IN" dirty="0"/>
          </a:p>
          <a:p>
            <a:endParaRPr lang="en-IN" dirty="0"/>
          </a:p>
          <a:p>
            <a:endParaRPr lang="en-IN" dirty="0"/>
          </a:p>
          <a:p>
            <a:r>
              <a:rPr lang="en-IN" dirty="0"/>
              <a:t> </a:t>
            </a:r>
          </a:p>
        </p:txBody>
      </p:sp>
      <p:graphicFrame>
        <p:nvGraphicFramePr>
          <p:cNvPr id="3" name="Table 2">
            <a:extLst>
              <a:ext uri="{FF2B5EF4-FFF2-40B4-BE49-F238E27FC236}">
                <a16:creationId xmlns:a16="http://schemas.microsoft.com/office/drawing/2014/main" id="{FD9B6FF6-9E89-49E6-B09A-64B0AE533EF6}"/>
              </a:ext>
            </a:extLst>
          </p:cNvPr>
          <p:cNvGraphicFramePr>
            <a:graphicFrameLocks noGrp="1"/>
          </p:cNvGraphicFramePr>
          <p:nvPr>
            <p:extLst>
              <p:ext uri="{D42A27DB-BD31-4B8C-83A1-F6EECF244321}">
                <p14:modId xmlns:p14="http://schemas.microsoft.com/office/powerpoint/2010/main" val="489079123"/>
              </p:ext>
            </p:extLst>
          </p:nvPr>
        </p:nvGraphicFramePr>
        <p:xfrm>
          <a:off x="5359178" y="3223112"/>
          <a:ext cx="5677231" cy="1200328"/>
        </p:xfrm>
        <a:graphic>
          <a:graphicData uri="http://schemas.openxmlformats.org/drawingml/2006/table">
            <a:tbl>
              <a:tblPr>
                <a:tableStyleId>{5C22544A-7EE6-4342-B048-85BDC9FD1C3A}</a:tableStyleId>
              </a:tblPr>
              <a:tblGrid>
                <a:gridCol w="1016817">
                  <a:extLst>
                    <a:ext uri="{9D8B030D-6E8A-4147-A177-3AD203B41FA5}">
                      <a16:colId xmlns:a16="http://schemas.microsoft.com/office/drawing/2014/main" val="781954434"/>
                    </a:ext>
                  </a:extLst>
                </a:gridCol>
                <a:gridCol w="2457309">
                  <a:extLst>
                    <a:ext uri="{9D8B030D-6E8A-4147-A177-3AD203B41FA5}">
                      <a16:colId xmlns:a16="http://schemas.microsoft.com/office/drawing/2014/main" val="333219768"/>
                    </a:ext>
                  </a:extLst>
                </a:gridCol>
                <a:gridCol w="2203105">
                  <a:extLst>
                    <a:ext uri="{9D8B030D-6E8A-4147-A177-3AD203B41FA5}">
                      <a16:colId xmlns:a16="http://schemas.microsoft.com/office/drawing/2014/main" val="2508076587"/>
                    </a:ext>
                  </a:extLst>
                </a:gridCol>
              </a:tblGrid>
              <a:tr h="297224">
                <a:tc>
                  <a:txBody>
                    <a:bodyPr/>
                    <a:lstStyle/>
                    <a:p>
                      <a:pPr algn="l" fontAlgn="b"/>
                      <a:r>
                        <a:rPr lang="en-IN" sz="1200" u="none" strike="noStrike">
                          <a:effectLst/>
                        </a:rPr>
                        <a:t> </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y_train</a:t>
                      </a:r>
                      <a:endParaRPr lang="en-IN" sz="1200" b="0" i="0" u="none" strike="noStrike">
                        <a:solidFill>
                          <a:srgbClr val="000000"/>
                        </a:solidFill>
                        <a:effectLst/>
                        <a:latin typeface="IKEA Noto"/>
                      </a:endParaRPr>
                    </a:p>
                  </a:txBody>
                  <a:tcPr marL="7620" marR="7620" marT="7620" marB="0" anchor="b"/>
                </a:tc>
                <a:tc>
                  <a:txBody>
                    <a:bodyPr/>
                    <a:lstStyle/>
                    <a:p>
                      <a:pPr algn="l" fontAlgn="b"/>
                      <a:r>
                        <a:rPr lang="en-IN" sz="1200" u="none" strike="noStrike">
                          <a:effectLst/>
                        </a:rPr>
                        <a:t>y_test</a:t>
                      </a:r>
                      <a:endParaRPr lang="en-IN" sz="1200" b="0" i="0" u="none" strike="noStrike">
                        <a:solidFill>
                          <a:srgbClr val="000000"/>
                        </a:solidFill>
                        <a:effectLst/>
                        <a:latin typeface="IKEA Noto"/>
                      </a:endParaRPr>
                    </a:p>
                  </a:txBody>
                  <a:tcPr marL="7620" marR="7620" marT="7620" marB="0" anchor="b"/>
                </a:tc>
                <a:extLst>
                  <a:ext uri="{0D108BD9-81ED-4DB2-BD59-A6C34878D82A}">
                    <a16:rowId xmlns:a16="http://schemas.microsoft.com/office/drawing/2014/main" val="2468649230"/>
                  </a:ext>
                </a:extLst>
              </a:tr>
              <a:tr h="297224">
                <a:tc>
                  <a:txBody>
                    <a:bodyPr/>
                    <a:lstStyle/>
                    <a:p>
                      <a:pPr algn="l" fontAlgn="b"/>
                      <a:r>
                        <a:rPr lang="en-IN" sz="1200" u="none" strike="noStrike">
                          <a:effectLst/>
                        </a:rPr>
                        <a:t>MAE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1798.815002</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17585.61499</a:t>
                      </a:r>
                      <a:endParaRPr lang="en-IN" sz="1200" b="0" i="0" u="none" strike="noStrike">
                        <a:solidFill>
                          <a:srgbClr val="212121"/>
                        </a:solidFill>
                        <a:effectLst/>
                        <a:latin typeface="IKEA Noto"/>
                      </a:endParaRPr>
                    </a:p>
                  </a:txBody>
                  <a:tcPr marL="7620" marR="7620" marT="7620" marB="0" anchor="b"/>
                </a:tc>
                <a:extLst>
                  <a:ext uri="{0D108BD9-81ED-4DB2-BD59-A6C34878D82A}">
                    <a16:rowId xmlns:a16="http://schemas.microsoft.com/office/drawing/2014/main" val="3104690867"/>
                  </a:ext>
                </a:extLst>
              </a:tr>
              <a:tr h="297224">
                <a:tc>
                  <a:txBody>
                    <a:bodyPr/>
                    <a:lstStyle/>
                    <a:p>
                      <a:pPr algn="l" fontAlgn="b"/>
                      <a:r>
                        <a:rPr lang="en-IN" sz="1200" u="none" strike="noStrike">
                          <a:effectLst/>
                        </a:rPr>
                        <a:t>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5837111.02</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a:effectLst/>
                        </a:rPr>
                        <a:t>739733698.7</a:t>
                      </a:r>
                      <a:endParaRPr lang="en-IN" sz="1200" b="0" i="0" u="none" strike="noStrike">
                        <a:solidFill>
                          <a:srgbClr val="212121"/>
                        </a:solidFill>
                        <a:effectLst/>
                        <a:latin typeface="IKEA Noto"/>
                      </a:endParaRPr>
                    </a:p>
                  </a:txBody>
                  <a:tcPr marL="7620" marR="7620" marT="7620" marB="0" anchor="b"/>
                </a:tc>
                <a:extLst>
                  <a:ext uri="{0D108BD9-81ED-4DB2-BD59-A6C34878D82A}">
                    <a16:rowId xmlns:a16="http://schemas.microsoft.com/office/drawing/2014/main" val="2970713890"/>
                  </a:ext>
                </a:extLst>
              </a:tr>
              <a:tr h="308656">
                <a:tc>
                  <a:txBody>
                    <a:bodyPr/>
                    <a:lstStyle/>
                    <a:p>
                      <a:pPr algn="l" fontAlgn="b"/>
                      <a:r>
                        <a:rPr lang="en-IN" sz="1200" u="none" strike="noStrike">
                          <a:effectLst/>
                        </a:rPr>
                        <a:t>RMSE</a:t>
                      </a:r>
                      <a:endParaRPr lang="en-IN" sz="1200" b="0" i="0" u="none" strike="noStrike">
                        <a:solidFill>
                          <a:srgbClr val="000000"/>
                        </a:solidFill>
                        <a:effectLst/>
                        <a:latin typeface="IKEA Noto"/>
                      </a:endParaRPr>
                    </a:p>
                  </a:txBody>
                  <a:tcPr marL="7620" marR="7620" marT="7620" marB="0" anchor="b"/>
                </a:tc>
                <a:tc>
                  <a:txBody>
                    <a:bodyPr/>
                    <a:lstStyle/>
                    <a:p>
                      <a:pPr algn="r" fontAlgn="b"/>
                      <a:r>
                        <a:rPr lang="en-IN" sz="1200" u="none" strike="noStrike">
                          <a:effectLst/>
                        </a:rPr>
                        <a:t>2416.011387</a:t>
                      </a:r>
                      <a:endParaRPr lang="en-IN" sz="1200" b="0" i="0" u="none" strike="noStrike">
                        <a:solidFill>
                          <a:srgbClr val="212121"/>
                        </a:solidFill>
                        <a:effectLst/>
                        <a:latin typeface="IKEA Noto"/>
                      </a:endParaRPr>
                    </a:p>
                  </a:txBody>
                  <a:tcPr marL="7620" marR="7620" marT="7620" marB="0" anchor="b"/>
                </a:tc>
                <a:tc>
                  <a:txBody>
                    <a:bodyPr/>
                    <a:lstStyle/>
                    <a:p>
                      <a:pPr algn="r" fontAlgn="b"/>
                      <a:r>
                        <a:rPr lang="en-IN" sz="1200" u="none" strike="noStrike" dirty="0">
                          <a:effectLst/>
                        </a:rPr>
                        <a:t>27198.04586</a:t>
                      </a:r>
                      <a:endParaRPr lang="en-IN" sz="1200" b="0" i="0" u="none" strike="noStrike" dirty="0">
                        <a:solidFill>
                          <a:srgbClr val="212121"/>
                        </a:solidFill>
                        <a:effectLst/>
                        <a:latin typeface="IKEA Noto"/>
                      </a:endParaRPr>
                    </a:p>
                  </a:txBody>
                  <a:tcPr marL="7620" marR="7620" marT="7620" marB="0" anchor="b"/>
                </a:tc>
                <a:extLst>
                  <a:ext uri="{0D108BD9-81ED-4DB2-BD59-A6C34878D82A}">
                    <a16:rowId xmlns:a16="http://schemas.microsoft.com/office/drawing/2014/main" val="2581921890"/>
                  </a:ext>
                </a:extLst>
              </a:tr>
            </a:tbl>
          </a:graphicData>
        </a:graphic>
      </p:graphicFrame>
      <p:sp>
        <p:nvSpPr>
          <p:cNvPr id="7" name="TextBox 6">
            <a:extLst>
              <a:ext uri="{FF2B5EF4-FFF2-40B4-BE49-F238E27FC236}">
                <a16:creationId xmlns:a16="http://schemas.microsoft.com/office/drawing/2014/main" id="{BE5AF527-7ED7-463A-AE41-AEBA5C2E179D}"/>
              </a:ext>
            </a:extLst>
          </p:cNvPr>
          <p:cNvSpPr txBox="1"/>
          <p:nvPr/>
        </p:nvSpPr>
        <p:spPr>
          <a:xfrm>
            <a:off x="8325016" y="5455428"/>
            <a:ext cx="4516340" cy="646331"/>
          </a:xfrm>
          <a:prstGeom prst="rect">
            <a:avLst/>
          </a:prstGeom>
          <a:noFill/>
        </p:spPr>
        <p:txBody>
          <a:bodyPr wrap="square" rtlCol="0">
            <a:spAutoFit/>
          </a:bodyPr>
          <a:lstStyle/>
          <a:p>
            <a:r>
              <a:rPr lang="en-IN" dirty="0"/>
              <a:t>    </a:t>
            </a:r>
            <a:r>
              <a:rPr lang="en-IN" sz="3600" dirty="0"/>
              <a:t>THANK   YOU</a:t>
            </a:r>
            <a:endParaRPr lang="en-IN" dirty="0"/>
          </a:p>
        </p:txBody>
      </p:sp>
      <p:sp>
        <p:nvSpPr>
          <p:cNvPr id="8" name="Rectangle 7">
            <a:extLst>
              <a:ext uri="{FF2B5EF4-FFF2-40B4-BE49-F238E27FC236}">
                <a16:creationId xmlns:a16="http://schemas.microsoft.com/office/drawing/2014/main" id="{5F5D8EFD-9CA0-4C7A-B3B7-B224D32FFDA3}"/>
              </a:ext>
            </a:extLst>
          </p:cNvPr>
          <p:cNvSpPr/>
          <p:nvPr/>
        </p:nvSpPr>
        <p:spPr>
          <a:xfrm>
            <a:off x="7863840" y="5279666"/>
            <a:ext cx="4126727" cy="882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604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029C-19A1-4FAB-8CCA-8E2E7F028749}"/>
              </a:ext>
            </a:extLst>
          </p:cNvPr>
          <p:cNvSpPr>
            <a:spLocks noGrp="1"/>
          </p:cNvSpPr>
          <p:nvPr>
            <p:ph type="title"/>
          </p:nvPr>
        </p:nvSpPr>
        <p:spPr>
          <a:xfrm>
            <a:off x="4162507" y="786516"/>
            <a:ext cx="10668000" cy="1011141"/>
          </a:xfrm>
        </p:spPr>
        <p:txBody>
          <a:bodyPr/>
          <a:lstStyle/>
          <a:p>
            <a:r>
              <a:rPr lang="en-IN" dirty="0"/>
              <a:t>AGENDA</a:t>
            </a:r>
          </a:p>
        </p:txBody>
      </p:sp>
      <p:sp>
        <p:nvSpPr>
          <p:cNvPr id="3" name="Content Placeholder 2">
            <a:extLst>
              <a:ext uri="{FF2B5EF4-FFF2-40B4-BE49-F238E27FC236}">
                <a16:creationId xmlns:a16="http://schemas.microsoft.com/office/drawing/2014/main" id="{A5F06796-C2A3-4720-9854-3E793D79BC2D}"/>
              </a:ext>
            </a:extLst>
          </p:cNvPr>
          <p:cNvSpPr>
            <a:spLocks noGrp="1"/>
          </p:cNvSpPr>
          <p:nvPr>
            <p:ph idx="1"/>
          </p:nvPr>
        </p:nvSpPr>
        <p:spPr>
          <a:xfrm>
            <a:off x="3899452" y="1924213"/>
            <a:ext cx="4870837" cy="3097032"/>
          </a:xfrm>
        </p:spPr>
        <p:txBody>
          <a:bodyPr>
            <a:normAutofit fontScale="85000" lnSpcReduction="20000"/>
          </a:bodyPr>
          <a:lstStyle/>
          <a:p>
            <a:r>
              <a:rPr lang="en-IN" dirty="0"/>
              <a:t>INTRODUCTION</a:t>
            </a:r>
          </a:p>
          <a:p>
            <a:r>
              <a:rPr lang="en-IN" dirty="0"/>
              <a:t>ABOUT DATASET</a:t>
            </a:r>
          </a:p>
          <a:p>
            <a:r>
              <a:rPr lang="en-IN" dirty="0"/>
              <a:t>DATA PRE-PROCESSING</a:t>
            </a:r>
          </a:p>
          <a:p>
            <a:r>
              <a:rPr lang="en-IN" dirty="0"/>
              <a:t>EXPLORATORY DATA ANALYSIS</a:t>
            </a:r>
          </a:p>
          <a:p>
            <a:r>
              <a:rPr lang="en-IN" dirty="0"/>
              <a:t>REGRESSION ANALYSIS</a:t>
            </a:r>
          </a:p>
          <a:p>
            <a:r>
              <a:rPr lang="en-IN" dirty="0"/>
              <a:t>CONCLUSION</a:t>
            </a:r>
          </a:p>
          <a:p>
            <a:endParaRPr lang="en-IN" dirty="0"/>
          </a:p>
          <a:p>
            <a:endParaRPr lang="en-IN" dirty="0"/>
          </a:p>
        </p:txBody>
      </p:sp>
      <p:sp>
        <p:nvSpPr>
          <p:cNvPr id="4" name="Rectangle 3">
            <a:extLst>
              <a:ext uri="{FF2B5EF4-FFF2-40B4-BE49-F238E27FC236}">
                <a16:creationId xmlns:a16="http://schemas.microsoft.com/office/drawing/2014/main" id="{DBA19493-2F09-40BE-858B-743DAF6B95A6}"/>
              </a:ext>
            </a:extLst>
          </p:cNvPr>
          <p:cNvSpPr/>
          <p:nvPr/>
        </p:nvSpPr>
        <p:spPr>
          <a:xfrm>
            <a:off x="3633747" y="722905"/>
            <a:ext cx="5136542" cy="48661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959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49452-4363-438D-8C03-54BAF77DF940}"/>
              </a:ext>
            </a:extLst>
          </p:cNvPr>
          <p:cNvSpPr>
            <a:spLocks noGrp="1"/>
          </p:cNvSpPr>
          <p:nvPr>
            <p:ph idx="1"/>
          </p:nvPr>
        </p:nvSpPr>
        <p:spPr>
          <a:xfrm>
            <a:off x="762000" y="214686"/>
            <a:ext cx="10668000" cy="5889398"/>
          </a:xfrm>
        </p:spPr>
        <p:txBody>
          <a:bodyPr/>
          <a:lstStyle/>
          <a:p>
            <a:pPr lvl="1"/>
            <a:endParaRPr lang="en-IN" dirty="0"/>
          </a:p>
        </p:txBody>
      </p:sp>
      <p:sp>
        <p:nvSpPr>
          <p:cNvPr id="4" name="TextBox 3">
            <a:extLst>
              <a:ext uri="{FF2B5EF4-FFF2-40B4-BE49-F238E27FC236}">
                <a16:creationId xmlns:a16="http://schemas.microsoft.com/office/drawing/2014/main" id="{44F8FED9-AE55-4BD0-BCA5-D5CD53D02306}"/>
              </a:ext>
            </a:extLst>
          </p:cNvPr>
          <p:cNvSpPr txBox="1"/>
          <p:nvPr/>
        </p:nvSpPr>
        <p:spPr>
          <a:xfrm>
            <a:off x="761999" y="2005223"/>
            <a:ext cx="3181848" cy="2739211"/>
          </a:xfrm>
          <a:prstGeom prst="rect">
            <a:avLst/>
          </a:prstGeom>
          <a:noFill/>
        </p:spPr>
        <p:txBody>
          <a:bodyPr wrap="square" rtlCol="0">
            <a:spAutoFit/>
          </a:bodyPr>
          <a:lstStyle/>
          <a:p>
            <a:endParaRPr lang="en-IN" dirty="0"/>
          </a:p>
          <a:p>
            <a:endParaRPr lang="en-IN" dirty="0"/>
          </a:p>
          <a:p>
            <a:endParaRPr lang="en-IN" dirty="0"/>
          </a:p>
          <a:p>
            <a:r>
              <a:rPr lang="en-IN" sz="2800" dirty="0"/>
              <a:t>INTRODUCTION</a:t>
            </a:r>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6592EDF8-896B-4FDE-A5C6-0D2A7740DE17}"/>
              </a:ext>
            </a:extLst>
          </p:cNvPr>
          <p:cNvSpPr txBox="1"/>
          <p:nvPr/>
        </p:nvSpPr>
        <p:spPr>
          <a:xfrm>
            <a:off x="5007333" y="2238648"/>
            <a:ext cx="5359181" cy="2062103"/>
          </a:xfrm>
          <a:prstGeom prst="rect">
            <a:avLst/>
          </a:prstGeom>
          <a:noFill/>
        </p:spPr>
        <p:txBody>
          <a:bodyPr wrap="square" rtlCol="0">
            <a:spAutoFit/>
          </a:bodyPr>
          <a:lstStyle/>
          <a:p>
            <a:r>
              <a:rPr lang="en-IN" sz="3200" dirty="0"/>
              <a:t>Goal for this Project was to use Regression techniques to estimate the Sale Price of a House </a:t>
            </a:r>
          </a:p>
        </p:txBody>
      </p:sp>
      <p:sp>
        <p:nvSpPr>
          <p:cNvPr id="6" name="Rectangle 5">
            <a:extLst>
              <a:ext uri="{FF2B5EF4-FFF2-40B4-BE49-F238E27FC236}">
                <a16:creationId xmlns:a16="http://schemas.microsoft.com/office/drawing/2014/main" id="{FD1401F4-5A49-4717-BB1D-69083C63CC56}"/>
              </a:ext>
            </a:extLst>
          </p:cNvPr>
          <p:cNvSpPr/>
          <p:nvPr/>
        </p:nvSpPr>
        <p:spPr>
          <a:xfrm>
            <a:off x="818985" y="1335819"/>
            <a:ext cx="10455966" cy="3633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730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49452-4363-438D-8C03-54BAF77DF940}"/>
              </a:ext>
            </a:extLst>
          </p:cNvPr>
          <p:cNvSpPr>
            <a:spLocks noGrp="1"/>
          </p:cNvSpPr>
          <p:nvPr>
            <p:ph idx="1"/>
          </p:nvPr>
        </p:nvSpPr>
        <p:spPr>
          <a:xfrm>
            <a:off x="762000" y="214686"/>
            <a:ext cx="10668000" cy="5889398"/>
          </a:xfrm>
        </p:spPr>
        <p:txBody>
          <a:bodyPr/>
          <a:lstStyle/>
          <a:p>
            <a:pPr lvl="1"/>
            <a:endParaRPr lang="en-IN" dirty="0"/>
          </a:p>
        </p:txBody>
      </p:sp>
      <p:sp>
        <p:nvSpPr>
          <p:cNvPr id="4" name="TextBox 3">
            <a:extLst>
              <a:ext uri="{FF2B5EF4-FFF2-40B4-BE49-F238E27FC236}">
                <a16:creationId xmlns:a16="http://schemas.microsoft.com/office/drawing/2014/main" id="{44F8FED9-AE55-4BD0-BCA5-D5CD53D02306}"/>
              </a:ext>
            </a:extLst>
          </p:cNvPr>
          <p:cNvSpPr txBox="1"/>
          <p:nvPr/>
        </p:nvSpPr>
        <p:spPr>
          <a:xfrm>
            <a:off x="782538" y="1551998"/>
            <a:ext cx="3701997" cy="2739211"/>
          </a:xfrm>
          <a:prstGeom prst="rect">
            <a:avLst/>
          </a:prstGeom>
          <a:noFill/>
        </p:spPr>
        <p:txBody>
          <a:bodyPr wrap="square" rtlCol="0">
            <a:spAutoFit/>
          </a:bodyPr>
          <a:lstStyle/>
          <a:p>
            <a:endParaRPr lang="en-IN" dirty="0"/>
          </a:p>
          <a:p>
            <a:endParaRPr lang="en-IN" dirty="0"/>
          </a:p>
          <a:p>
            <a:endParaRPr lang="en-IN" dirty="0"/>
          </a:p>
          <a:p>
            <a:r>
              <a:rPr lang="en-IN" sz="2800" dirty="0"/>
              <a:t>  ABOUT DATASET</a:t>
            </a:r>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6592EDF8-896B-4FDE-A5C6-0D2A7740DE17}"/>
              </a:ext>
            </a:extLst>
          </p:cNvPr>
          <p:cNvSpPr txBox="1"/>
          <p:nvPr/>
        </p:nvSpPr>
        <p:spPr>
          <a:xfrm>
            <a:off x="4776746" y="1189076"/>
            <a:ext cx="5359181" cy="3785652"/>
          </a:xfrm>
          <a:prstGeom prst="rect">
            <a:avLst/>
          </a:prstGeom>
          <a:noFill/>
        </p:spPr>
        <p:txBody>
          <a:bodyPr wrap="square" rtlCol="0">
            <a:spAutoFit/>
          </a:bodyPr>
          <a:lstStyle/>
          <a:p>
            <a:pPr marL="457200" indent="-457200">
              <a:buFont typeface="Arial" panose="020B0604020202020204" pitchFamily="34" charset="0"/>
              <a:buChar char="•"/>
            </a:pPr>
            <a:r>
              <a:rPr lang="en-IN" sz="2000" dirty="0"/>
              <a:t>My Dataset comes from </a:t>
            </a:r>
            <a:r>
              <a:rPr lang="en-IN" sz="2000" dirty="0" err="1"/>
              <a:t>Github</a:t>
            </a:r>
            <a:r>
              <a:rPr lang="en-IN" sz="2000" dirty="0"/>
              <a:t> Projects-House Prices.txt</a:t>
            </a:r>
          </a:p>
          <a:p>
            <a:pPr marL="457200" indent="-457200">
              <a:buFont typeface="Arial" panose="020B0604020202020204" pitchFamily="34" charset="0"/>
              <a:buChar char="•"/>
            </a:pPr>
            <a:r>
              <a:rPr lang="en-IN" sz="2000" dirty="0"/>
              <a:t>Dataset contains house sales prices and its features for homes between 2006 &amp; 2010</a:t>
            </a:r>
          </a:p>
          <a:p>
            <a:pPr marL="342900" indent="-342900" algn="l">
              <a:buFont typeface="Arial" panose="020B0604020202020204" pitchFamily="34" charset="0"/>
              <a:buChar char="•"/>
            </a:pPr>
            <a:r>
              <a:rPr lang="en-US" sz="2000" b="0" i="0" dirty="0">
                <a:effectLst/>
              </a:rPr>
              <a:t>  There are a total of 1460 samples (rows)     </a:t>
            </a:r>
          </a:p>
          <a:p>
            <a:pPr algn="l"/>
            <a:r>
              <a:rPr lang="en-US" sz="2000" dirty="0"/>
              <a:t>        </a:t>
            </a:r>
            <a:r>
              <a:rPr lang="en-US" sz="2000" b="0" i="0" dirty="0">
                <a:effectLst/>
              </a:rPr>
              <a:t>and 81 columns in the dataset </a:t>
            </a:r>
          </a:p>
          <a:p>
            <a:pPr marL="342900" indent="-342900" algn="l">
              <a:buFont typeface="Arial" panose="020B0604020202020204" pitchFamily="34" charset="0"/>
              <a:buChar char="•"/>
            </a:pPr>
            <a:r>
              <a:rPr lang="en-US" sz="2000" b="0" i="0" dirty="0">
                <a:effectLst/>
              </a:rPr>
              <a:t>  There are 38 columns with a numeric   </a:t>
            </a:r>
          </a:p>
          <a:p>
            <a:pPr algn="l"/>
            <a:r>
              <a:rPr lang="en-US" sz="2000" b="0" i="0" dirty="0">
                <a:effectLst/>
              </a:rPr>
              <a:t>       datatype  and 43 columns with an object   </a:t>
            </a:r>
          </a:p>
          <a:p>
            <a:pPr algn="l"/>
            <a:r>
              <a:rPr lang="en-US" sz="2000" dirty="0"/>
              <a:t>        </a:t>
            </a:r>
            <a:r>
              <a:rPr lang="en-US" sz="2000" b="0" i="0" dirty="0">
                <a:effectLst/>
              </a:rPr>
              <a:t>datatype</a:t>
            </a:r>
            <a:r>
              <a:rPr lang="en-US" sz="2000" b="0" i="0" dirty="0">
                <a:solidFill>
                  <a:srgbClr val="212121"/>
                </a:solidFill>
                <a:effectLst/>
              </a:rPr>
              <a:t>.</a:t>
            </a:r>
          </a:p>
          <a:p>
            <a:pPr marL="342900" indent="-342900" algn="l">
              <a:buFont typeface="Arial" panose="020B0604020202020204" pitchFamily="34" charset="0"/>
              <a:buChar char="•"/>
            </a:pPr>
            <a:r>
              <a:rPr lang="en-US" sz="2000" dirty="0"/>
              <a:t> I am planning to use </a:t>
            </a:r>
            <a:r>
              <a:rPr lang="en-US" sz="2000" b="0" i="0" dirty="0">
                <a:effectLst/>
              </a:rPr>
              <a:t>36 attributes in   </a:t>
            </a:r>
          </a:p>
          <a:p>
            <a:pPr algn="l"/>
            <a:r>
              <a:rPr lang="en-US" sz="2000" dirty="0"/>
              <a:t>        </a:t>
            </a:r>
            <a:r>
              <a:rPr lang="en-US" sz="2000" b="0" i="0" dirty="0">
                <a:effectLst/>
              </a:rPr>
              <a:t>the  dataset</a:t>
            </a:r>
            <a:endParaRPr lang="en-IN" sz="2800" dirty="0"/>
          </a:p>
        </p:txBody>
      </p:sp>
      <p:sp>
        <p:nvSpPr>
          <p:cNvPr id="2" name="Rectangle 1">
            <a:extLst>
              <a:ext uri="{FF2B5EF4-FFF2-40B4-BE49-F238E27FC236}">
                <a16:creationId xmlns:a16="http://schemas.microsoft.com/office/drawing/2014/main" id="{00DA7C72-DCDA-497B-8F85-EFCF928A80AF}"/>
              </a:ext>
            </a:extLst>
          </p:cNvPr>
          <p:cNvSpPr/>
          <p:nvPr/>
        </p:nvSpPr>
        <p:spPr>
          <a:xfrm>
            <a:off x="858741" y="659958"/>
            <a:ext cx="10416209" cy="50089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100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49452-4363-438D-8C03-54BAF77DF940}"/>
              </a:ext>
            </a:extLst>
          </p:cNvPr>
          <p:cNvSpPr>
            <a:spLocks noGrp="1"/>
          </p:cNvSpPr>
          <p:nvPr>
            <p:ph idx="1"/>
          </p:nvPr>
        </p:nvSpPr>
        <p:spPr>
          <a:xfrm>
            <a:off x="762000" y="214686"/>
            <a:ext cx="10668000" cy="5889398"/>
          </a:xfrm>
        </p:spPr>
        <p:txBody>
          <a:bodyPr/>
          <a:lstStyle/>
          <a:p>
            <a:pPr lvl="1"/>
            <a:endParaRPr lang="en-IN" dirty="0"/>
          </a:p>
        </p:txBody>
      </p:sp>
      <p:sp>
        <p:nvSpPr>
          <p:cNvPr id="4" name="TextBox 3">
            <a:extLst>
              <a:ext uri="{FF2B5EF4-FFF2-40B4-BE49-F238E27FC236}">
                <a16:creationId xmlns:a16="http://schemas.microsoft.com/office/drawing/2014/main" id="{44F8FED9-AE55-4BD0-BCA5-D5CD53D02306}"/>
              </a:ext>
            </a:extLst>
          </p:cNvPr>
          <p:cNvSpPr txBox="1"/>
          <p:nvPr/>
        </p:nvSpPr>
        <p:spPr>
          <a:xfrm>
            <a:off x="762000" y="1574335"/>
            <a:ext cx="3714584" cy="3170099"/>
          </a:xfrm>
          <a:prstGeom prst="rect">
            <a:avLst/>
          </a:prstGeom>
          <a:noFill/>
        </p:spPr>
        <p:txBody>
          <a:bodyPr wrap="square" rtlCol="0">
            <a:spAutoFit/>
          </a:bodyPr>
          <a:lstStyle/>
          <a:p>
            <a:endParaRPr lang="en-IN" dirty="0"/>
          </a:p>
          <a:p>
            <a:endParaRPr lang="en-IN" dirty="0"/>
          </a:p>
          <a:p>
            <a:endParaRPr lang="en-IN" dirty="0"/>
          </a:p>
          <a:p>
            <a:r>
              <a:rPr lang="en-IN" sz="2800" dirty="0"/>
              <a:t>  DATASET PRE-    </a:t>
            </a:r>
          </a:p>
          <a:p>
            <a:r>
              <a:rPr lang="en-IN" sz="2800" dirty="0"/>
              <a:t>  PROCESSING</a:t>
            </a:r>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6592EDF8-896B-4FDE-A5C6-0D2A7740DE17}"/>
              </a:ext>
            </a:extLst>
          </p:cNvPr>
          <p:cNvSpPr txBox="1"/>
          <p:nvPr/>
        </p:nvSpPr>
        <p:spPr>
          <a:xfrm>
            <a:off x="4776746" y="1189076"/>
            <a:ext cx="5359181" cy="3785652"/>
          </a:xfrm>
          <a:prstGeom prst="rect">
            <a:avLst/>
          </a:prstGeom>
          <a:noFill/>
        </p:spPr>
        <p:txBody>
          <a:bodyPr wrap="square" rtlCol="0">
            <a:spAutoFit/>
          </a:bodyPr>
          <a:lstStyle/>
          <a:p>
            <a:pPr marL="457200" indent="-457200">
              <a:buFont typeface="Arial" panose="020B0604020202020204" pitchFamily="34" charset="0"/>
              <a:buChar char="•"/>
            </a:pPr>
            <a:r>
              <a:rPr lang="en-IN" sz="2400" dirty="0"/>
              <a:t>Out of selection, 3 attributes were having null values (Lot </a:t>
            </a:r>
            <a:r>
              <a:rPr lang="en-IN" sz="2400" dirty="0" err="1"/>
              <a:t>Frontage,Garage</a:t>
            </a:r>
            <a:r>
              <a:rPr lang="en-IN" sz="2400" dirty="0"/>
              <a:t> Year Built &amp; Mas </a:t>
            </a:r>
            <a:r>
              <a:rPr lang="en-IN" sz="2400" dirty="0" err="1"/>
              <a:t>VnrArea</a:t>
            </a:r>
            <a:endParaRPr lang="en-IN" sz="2400" dirty="0"/>
          </a:p>
          <a:p>
            <a:pPr marL="457200" indent="-457200">
              <a:buFont typeface="Arial" panose="020B0604020202020204" pitchFamily="34" charset="0"/>
              <a:buChar char="•"/>
            </a:pPr>
            <a:r>
              <a:rPr lang="en-IN" sz="2400" dirty="0"/>
              <a:t>The null values were filled using the mean &amp; the mode values and were cleaned</a:t>
            </a:r>
          </a:p>
          <a:p>
            <a:pPr marL="457200" indent="-457200">
              <a:buFont typeface="Arial" panose="020B0604020202020204" pitchFamily="34" charset="0"/>
              <a:buChar char="•"/>
            </a:pPr>
            <a:r>
              <a:rPr lang="en-IN" sz="2400" dirty="0"/>
              <a:t>Observations under consideration are 1460 X 36</a:t>
            </a:r>
          </a:p>
          <a:p>
            <a:pPr marL="457200" indent="-457200">
              <a:buFont typeface="Arial" panose="020B0604020202020204" pitchFamily="34" charset="0"/>
              <a:buChar char="•"/>
            </a:pPr>
            <a:r>
              <a:rPr lang="en-IN" sz="2400" dirty="0" err="1"/>
              <a:t>SalesPrice</a:t>
            </a:r>
            <a:r>
              <a:rPr lang="en-IN" sz="2400" dirty="0"/>
              <a:t> is the target variable</a:t>
            </a:r>
          </a:p>
        </p:txBody>
      </p:sp>
      <p:sp>
        <p:nvSpPr>
          <p:cNvPr id="2" name="Rectangle 1">
            <a:extLst>
              <a:ext uri="{FF2B5EF4-FFF2-40B4-BE49-F238E27FC236}">
                <a16:creationId xmlns:a16="http://schemas.microsoft.com/office/drawing/2014/main" id="{F7B35F98-A9F8-4CF0-8DA9-50BBC2DF5977}"/>
              </a:ext>
            </a:extLst>
          </p:cNvPr>
          <p:cNvSpPr/>
          <p:nvPr/>
        </p:nvSpPr>
        <p:spPr>
          <a:xfrm>
            <a:off x="850790" y="763325"/>
            <a:ext cx="10408257" cy="48264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783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49452-4363-438D-8C03-54BAF77DF940}"/>
              </a:ext>
            </a:extLst>
          </p:cNvPr>
          <p:cNvSpPr>
            <a:spLocks noGrp="1"/>
          </p:cNvSpPr>
          <p:nvPr>
            <p:ph idx="1"/>
          </p:nvPr>
        </p:nvSpPr>
        <p:spPr>
          <a:xfrm>
            <a:off x="762000" y="214686"/>
            <a:ext cx="10668000" cy="5889398"/>
          </a:xfrm>
        </p:spPr>
        <p:txBody>
          <a:bodyPr/>
          <a:lstStyle/>
          <a:p>
            <a:pPr lvl="1"/>
            <a:endParaRPr lang="en-IN" dirty="0"/>
          </a:p>
        </p:txBody>
      </p:sp>
      <p:sp>
        <p:nvSpPr>
          <p:cNvPr id="4" name="TextBox 3">
            <a:extLst>
              <a:ext uri="{FF2B5EF4-FFF2-40B4-BE49-F238E27FC236}">
                <a16:creationId xmlns:a16="http://schemas.microsoft.com/office/drawing/2014/main" id="{44F8FED9-AE55-4BD0-BCA5-D5CD53D02306}"/>
              </a:ext>
            </a:extLst>
          </p:cNvPr>
          <p:cNvSpPr txBox="1"/>
          <p:nvPr/>
        </p:nvSpPr>
        <p:spPr>
          <a:xfrm>
            <a:off x="762000" y="1574335"/>
            <a:ext cx="3181848" cy="1785104"/>
          </a:xfrm>
          <a:prstGeom prst="rect">
            <a:avLst/>
          </a:prstGeom>
          <a:noFill/>
        </p:spPr>
        <p:txBody>
          <a:bodyPr wrap="square" rtlCol="0">
            <a:spAutoFit/>
          </a:bodyPr>
          <a:lstStyle/>
          <a:p>
            <a:endParaRPr lang="en-IN" dirty="0"/>
          </a:p>
          <a:p>
            <a:endParaRPr lang="en-IN" dirty="0"/>
          </a:p>
          <a:p>
            <a:endParaRPr lang="en-IN" dirty="0"/>
          </a:p>
          <a:p>
            <a:r>
              <a:rPr lang="en-IN" sz="2800" dirty="0"/>
              <a:t>EXPLORATORY DATA ANALYSIS</a:t>
            </a:r>
            <a:endParaRPr lang="en-IN" dirty="0"/>
          </a:p>
        </p:txBody>
      </p:sp>
      <p:sp>
        <p:nvSpPr>
          <p:cNvPr id="5" name="TextBox 4">
            <a:extLst>
              <a:ext uri="{FF2B5EF4-FFF2-40B4-BE49-F238E27FC236}">
                <a16:creationId xmlns:a16="http://schemas.microsoft.com/office/drawing/2014/main" id="{6592EDF8-896B-4FDE-A5C6-0D2A7740DE17}"/>
              </a:ext>
            </a:extLst>
          </p:cNvPr>
          <p:cNvSpPr txBox="1"/>
          <p:nvPr/>
        </p:nvSpPr>
        <p:spPr>
          <a:xfrm>
            <a:off x="4442792" y="300691"/>
            <a:ext cx="5359181" cy="618630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IKEA Noto"/>
              </a:rPr>
              <a:t>T</a:t>
            </a:r>
            <a:r>
              <a:rPr lang="en-US" b="0" i="0" dirty="0">
                <a:effectLst/>
                <a:latin typeface="IKEA Noto"/>
              </a:rPr>
              <a:t>he distribution of </a:t>
            </a:r>
            <a:r>
              <a:rPr lang="en-US" b="0" i="0" dirty="0" err="1">
                <a:effectLst/>
                <a:latin typeface="IKEA Noto"/>
              </a:rPr>
              <a:t>SalePrice</a:t>
            </a:r>
            <a:r>
              <a:rPr lang="en-US" b="0" i="0" dirty="0">
                <a:effectLst/>
                <a:latin typeface="IKEA Noto"/>
              </a:rPr>
              <a:t> is positive (right) skewed because the mean of </a:t>
            </a:r>
            <a:r>
              <a:rPr lang="en-US" b="0" i="0" dirty="0" err="1">
                <a:effectLst/>
                <a:latin typeface="IKEA Noto"/>
              </a:rPr>
              <a:t>SalePrice</a:t>
            </a:r>
            <a:r>
              <a:rPr lang="en-US" b="0" i="0" dirty="0">
                <a:effectLst/>
                <a:latin typeface="IKEA Noto"/>
              </a:rPr>
              <a:t> (180921.195890) lies to the right of the median(50%) value (163000), on a distribution plot</a:t>
            </a:r>
          </a:p>
          <a:p>
            <a:pPr marL="285750" indent="-285750" algn="l">
              <a:buFont typeface="Arial" panose="020B0604020202020204" pitchFamily="34" charset="0"/>
              <a:buChar char="•"/>
            </a:pPr>
            <a:r>
              <a:rPr lang="en-US" dirty="0">
                <a:latin typeface="IKEA Noto"/>
              </a:rPr>
              <a:t> </a:t>
            </a:r>
            <a:r>
              <a:rPr lang="en-US" b="0" i="0" dirty="0">
                <a:effectLst/>
                <a:latin typeface="IKEA Noto"/>
              </a:rPr>
              <a:t>Majority of the values of </a:t>
            </a:r>
            <a:r>
              <a:rPr lang="en-US" b="0" i="0" dirty="0" err="1">
                <a:effectLst/>
                <a:latin typeface="IKEA Noto"/>
              </a:rPr>
              <a:t>SalePrice</a:t>
            </a:r>
            <a:r>
              <a:rPr lang="en-US" b="0" i="0" dirty="0">
                <a:effectLst/>
                <a:latin typeface="IKEA Noto"/>
              </a:rPr>
              <a:t> lie at  </a:t>
            </a:r>
          </a:p>
          <a:p>
            <a:pPr algn="l"/>
            <a:r>
              <a:rPr lang="en-US" b="0" i="0" dirty="0">
                <a:effectLst/>
                <a:latin typeface="IKEA Noto"/>
              </a:rPr>
              <a:t>      less than 214000 as shown by our 75%   </a:t>
            </a:r>
          </a:p>
          <a:p>
            <a:pPr algn="l"/>
            <a:r>
              <a:rPr lang="en-US" b="0" i="0" dirty="0">
                <a:effectLst/>
                <a:latin typeface="IKEA Noto"/>
              </a:rPr>
              <a:t>      value.</a:t>
            </a:r>
          </a:p>
          <a:p>
            <a:pPr marL="342900" indent="-342900" algn="l">
              <a:buFont typeface="Arial" panose="020B0604020202020204" pitchFamily="34" charset="0"/>
              <a:buChar char="•"/>
            </a:pPr>
            <a:r>
              <a:rPr lang="en-US" b="0" i="0" dirty="0">
                <a:effectLst/>
                <a:latin typeface="IKEA Noto"/>
              </a:rPr>
              <a:t>The maximum value of </a:t>
            </a:r>
            <a:r>
              <a:rPr lang="en-US" b="0" i="0" dirty="0" err="1">
                <a:effectLst/>
                <a:latin typeface="IKEA Noto"/>
              </a:rPr>
              <a:t>SalePrice</a:t>
            </a:r>
            <a:r>
              <a:rPr lang="en-US" b="0" i="0" dirty="0">
                <a:effectLst/>
                <a:latin typeface="IKEA Noto"/>
              </a:rPr>
              <a:t> is 755000,which is clearly an outlier because its value is</a:t>
            </a:r>
            <a:r>
              <a:rPr lang="en-US" dirty="0">
                <a:latin typeface="IKEA Noto"/>
              </a:rPr>
              <a:t> </a:t>
            </a:r>
            <a:r>
              <a:rPr lang="en-US" b="0" i="0" dirty="0">
                <a:effectLst/>
                <a:latin typeface="IKEA Noto"/>
              </a:rPr>
              <a:t>very distant from the 75% value.</a:t>
            </a:r>
          </a:p>
          <a:p>
            <a:pPr marL="342900" indent="-342900" algn="l">
              <a:buFont typeface="Arial" panose="020B0604020202020204" pitchFamily="34" charset="0"/>
              <a:buChar char="•"/>
            </a:pPr>
            <a:endParaRPr lang="en-US" b="0" i="0" dirty="0">
              <a:effectLst/>
              <a:latin typeface="IKEA Noto"/>
            </a:endParaRPr>
          </a:p>
          <a:p>
            <a:pPr marL="285750" indent="-285750">
              <a:buFont typeface="Arial" panose="020B0604020202020204" pitchFamily="34" charset="0"/>
              <a:buChar char="•"/>
            </a:pPr>
            <a:r>
              <a:rPr lang="en-US" b="0" dirty="0">
                <a:effectLst/>
                <a:latin typeface="IKEA Noto"/>
              </a:rPr>
              <a:t> People tend to move during the summer</a:t>
            </a:r>
          </a:p>
          <a:p>
            <a:pPr marL="285750" indent="-285750">
              <a:buFont typeface="Arial" panose="020B0604020202020204" pitchFamily="34" charset="0"/>
              <a:buChar char="•"/>
            </a:pPr>
            <a:endParaRPr lang="en-US" b="0" dirty="0">
              <a:effectLst/>
              <a:latin typeface="IKEA Noto"/>
            </a:endParaRPr>
          </a:p>
          <a:p>
            <a:pPr marL="285750" indent="-285750">
              <a:buFont typeface="Arial" panose="020B0604020202020204" pitchFamily="34" charset="0"/>
              <a:buChar char="•"/>
            </a:pPr>
            <a:r>
              <a:rPr lang="en-US" b="0" i="0" dirty="0">
                <a:effectLst/>
                <a:latin typeface="IKEA Noto"/>
              </a:rPr>
              <a:t>June and July were the months in which most houses were sold. The median house price was at its peak in 2007 (167k) and it was at its lowest point during the year of 2010 (155k) a difference of 12k. This might be a consequence of the economic recession. Less houses were sold and built during the year of 2010 compared to the other years.</a:t>
            </a:r>
            <a:endParaRPr lang="en-US" b="0" dirty="0">
              <a:effectLst/>
              <a:latin typeface="IKEA Noto"/>
            </a:endParaRPr>
          </a:p>
          <a:p>
            <a:pPr marL="285750" indent="-285750" algn="l">
              <a:buFont typeface="Arial" panose="020B0604020202020204" pitchFamily="34" charset="0"/>
              <a:buChar char="•"/>
            </a:pPr>
            <a:endParaRPr lang="en-US" b="0" i="0" dirty="0">
              <a:effectLst/>
              <a:latin typeface="Roboto"/>
            </a:endParaRPr>
          </a:p>
          <a:p>
            <a:pPr marL="457200" indent="-457200">
              <a:buFont typeface="Arial" panose="020B0604020202020204" pitchFamily="34" charset="0"/>
              <a:buChar char="•"/>
            </a:pPr>
            <a:endParaRPr lang="en-IN" dirty="0"/>
          </a:p>
        </p:txBody>
      </p:sp>
      <p:sp>
        <p:nvSpPr>
          <p:cNvPr id="2" name="Rectangle 1">
            <a:extLst>
              <a:ext uri="{FF2B5EF4-FFF2-40B4-BE49-F238E27FC236}">
                <a16:creationId xmlns:a16="http://schemas.microsoft.com/office/drawing/2014/main" id="{1860A559-1CB7-4FF4-9691-C16496DF6C8B}"/>
              </a:ext>
            </a:extLst>
          </p:cNvPr>
          <p:cNvSpPr/>
          <p:nvPr/>
        </p:nvSpPr>
        <p:spPr>
          <a:xfrm>
            <a:off x="818984" y="214686"/>
            <a:ext cx="10503673" cy="5796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29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F14A-AA6C-4701-A2CC-F407E0625692}"/>
              </a:ext>
            </a:extLst>
          </p:cNvPr>
          <p:cNvSpPr>
            <a:spLocks noGrp="1"/>
          </p:cNvSpPr>
          <p:nvPr>
            <p:ph type="title"/>
          </p:nvPr>
        </p:nvSpPr>
        <p:spPr>
          <a:xfrm>
            <a:off x="817659" y="173604"/>
            <a:ext cx="10668000" cy="772602"/>
          </a:xfrm>
        </p:spPr>
        <p:txBody>
          <a:bodyPr/>
          <a:lstStyle/>
          <a:p>
            <a:r>
              <a:rPr lang="en-IN" dirty="0"/>
              <a:t>EDA-Graphical Representations</a:t>
            </a:r>
          </a:p>
        </p:txBody>
      </p:sp>
      <p:pic>
        <p:nvPicPr>
          <p:cNvPr id="5" name="Content Placeholder 4">
            <a:extLst>
              <a:ext uri="{FF2B5EF4-FFF2-40B4-BE49-F238E27FC236}">
                <a16:creationId xmlns:a16="http://schemas.microsoft.com/office/drawing/2014/main" id="{29B51A60-79E8-442D-9AB9-F13E3B4082BD}"/>
              </a:ext>
            </a:extLst>
          </p:cNvPr>
          <p:cNvPicPr>
            <a:picLocks noGrp="1" noChangeAspect="1"/>
          </p:cNvPicPr>
          <p:nvPr>
            <p:ph idx="1"/>
          </p:nvPr>
        </p:nvPicPr>
        <p:blipFill>
          <a:blip r:embed="rId2"/>
          <a:stretch>
            <a:fillRect/>
          </a:stretch>
        </p:blipFill>
        <p:spPr>
          <a:xfrm>
            <a:off x="310101" y="1630017"/>
            <a:ext cx="11505537" cy="4659465"/>
          </a:xfrm>
        </p:spPr>
      </p:pic>
      <p:sp>
        <p:nvSpPr>
          <p:cNvPr id="6" name="Rectangle 5">
            <a:extLst>
              <a:ext uri="{FF2B5EF4-FFF2-40B4-BE49-F238E27FC236}">
                <a16:creationId xmlns:a16="http://schemas.microsoft.com/office/drawing/2014/main" id="{AF2A6E6C-E11E-4970-BD0E-6B0838CF0C3C}"/>
              </a:ext>
            </a:extLst>
          </p:cNvPr>
          <p:cNvSpPr/>
          <p:nvPr/>
        </p:nvSpPr>
        <p:spPr>
          <a:xfrm>
            <a:off x="135172" y="1152939"/>
            <a:ext cx="11855395" cy="5398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40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A4E0-EFDC-4821-B0CF-AA60F183ED29}"/>
              </a:ext>
            </a:extLst>
          </p:cNvPr>
          <p:cNvSpPr>
            <a:spLocks noGrp="1"/>
          </p:cNvSpPr>
          <p:nvPr>
            <p:ph type="title"/>
          </p:nvPr>
        </p:nvSpPr>
        <p:spPr>
          <a:xfrm>
            <a:off x="762000" y="102042"/>
            <a:ext cx="10668000" cy="812358"/>
          </a:xfrm>
        </p:spPr>
        <p:txBody>
          <a:bodyPr/>
          <a:lstStyle/>
          <a:p>
            <a:endParaRPr lang="en-IN" dirty="0"/>
          </a:p>
        </p:txBody>
      </p:sp>
      <p:pic>
        <p:nvPicPr>
          <p:cNvPr id="5" name="Content Placeholder 4">
            <a:extLst>
              <a:ext uri="{FF2B5EF4-FFF2-40B4-BE49-F238E27FC236}">
                <a16:creationId xmlns:a16="http://schemas.microsoft.com/office/drawing/2014/main" id="{312B9446-C066-4692-8630-D7176E40175D}"/>
              </a:ext>
            </a:extLst>
          </p:cNvPr>
          <p:cNvPicPr>
            <a:picLocks noGrp="1" noChangeAspect="1"/>
          </p:cNvPicPr>
          <p:nvPr>
            <p:ph idx="1"/>
          </p:nvPr>
        </p:nvPicPr>
        <p:blipFill>
          <a:blip r:embed="rId2"/>
          <a:stretch>
            <a:fillRect/>
          </a:stretch>
        </p:blipFill>
        <p:spPr>
          <a:xfrm>
            <a:off x="658632" y="1089329"/>
            <a:ext cx="5082209" cy="2663687"/>
          </a:xfrm>
        </p:spPr>
      </p:pic>
      <p:pic>
        <p:nvPicPr>
          <p:cNvPr id="7" name="Picture 6">
            <a:extLst>
              <a:ext uri="{FF2B5EF4-FFF2-40B4-BE49-F238E27FC236}">
                <a16:creationId xmlns:a16="http://schemas.microsoft.com/office/drawing/2014/main" id="{6FBF74F7-2B2D-4C06-9802-FA11C22D64A1}"/>
              </a:ext>
            </a:extLst>
          </p:cNvPr>
          <p:cNvPicPr>
            <a:picLocks noChangeAspect="1"/>
          </p:cNvPicPr>
          <p:nvPr/>
        </p:nvPicPr>
        <p:blipFill>
          <a:blip r:embed="rId3"/>
          <a:stretch>
            <a:fillRect/>
          </a:stretch>
        </p:blipFill>
        <p:spPr>
          <a:xfrm>
            <a:off x="6199368" y="1089329"/>
            <a:ext cx="5334000" cy="2663687"/>
          </a:xfrm>
          <a:prstGeom prst="rect">
            <a:avLst/>
          </a:prstGeom>
        </p:spPr>
      </p:pic>
      <p:pic>
        <p:nvPicPr>
          <p:cNvPr id="9" name="Picture 8">
            <a:extLst>
              <a:ext uri="{FF2B5EF4-FFF2-40B4-BE49-F238E27FC236}">
                <a16:creationId xmlns:a16="http://schemas.microsoft.com/office/drawing/2014/main" id="{1ECDFFF5-666B-48F5-80B9-B89F14DB7ADA}"/>
              </a:ext>
            </a:extLst>
          </p:cNvPr>
          <p:cNvPicPr>
            <a:picLocks noChangeAspect="1"/>
          </p:cNvPicPr>
          <p:nvPr/>
        </p:nvPicPr>
        <p:blipFill>
          <a:blip r:embed="rId4"/>
          <a:stretch>
            <a:fillRect/>
          </a:stretch>
        </p:blipFill>
        <p:spPr>
          <a:xfrm>
            <a:off x="658632" y="3959750"/>
            <a:ext cx="5082209" cy="2663687"/>
          </a:xfrm>
          <a:prstGeom prst="rect">
            <a:avLst/>
          </a:prstGeom>
        </p:spPr>
      </p:pic>
      <p:pic>
        <p:nvPicPr>
          <p:cNvPr id="11" name="Picture 10">
            <a:extLst>
              <a:ext uri="{FF2B5EF4-FFF2-40B4-BE49-F238E27FC236}">
                <a16:creationId xmlns:a16="http://schemas.microsoft.com/office/drawing/2014/main" id="{DA1EDBFF-10E5-4C27-976D-A25662FD3119}"/>
              </a:ext>
            </a:extLst>
          </p:cNvPr>
          <p:cNvPicPr>
            <a:picLocks noChangeAspect="1"/>
          </p:cNvPicPr>
          <p:nvPr/>
        </p:nvPicPr>
        <p:blipFill>
          <a:blip r:embed="rId5"/>
          <a:stretch>
            <a:fillRect/>
          </a:stretch>
        </p:blipFill>
        <p:spPr>
          <a:xfrm>
            <a:off x="6199368" y="4032287"/>
            <a:ext cx="5333999" cy="2591150"/>
          </a:xfrm>
          <a:prstGeom prst="rect">
            <a:avLst/>
          </a:prstGeom>
        </p:spPr>
      </p:pic>
      <p:sp>
        <p:nvSpPr>
          <p:cNvPr id="12" name="Rectangle 11">
            <a:extLst>
              <a:ext uri="{FF2B5EF4-FFF2-40B4-BE49-F238E27FC236}">
                <a16:creationId xmlns:a16="http://schemas.microsoft.com/office/drawing/2014/main" id="{3C683C0A-9280-4C8C-BE66-B916D258461B}"/>
              </a:ext>
            </a:extLst>
          </p:cNvPr>
          <p:cNvSpPr/>
          <p:nvPr/>
        </p:nvSpPr>
        <p:spPr>
          <a:xfrm>
            <a:off x="405517" y="914400"/>
            <a:ext cx="11386267" cy="5841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686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2FAE67D-B533-4E29-B4EA-69C1C0E73522}"/>
              </a:ext>
            </a:extLst>
          </p:cNvPr>
          <p:cNvPicPr>
            <a:picLocks noGrp="1" noChangeAspect="1"/>
          </p:cNvPicPr>
          <p:nvPr>
            <p:ph idx="1"/>
          </p:nvPr>
        </p:nvPicPr>
        <p:blipFill>
          <a:blip r:embed="rId2"/>
          <a:stretch>
            <a:fillRect/>
          </a:stretch>
        </p:blipFill>
        <p:spPr>
          <a:xfrm>
            <a:off x="271002" y="168183"/>
            <a:ext cx="5334669" cy="3012337"/>
          </a:xfrm>
        </p:spPr>
      </p:pic>
      <p:sp>
        <p:nvSpPr>
          <p:cNvPr id="4" name="TextBox 3">
            <a:extLst>
              <a:ext uri="{FF2B5EF4-FFF2-40B4-BE49-F238E27FC236}">
                <a16:creationId xmlns:a16="http://schemas.microsoft.com/office/drawing/2014/main" id="{44F8FED9-AE55-4BD0-BCA5-D5CD53D02306}"/>
              </a:ext>
            </a:extLst>
          </p:cNvPr>
          <p:cNvSpPr txBox="1"/>
          <p:nvPr/>
        </p:nvSpPr>
        <p:spPr>
          <a:xfrm>
            <a:off x="719590" y="1125996"/>
            <a:ext cx="3181848" cy="923330"/>
          </a:xfrm>
          <a:prstGeom prst="rect">
            <a:avLst/>
          </a:prstGeom>
          <a:noFill/>
        </p:spPr>
        <p:txBody>
          <a:bodyPr wrap="square" rtlCol="0">
            <a:spAutoFit/>
          </a:bodyPr>
          <a:lstStyle/>
          <a:p>
            <a:endParaRPr lang="en-IN" dirty="0"/>
          </a:p>
          <a:p>
            <a:endParaRPr lang="en-IN" dirty="0"/>
          </a:p>
          <a:p>
            <a:endParaRPr lang="en-IN" dirty="0"/>
          </a:p>
        </p:txBody>
      </p:sp>
      <p:sp>
        <p:nvSpPr>
          <p:cNvPr id="5" name="TextBox 4">
            <a:extLst>
              <a:ext uri="{FF2B5EF4-FFF2-40B4-BE49-F238E27FC236}">
                <a16:creationId xmlns:a16="http://schemas.microsoft.com/office/drawing/2014/main" id="{6592EDF8-896B-4FDE-A5C6-0D2A7740DE17}"/>
              </a:ext>
            </a:extLst>
          </p:cNvPr>
          <p:cNvSpPr txBox="1"/>
          <p:nvPr/>
        </p:nvSpPr>
        <p:spPr>
          <a:xfrm>
            <a:off x="6750654" y="3429000"/>
            <a:ext cx="5359181" cy="369331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Roboto"/>
              </a:rPr>
              <a:t>Outside Surroundings Correlation</a:t>
            </a:r>
          </a:p>
          <a:p>
            <a:pPr marL="342900" indent="-342900">
              <a:buFont typeface="Arial" panose="020B0604020202020204" pitchFamily="34" charset="0"/>
              <a:buChar char="•"/>
            </a:pPr>
            <a:endParaRPr lang="en-US" dirty="0">
              <a:latin typeface="Roboto"/>
            </a:endParaRPr>
          </a:p>
          <a:p>
            <a:pPr algn="l"/>
            <a:r>
              <a:rPr lang="en-US" dirty="0">
                <a:latin typeface="Roboto"/>
              </a:rPr>
              <a:t>L</a:t>
            </a:r>
            <a:r>
              <a:rPr lang="en-US" b="0" i="0" dirty="0">
                <a:effectLst/>
                <a:latin typeface="Roboto"/>
              </a:rPr>
              <a:t>ot Area and Lot Frontage influenced hugely on the price. However, </a:t>
            </a:r>
            <a:r>
              <a:rPr lang="en-US" b="0" i="0" dirty="0" err="1">
                <a:effectLst/>
                <a:latin typeface="Roboto"/>
              </a:rPr>
              <a:t>YrSold</a:t>
            </a:r>
            <a:r>
              <a:rPr lang="en-US" b="0" i="0" dirty="0">
                <a:effectLst/>
                <a:latin typeface="Roboto"/>
              </a:rPr>
              <a:t> does not have that much of a negative correlation with </a:t>
            </a:r>
            <a:r>
              <a:rPr lang="en-US" b="0" i="0" dirty="0" err="1">
                <a:effectLst/>
                <a:latin typeface="Roboto"/>
              </a:rPr>
              <a:t>SalePrice</a:t>
            </a:r>
            <a:endParaRPr lang="en-US" b="0" i="0" dirty="0">
              <a:effectLst/>
              <a:latin typeface="Roboto"/>
            </a:endParaRPr>
          </a:p>
          <a:p>
            <a:pPr algn="l"/>
            <a:endParaRPr lang="en-US" dirty="0">
              <a:latin typeface="Roboto"/>
            </a:endParaRPr>
          </a:p>
          <a:p>
            <a:pPr algn="l"/>
            <a:r>
              <a:rPr lang="en-US" dirty="0">
                <a:latin typeface="Roboto"/>
              </a:rPr>
              <a:t>W</a:t>
            </a:r>
            <a:r>
              <a:rPr lang="en-US" b="0" i="0" dirty="0">
                <a:effectLst/>
                <a:latin typeface="Roboto"/>
              </a:rPr>
              <a:t>hich neighborhoods gave the most revenue. This might indicate higher demand toward certain neighborhoods</a:t>
            </a:r>
          </a:p>
          <a:p>
            <a:pPr algn="l"/>
            <a:endParaRPr lang="en-US" dirty="0">
              <a:latin typeface="Roboto"/>
            </a:endParaRPr>
          </a:p>
          <a:p>
            <a:pPr algn="l"/>
            <a:r>
              <a:rPr lang="en-US" b="0" dirty="0">
                <a:effectLst/>
                <a:latin typeface="Roboto"/>
              </a:rPr>
              <a:t>Building Sales by Zoning</a:t>
            </a:r>
            <a:endParaRPr lang="en-US" b="0" dirty="0">
              <a:effectLst/>
            </a:endParaRPr>
          </a:p>
          <a:p>
            <a:pPr marL="285750" indent="-285750" algn="l">
              <a:buFont typeface="Arial" panose="020B0604020202020204" pitchFamily="34" charset="0"/>
              <a:buChar char="•"/>
            </a:pPr>
            <a:endParaRPr lang="en-US" b="0" i="0" dirty="0">
              <a:effectLst/>
              <a:latin typeface="Roboto"/>
            </a:endParaRPr>
          </a:p>
          <a:p>
            <a:pPr marL="457200" indent="-45720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CD709438-651A-4056-8A17-BB280CBA9439}"/>
              </a:ext>
            </a:extLst>
          </p:cNvPr>
          <p:cNvPicPr>
            <a:picLocks noChangeAspect="1"/>
          </p:cNvPicPr>
          <p:nvPr/>
        </p:nvPicPr>
        <p:blipFill>
          <a:blip r:embed="rId3"/>
          <a:stretch>
            <a:fillRect/>
          </a:stretch>
        </p:blipFill>
        <p:spPr>
          <a:xfrm>
            <a:off x="6586330" y="168184"/>
            <a:ext cx="5268408" cy="3012337"/>
          </a:xfrm>
          <a:prstGeom prst="rect">
            <a:avLst/>
          </a:prstGeom>
        </p:spPr>
      </p:pic>
      <p:pic>
        <p:nvPicPr>
          <p:cNvPr id="10" name="Picture 9">
            <a:extLst>
              <a:ext uri="{FF2B5EF4-FFF2-40B4-BE49-F238E27FC236}">
                <a16:creationId xmlns:a16="http://schemas.microsoft.com/office/drawing/2014/main" id="{A7D76FF5-3ACC-4EC0-AA40-5E3D1FF0C35F}"/>
              </a:ext>
            </a:extLst>
          </p:cNvPr>
          <p:cNvPicPr>
            <a:picLocks noChangeAspect="1"/>
          </p:cNvPicPr>
          <p:nvPr/>
        </p:nvPicPr>
        <p:blipFill>
          <a:blip r:embed="rId4"/>
          <a:stretch>
            <a:fillRect/>
          </a:stretch>
        </p:blipFill>
        <p:spPr>
          <a:xfrm>
            <a:off x="297508" y="3371353"/>
            <a:ext cx="5334669" cy="3318463"/>
          </a:xfrm>
          <a:prstGeom prst="rect">
            <a:avLst/>
          </a:prstGeom>
        </p:spPr>
      </p:pic>
      <p:sp>
        <p:nvSpPr>
          <p:cNvPr id="11" name="Rectangle 10">
            <a:extLst>
              <a:ext uri="{FF2B5EF4-FFF2-40B4-BE49-F238E27FC236}">
                <a16:creationId xmlns:a16="http://schemas.microsoft.com/office/drawing/2014/main" id="{4797EEC7-AC49-46C6-AA9F-98E38FC26744}"/>
              </a:ext>
            </a:extLst>
          </p:cNvPr>
          <p:cNvSpPr/>
          <p:nvPr/>
        </p:nvSpPr>
        <p:spPr>
          <a:xfrm>
            <a:off x="6671144" y="3379304"/>
            <a:ext cx="5438691" cy="3318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8207578"/>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42741"/>
      </a:dk2>
      <a:lt2>
        <a:srgbClr val="E2E8E8"/>
      </a:lt2>
      <a:accent1>
        <a:srgbClr val="C54F4B"/>
      </a:accent1>
      <a:accent2>
        <a:srgbClr val="B33967"/>
      </a:accent2>
      <a:accent3>
        <a:srgbClr val="C54BAC"/>
      </a:accent3>
      <a:accent4>
        <a:srgbClr val="9939B3"/>
      </a:accent4>
      <a:accent5>
        <a:srgbClr val="784BC5"/>
      </a:accent5>
      <a:accent6>
        <a:srgbClr val="454AB8"/>
      </a:accent6>
      <a:hlink>
        <a:srgbClr val="9256C6"/>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809</TotalTime>
  <Words>642</Words>
  <Application>Microsoft Office PowerPoint</Application>
  <PresentationFormat>Widescreen</PresentationFormat>
  <Paragraphs>227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Avenir Next LT Pro</vt:lpstr>
      <vt:lpstr>Avenir Next LT Pro Light</vt:lpstr>
      <vt:lpstr>Calibri</vt:lpstr>
      <vt:lpstr>Courier New</vt:lpstr>
      <vt:lpstr>IKEA Noto</vt:lpstr>
      <vt:lpstr>Roboto</vt:lpstr>
      <vt:lpstr>Sitka Subheading</vt:lpstr>
      <vt:lpstr>PebbleVTI</vt:lpstr>
      <vt:lpstr>Machine Learning Foundation Project Submission</vt:lpstr>
      <vt:lpstr>AGENDA</vt:lpstr>
      <vt:lpstr>PowerPoint Presentation</vt:lpstr>
      <vt:lpstr>PowerPoint Presentation</vt:lpstr>
      <vt:lpstr>PowerPoint Presentation</vt:lpstr>
      <vt:lpstr>PowerPoint Presentation</vt:lpstr>
      <vt:lpstr>EDA-Graphical Representations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Foundation Project Submission</dc:title>
  <dc:creator>harkohli91@outlook.com</dc:creator>
  <cp:lastModifiedBy>harkohli91@outlook.com</cp:lastModifiedBy>
  <cp:revision>66</cp:revision>
  <dcterms:created xsi:type="dcterms:W3CDTF">2020-09-13T15:31:48Z</dcterms:created>
  <dcterms:modified xsi:type="dcterms:W3CDTF">2020-09-14T17:14:47Z</dcterms:modified>
</cp:coreProperties>
</file>