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2" r:id="rId4"/>
  </p:sldMasterIdLst>
  <p:notesMasterIdLst>
    <p:notesMasterId r:id="rId25"/>
  </p:notesMasterIdLst>
  <p:sldIdLst>
    <p:sldId id="280" r:id="rId5"/>
    <p:sldId id="282" r:id="rId6"/>
    <p:sldId id="260" r:id="rId7"/>
    <p:sldId id="261" r:id="rId8"/>
    <p:sldId id="262" r:id="rId9"/>
    <p:sldId id="285" r:id="rId10"/>
    <p:sldId id="283" r:id="rId11"/>
    <p:sldId id="264" r:id="rId12"/>
    <p:sldId id="284" r:id="rId13"/>
    <p:sldId id="279" r:id="rId14"/>
    <p:sldId id="267" r:id="rId15"/>
    <p:sldId id="268" r:id="rId16"/>
    <p:sldId id="269" r:id="rId17"/>
    <p:sldId id="270" r:id="rId18"/>
    <p:sldId id="272" r:id="rId19"/>
    <p:sldId id="273" r:id="rId20"/>
    <p:sldId id="274" r:id="rId21"/>
    <p:sldId id="275" r:id="rId22"/>
    <p:sldId id="276" r:id="rId23"/>
    <p:sldId id="277" r:id="rId24"/>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ata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307522-A272-44BF-81FF-40894E719686}" type="doc">
      <dgm:prSet loTypeId="urn:microsoft.com/office/officeart/2018/2/layout/IconVerticalSolidList" loCatId="icon" qsTypeId="urn:microsoft.com/office/officeart/2005/8/quickstyle/simple1" qsCatId="simple" csTypeId="urn:microsoft.com/office/officeart/2005/8/colors/colorful2" csCatId="colorful" phldr="1"/>
      <dgm:spPr/>
      <dgm:t>
        <a:bodyPr/>
        <a:lstStyle/>
        <a:p>
          <a:endParaRPr lang="en-US"/>
        </a:p>
      </dgm:t>
    </dgm:pt>
    <dgm:pt modelId="{B8ED5DC0-A716-44F6-9126-95813B1D60F0}">
      <dgm:prSet/>
      <dgm:spPr/>
      <dgm:t>
        <a:bodyPr/>
        <a:lstStyle/>
        <a:p>
          <a:pPr>
            <a:lnSpc>
              <a:spcPct val="100000"/>
            </a:lnSpc>
          </a:pPr>
          <a:r>
            <a:rPr lang="en-US"/>
            <a:t>Executive Summary</a:t>
          </a:r>
        </a:p>
      </dgm:t>
    </dgm:pt>
    <dgm:pt modelId="{EB41F12B-0397-4699-8BCA-14AB97AE4F53}" type="parTrans" cxnId="{42B631DF-214C-4111-95E0-B8514157EA74}">
      <dgm:prSet/>
      <dgm:spPr/>
      <dgm:t>
        <a:bodyPr/>
        <a:lstStyle/>
        <a:p>
          <a:endParaRPr lang="en-US"/>
        </a:p>
      </dgm:t>
    </dgm:pt>
    <dgm:pt modelId="{2CFFF528-55E8-4C0D-9835-407774C13555}" type="sibTrans" cxnId="{42B631DF-214C-4111-95E0-B8514157EA74}">
      <dgm:prSet/>
      <dgm:spPr/>
      <dgm:t>
        <a:bodyPr/>
        <a:lstStyle/>
        <a:p>
          <a:endParaRPr lang="en-US"/>
        </a:p>
      </dgm:t>
    </dgm:pt>
    <dgm:pt modelId="{8E2EE3A5-54D1-437A-A2A9-00D57D34C481}">
      <dgm:prSet/>
      <dgm:spPr/>
      <dgm:t>
        <a:bodyPr/>
        <a:lstStyle/>
        <a:p>
          <a:pPr>
            <a:lnSpc>
              <a:spcPct val="100000"/>
            </a:lnSpc>
          </a:pPr>
          <a:r>
            <a:rPr lang="en-US"/>
            <a:t>Introduction</a:t>
          </a:r>
        </a:p>
      </dgm:t>
    </dgm:pt>
    <dgm:pt modelId="{2F196A7E-95E2-48CA-90C1-F05143B23282}" type="parTrans" cxnId="{58FFEA83-0789-4AC6-A652-472AEFC2D902}">
      <dgm:prSet/>
      <dgm:spPr/>
      <dgm:t>
        <a:bodyPr/>
        <a:lstStyle/>
        <a:p>
          <a:endParaRPr lang="en-US"/>
        </a:p>
      </dgm:t>
    </dgm:pt>
    <dgm:pt modelId="{78337759-D82F-4F83-8834-4F6CA5378BA5}" type="sibTrans" cxnId="{58FFEA83-0789-4AC6-A652-472AEFC2D902}">
      <dgm:prSet/>
      <dgm:spPr/>
      <dgm:t>
        <a:bodyPr/>
        <a:lstStyle/>
        <a:p>
          <a:endParaRPr lang="en-US"/>
        </a:p>
      </dgm:t>
    </dgm:pt>
    <dgm:pt modelId="{8159DC59-F0A5-4A21-B4D2-8EF13B468591}">
      <dgm:prSet/>
      <dgm:spPr/>
      <dgm:t>
        <a:bodyPr/>
        <a:lstStyle/>
        <a:p>
          <a:pPr>
            <a:lnSpc>
              <a:spcPct val="100000"/>
            </a:lnSpc>
          </a:pPr>
          <a:r>
            <a:rPr lang="en-US"/>
            <a:t>Methodology</a:t>
          </a:r>
        </a:p>
      </dgm:t>
    </dgm:pt>
    <dgm:pt modelId="{61BA3043-2EE6-4D7A-AE77-57DA476170D4}" type="parTrans" cxnId="{2EA6AD58-4AE3-4A2E-A3D4-A790D1C09C22}">
      <dgm:prSet/>
      <dgm:spPr/>
      <dgm:t>
        <a:bodyPr/>
        <a:lstStyle/>
        <a:p>
          <a:endParaRPr lang="en-US"/>
        </a:p>
      </dgm:t>
    </dgm:pt>
    <dgm:pt modelId="{3E02F19B-0A53-4EE9-A872-AE2DC226E8CC}" type="sibTrans" cxnId="{2EA6AD58-4AE3-4A2E-A3D4-A790D1C09C22}">
      <dgm:prSet/>
      <dgm:spPr/>
      <dgm:t>
        <a:bodyPr/>
        <a:lstStyle/>
        <a:p>
          <a:endParaRPr lang="en-US"/>
        </a:p>
      </dgm:t>
    </dgm:pt>
    <dgm:pt modelId="{81D7EEA5-7057-4C05-B688-3D3C80FDC461}">
      <dgm:prSet/>
      <dgm:spPr/>
      <dgm:t>
        <a:bodyPr/>
        <a:lstStyle/>
        <a:p>
          <a:pPr>
            <a:lnSpc>
              <a:spcPct val="100000"/>
            </a:lnSpc>
          </a:pPr>
          <a:r>
            <a:rPr lang="en-US"/>
            <a:t>Results</a:t>
          </a:r>
        </a:p>
      </dgm:t>
    </dgm:pt>
    <dgm:pt modelId="{248D7E73-EF32-40B3-92BF-A6068CAB40DD}" type="parTrans" cxnId="{A04457F5-CD8F-4537-AD95-269F938B5BFC}">
      <dgm:prSet/>
      <dgm:spPr/>
      <dgm:t>
        <a:bodyPr/>
        <a:lstStyle/>
        <a:p>
          <a:endParaRPr lang="en-US"/>
        </a:p>
      </dgm:t>
    </dgm:pt>
    <dgm:pt modelId="{2CA126D8-C93F-476D-918B-18F4D9067AD1}" type="sibTrans" cxnId="{A04457F5-CD8F-4537-AD95-269F938B5BFC}">
      <dgm:prSet/>
      <dgm:spPr/>
      <dgm:t>
        <a:bodyPr/>
        <a:lstStyle/>
        <a:p>
          <a:endParaRPr lang="en-US"/>
        </a:p>
      </dgm:t>
    </dgm:pt>
    <dgm:pt modelId="{6B76BC59-FA7A-4FE6-90AB-E533FB53E24C}">
      <dgm:prSet/>
      <dgm:spPr/>
      <dgm:t>
        <a:bodyPr/>
        <a:lstStyle/>
        <a:p>
          <a:pPr>
            <a:lnSpc>
              <a:spcPct val="100000"/>
            </a:lnSpc>
          </a:pPr>
          <a:r>
            <a:rPr lang="en-US"/>
            <a:t>Visualization – Charts</a:t>
          </a:r>
        </a:p>
      </dgm:t>
    </dgm:pt>
    <dgm:pt modelId="{90B92803-B453-4ECF-AD3D-4D5563BE7C17}" type="parTrans" cxnId="{A05661E0-8A6E-4C73-A104-67D9EA6BF430}">
      <dgm:prSet/>
      <dgm:spPr/>
      <dgm:t>
        <a:bodyPr/>
        <a:lstStyle/>
        <a:p>
          <a:endParaRPr lang="en-US"/>
        </a:p>
      </dgm:t>
    </dgm:pt>
    <dgm:pt modelId="{0C4B819F-595D-483B-9ED3-14D8E9CB7861}" type="sibTrans" cxnId="{A05661E0-8A6E-4C73-A104-67D9EA6BF430}">
      <dgm:prSet/>
      <dgm:spPr/>
      <dgm:t>
        <a:bodyPr/>
        <a:lstStyle/>
        <a:p>
          <a:endParaRPr lang="en-US"/>
        </a:p>
      </dgm:t>
    </dgm:pt>
    <dgm:pt modelId="{7B51C686-4D3D-472D-A9F1-1945F1DF8093}">
      <dgm:prSet/>
      <dgm:spPr/>
      <dgm:t>
        <a:bodyPr/>
        <a:lstStyle/>
        <a:p>
          <a:pPr>
            <a:lnSpc>
              <a:spcPct val="100000"/>
            </a:lnSpc>
          </a:pPr>
          <a:r>
            <a:rPr lang="en-US"/>
            <a:t>Dashboard</a:t>
          </a:r>
        </a:p>
      </dgm:t>
    </dgm:pt>
    <dgm:pt modelId="{0250938E-5D34-44AA-8E93-3D665C057FF6}" type="parTrans" cxnId="{02064066-E2BD-424F-A9F9-DC41E750FA07}">
      <dgm:prSet/>
      <dgm:spPr/>
      <dgm:t>
        <a:bodyPr/>
        <a:lstStyle/>
        <a:p>
          <a:endParaRPr lang="en-US"/>
        </a:p>
      </dgm:t>
    </dgm:pt>
    <dgm:pt modelId="{69292CE3-8E83-4CA1-9727-4497FA03E134}" type="sibTrans" cxnId="{02064066-E2BD-424F-A9F9-DC41E750FA07}">
      <dgm:prSet/>
      <dgm:spPr/>
      <dgm:t>
        <a:bodyPr/>
        <a:lstStyle/>
        <a:p>
          <a:endParaRPr lang="en-US"/>
        </a:p>
      </dgm:t>
    </dgm:pt>
    <dgm:pt modelId="{FFDDF09E-15D2-45B4-8F70-F9564464FC8B}">
      <dgm:prSet/>
      <dgm:spPr/>
      <dgm:t>
        <a:bodyPr/>
        <a:lstStyle/>
        <a:p>
          <a:pPr>
            <a:lnSpc>
              <a:spcPct val="100000"/>
            </a:lnSpc>
          </a:pPr>
          <a:r>
            <a:rPr lang="en-US"/>
            <a:t>Discussion</a:t>
          </a:r>
        </a:p>
      </dgm:t>
    </dgm:pt>
    <dgm:pt modelId="{B50378D4-72B8-4012-AC98-BFA7ACDEEDFE}" type="parTrans" cxnId="{A79705AC-C014-4CB9-8238-F14F5369A75B}">
      <dgm:prSet/>
      <dgm:spPr/>
      <dgm:t>
        <a:bodyPr/>
        <a:lstStyle/>
        <a:p>
          <a:endParaRPr lang="en-US"/>
        </a:p>
      </dgm:t>
    </dgm:pt>
    <dgm:pt modelId="{2E90D8AA-93E8-41E2-B9F3-7A659766418B}" type="sibTrans" cxnId="{A79705AC-C014-4CB9-8238-F14F5369A75B}">
      <dgm:prSet/>
      <dgm:spPr/>
      <dgm:t>
        <a:bodyPr/>
        <a:lstStyle/>
        <a:p>
          <a:endParaRPr lang="en-US"/>
        </a:p>
      </dgm:t>
    </dgm:pt>
    <dgm:pt modelId="{7B33522C-8049-4EC1-AF99-DACC1B47DE8E}">
      <dgm:prSet/>
      <dgm:spPr/>
      <dgm:t>
        <a:bodyPr/>
        <a:lstStyle/>
        <a:p>
          <a:pPr>
            <a:lnSpc>
              <a:spcPct val="100000"/>
            </a:lnSpc>
          </a:pPr>
          <a:r>
            <a:rPr lang="en-US"/>
            <a:t>Findings &amp; Implications</a:t>
          </a:r>
        </a:p>
      </dgm:t>
    </dgm:pt>
    <dgm:pt modelId="{A320F204-00DC-42DA-812D-F4BAAA667D2B}" type="parTrans" cxnId="{B578F390-E0CD-419D-B1AF-A6A52709C77B}">
      <dgm:prSet/>
      <dgm:spPr/>
      <dgm:t>
        <a:bodyPr/>
        <a:lstStyle/>
        <a:p>
          <a:endParaRPr lang="en-US"/>
        </a:p>
      </dgm:t>
    </dgm:pt>
    <dgm:pt modelId="{22E8E126-DD62-475D-AC32-2EF0BB1B3752}" type="sibTrans" cxnId="{B578F390-E0CD-419D-B1AF-A6A52709C77B}">
      <dgm:prSet/>
      <dgm:spPr/>
      <dgm:t>
        <a:bodyPr/>
        <a:lstStyle/>
        <a:p>
          <a:endParaRPr lang="en-US"/>
        </a:p>
      </dgm:t>
    </dgm:pt>
    <dgm:pt modelId="{A6B399D3-6EAB-4E05-A426-55F635AB0F23}">
      <dgm:prSet/>
      <dgm:spPr/>
      <dgm:t>
        <a:bodyPr/>
        <a:lstStyle/>
        <a:p>
          <a:pPr>
            <a:lnSpc>
              <a:spcPct val="100000"/>
            </a:lnSpc>
          </a:pPr>
          <a:r>
            <a:rPr lang="en-US"/>
            <a:t>Conclusion</a:t>
          </a:r>
        </a:p>
      </dgm:t>
    </dgm:pt>
    <dgm:pt modelId="{17D7FE73-366A-4207-B318-691522C352FA}" type="parTrans" cxnId="{DE9E0E6B-743B-41A8-A9ED-90591ED11EE8}">
      <dgm:prSet/>
      <dgm:spPr/>
      <dgm:t>
        <a:bodyPr/>
        <a:lstStyle/>
        <a:p>
          <a:endParaRPr lang="en-US"/>
        </a:p>
      </dgm:t>
    </dgm:pt>
    <dgm:pt modelId="{F8FBBD01-BB38-4330-8518-DC5A96BD9E45}" type="sibTrans" cxnId="{DE9E0E6B-743B-41A8-A9ED-90591ED11EE8}">
      <dgm:prSet/>
      <dgm:spPr/>
      <dgm:t>
        <a:bodyPr/>
        <a:lstStyle/>
        <a:p>
          <a:endParaRPr lang="en-US"/>
        </a:p>
      </dgm:t>
    </dgm:pt>
    <dgm:pt modelId="{20D09D77-425C-43B6-963E-44A5826ABC60}">
      <dgm:prSet/>
      <dgm:spPr/>
      <dgm:t>
        <a:bodyPr/>
        <a:lstStyle/>
        <a:p>
          <a:pPr>
            <a:lnSpc>
              <a:spcPct val="100000"/>
            </a:lnSpc>
          </a:pPr>
          <a:r>
            <a:rPr lang="en-US"/>
            <a:t>Appendix</a:t>
          </a:r>
        </a:p>
      </dgm:t>
    </dgm:pt>
    <dgm:pt modelId="{AF59C0BF-49FA-4F64-8E99-844A2395D18D}" type="parTrans" cxnId="{979682FC-A987-4E5E-BDF1-B9F6247D318E}">
      <dgm:prSet/>
      <dgm:spPr/>
      <dgm:t>
        <a:bodyPr/>
        <a:lstStyle/>
        <a:p>
          <a:endParaRPr lang="en-US"/>
        </a:p>
      </dgm:t>
    </dgm:pt>
    <dgm:pt modelId="{8E73D5B9-748E-407C-95C6-CAA309FB606A}" type="sibTrans" cxnId="{979682FC-A987-4E5E-BDF1-B9F6247D318E}">
      <dgm:prSet/>
      <dgm:spPr/>
      <dgm:t>
        <a:bodyPr/>
        <a:lstStyle/>
        <a:p>
          <a:endParaRPr lang="en-US"/>
        </a:p>
      </dgm:t>
    </dgm:pt>
    <dgm:pt modelId="{62093C94-8294-4769-B712-2961B121EABB}" type="pres">
      <dgm:prSet presAssocID="{B2307522-A272-44BF-81FF-40894E719686}" presName="root" presStyleCnt="0">
        <dgm:presLayoutVars>
          <dgm:dir/>
          <dgm:resizeHandles val="exact"/>
        </dgm:presLayoutVars>
      </dgm:prSet>
      <dgm:spPr/>
    </dgm:pt>
    <dgm:pt modelId="{99C3ACB6-259A-4265-8EE8-07B090CFDE0B}" type="pres">
      <dgm:prSet presAssocID="{B8ED5DC0-A716-44F6-9126-95813B1D60F0}" presName="compNode" presStyleCnt="0"/>
      <dgm:spPr/>
    </dgm:pt>
    <dgm:pt modelId="{A0D56AB0-8CA8-4238-90DC-D475BC4A52BA}" type="pres">
      <dgm:prSet presAssocID="{B8ED5DC0-A716-44F6-9126-95813B1D60F0}" presName="bgRect" presStyleLbl="bgShp" presStyleIdx="0" presStyleCnt="7"/>
      <dgm:spPr/>
    </dgm:pt>
    <dgm:pt modelId="{9E926668-2EC7-467A-9D19-6240404A52A9}" type="pres">
      <dgm:prSet presAssocID="{B8ED5DC0-A716-44F6-9126-95813B1D60F0}"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eploy"/>
        </a:ext>
      </dgm:extLst>
    </dgm:pt>
    <dgm:pt modelId="{8AF5C72B-4D73-4CEB-BDC6-AF850944560A}" type="pres">
      <dgm:prSet presAssocID="{B8ED5DC0-A716-44F6-9126-95813B1D60F0}" presName="spaceRect" presStyleCnt="0"/>
      <dgm:spPr/>
    </dgm:pt>
    <dgm:pt modelId="{04A7EAC3-4B4F-4281-9879-5C300C3D7A1D}" type="pres">
      <dgm:prSet presAssocID="{B8ED5DC0-A716-44F6-9126-95813B1D60F0}" presName="parTx" presStyleLbl="revTx" presStyleIdx="0" presStyleCnt="9">
        <dgm:presLayoutVars>
          <dgm:chMax val="0"/>
          <dgm:chPref val="0"/>
        </dgm:presLayoutVars>
      </dgm:prSet>
      <dgm:spPr/>
    </dgm:pt>
    <dgm:pt modelId="{CEA34603-CA39-4E06-8A92-83AC4FFD4B69}" type="pres">
      <dgm:prSet presAssocID="{2CFFF528-55E8-4C0D-9835-407774C13555}" presName="sibTrans" presStyleCnt="0"/>
      <dgm:spPr/>
    </dgm:pt>
    <dgm:pt modelId="{5317F488-175F-445A-A26D-7E4A6B030DE7}" type="pres">
      <dgm:prSet presAssocID="{8E2EE3A5-54D1-437A-A2A9-00D57D34C481}" presName="compNode" presStyleCnt="0"/>
      <dgm:spPr/>
    </dgm:pt>
    <dgm:pt modelId="{BAE55153-16E5-4CA1-9823-9F59D5D570FC}" type="pres">
      <dgm:prSet presAssocID="{8E2EE3A5-54D1-437A-A2A9-00D57D34C481}" presName="bgRect" presStyleLbl="bgShp" presStyleIdx="1" presStyleCnt="7"/>
      <dgm:spPr/>
    </dgm:pt>
    <dgm:pt modelId="{A25C1886-8809-4373-92EE-E6D203899494}" type="pres">
      <dgm:prSet presAssocID="{8E2EE3A5-54D1-437A-A2A9-00D57D34C481}"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ike"/>
        </a:ext>
      </dgm:extLst>
    </dgm:pt>
    <dgm:pt modelId="{789C90ED-63E5-4E41-AD66-F083BD2ED196}" type="pres">
      <dgm:prSet presAssocID="{8E2EE3A5-54D1-437A-A2A9-00D57D34C481}" presName="spaceRect" presStyleCnt="0"/>
      <dgm:spPr/>
    </dgm:pt>
    <dgm:pt modelId="{5D10414F-539A-4377-92E2-F1CF7DE52710}" type="pres">
      <dgm:prSet presAssocID="{8E2EE3A5-54D1-437A-A2A9-00D57D34C481}" presName="parTx" presStyleLbl="revTx" presStyleIdx="1" presStyleCnt="9">
        <dgm:presLayoutVars>
          <dgm:chMax val="0"/>
          <dgm:chPref val="0"/>
        </dgm:presLayoutVars>
      </dgm:prSet>
      <dgm:spPr/>
    </dgm:pt>
    <dgm:pt modelId="{8071525E-10C9-4CA7-B044-D0D6DD291FC1}" type="pres">
      <dgm:prSet presAssocID="{78337759-D82F-4F83-8834-4F6CA5378BA5}" presName="sibTrans" presStyleCnt="0"/>
      <dgm:spPr/>
    </dgm:pt>
    <dgm:pt modelId="{80AA1C8F-A289-47FD-9DB6-6B52EFC9AC2F}" type="pres">
      <dgm:prSet presAssocID="{8159DC59-F0A5-4A21-B4D2-8EF13B468591}" presName="compNode" presStyleCnt="0"/>
      <dgm:spPr/>
    </dgm:pt>
    <dgm:pt modelId="{F9F51323-EFE9-4AE5-9BD4-E849EDB5A578}" type="pres">
      <dgm:prSet presAssocID="{8159DC59-F0A5-4A21-B4D2-8EF13B468591}" presName="bgRect" presStyleLbl="bgShp" presStyleIdx="2" presStyleCnt="7"/>
      <dgm:spPr/>
    </dgm:pt>
    <dgm:pt modelId="{183D44AE-1FE3-478C-980F-62B056CB8ED3}" type="pres">
      <dgm:prSet presAssocID="{8159DC59-F0A5-4A21-B4D2-8EF13B468591}"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Open Enrollment"/>
        </a:ext>
      </dgm:extLst>
    </dgm:pt>
    <dgm:pt modelId="{824AC2D6-8997-41D3-B543-06AC30E76F42}" type="pres">
      <dgm:prSet presAssocID="{8159DC59-F0A5-4A21-B4D2-8EF13B468591}" presName="spaceRect" presStyleCnt="0"/>
      <dgm:spPr/>
    </dgm:pt>
    <dgm:pt modelId="{A6C837AD-EA5B-4543-B0FF-1ABCCFC9C297}" type="pres">
      <dgm:prSet presAssocID="{8159DC59-F0A5-4A21-B4D2-8EF13B468591}" presName="parTx" presStyleLbl="revTx" presStyleIdx="2" presStyleCnt="9">
        <dgm:presLayoutVars>
          <dgm:chMax val="0"/>
          <dgm:chPref val="0"/>
        </dgm:presLayoutVars>
      </dgm:prSet>
      <dgm:spPr/>
    </dgm:pt>
    <dgm:pt modelId="{2BE3829E-A97B-40D0-B1B3-14ABC3D5C2EC}" type="pres">
      <dgm:prSet presAssocID="{3E02F19B-0A53-4EE9-A872-AE2DC226E8CC}" presName="sibTrans" presStyleCnt="0"/>
      <dgm:spPr/>
    </dgm:pt>
    <dgm:pt modelId="{92D77056-C5EC-4399-B5A5-F9512F2B6751}" type="pres">
      <dgm:prSet presAssocID="{81D7EEA5-7057-4C05-B688-3D3C80FDC461}" presName="compNode" presStyleCnt="0"/>
      <dgm:spPr/>
    </dgm:pt>
    <dgm:pt modelId="{9679B63D-B9D7-4ED7-858B-AB6BB1690720}" type="pres">
      <dgm:prSet presAssocID="{81D7EEA5-7057-4C05-B688-3D3C80FDC461}" presName="bgRect" presStyleLbl="bgShp" presStyleIdx="3" presStyleCnt="7"/>
      <dgm:spPr/>
    </dgm:pt>
    <dgm:pt modelId="{32C87EBA-BF5F-44C4-826D-3F8AD56C4B70}" type="pres">
      <dgm:prSet presAssocID="{81D7EEA5-7057-4C05-B688-3D3C80FDC461}"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hart"/>
        </a:ext>
      </dgm:extLst>
    </dgm:pt>
    <dgm:pt modelId="{46B05785-D087-4BE0-BD67-7E84DBA59A95}" type="pres">
      <dgm:prSet presAssocID="{81D7EEA5-7057-4C05-B688-3D3C80FDC461}" presName="spaceRect" presStyleCnt="0"/>
      <dgm:spPr/>
    </dgm:pt>
    <dgm:pt modelId="{C06A4792-2DE4-48A5-9D6B-5E96082BA9F8}" type="pres">
      <dgm:prSet presAssocID="{81D7EEA5-7057-4C05-B688-3D3C80FDC461}" presName="parTx" presStyleLbl="revTx" presStyleIdx="3" presStyleCnt="9">
        <dgm:presLayoutVars>
          <dgm:chMax val="0"/>
          <dgm:chPref val="0"/>
        </dgm:presLayoutVars>
      </dgm:prSet>
      <dgm:spPr/>
    </dgm:pt>
    <dgm:pt modelId="{30D7C209-27F9-499A-9C53-CCC0F251460E}" type="pres">
      <dgm:prSet presAssocID="{81D7EEA5-7057-4C05-B688-3D3C80FDC461}" presName="desTx" presStyleLbl="revTx" presStyleIdx="4" presStyleCnt="9">
        <dgm:presLayoutVars/>
      </dgm:prSet>
      <dgm:spPr/>
    </dgm:pt>
    <dgm:pt modelId="{16ECDACB-0B11-481B-98A4-A0FA51A4C387}" type="pres">
      <dgm:prSet presAssocID="{2CA126D8-C93F-476D-918B-18F4D9067AD1}" presName="sibTrans" presStyleCnt="0"/>
      <dgm:spPr/>
    </dgm:pt>
    <dgm:pt modelId="{78A95E95-A87E-442A-89BB-BF742635080A}" type="pres">
      <dgm:prSet presAssocID="{FFDDF09E-15D2-45B4-8F70-F9564464FC8B}" presName="compNode" presStyleCnt="0"/>
      <dgm:spPr/>
    </dgm:pt>
    <dgm:pt modelId="{00BAB27D-874C-4992-8CFB-1993AC4594AB}" type="pres">
      <dgm:prSet presAssocID="{FFDDF09E-15D2-45B4-8F70-F9564464FC8B}" presName="bgRect" presStyleLbl="bgShp" presStyleIdx="4" presStyleCnt="7"/>
      <dgm:spPr/>
    </dgm:pt>
    <dgm:pt modelId="{B3A92CC1-78E5-4C5C-A63F-AD07060590EE}" type="pres">
      <dgm:prSet presAssocID="{FFDDF09E-15D2-45B4-8F70-F9564464FC8B}"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ommunications"/>
        </a:ext>
      </dgm:extLst>
    </dgm:pt>
    <dgm:pt modelId="{5993DA13-E221-4417-B918-9247AAAC0E71}" type="pres">
      <dgm:prSet presAssocID="{FFDDF09E-15D2-45B4-8F70-F9564464FC8B}" presName="spaceRect" presStyleCnt="0"/>
      <dgm:spPr/>
    </dgm:pt>
    <dgm:pt modelId="{725BF3AB-19D6-4EFA-8A01-E14976AE65E2}" type="pres">
      <dgm:prSet presAssocID="{FFDDF09E-15D2-45B4-8F70-F9564464FC8B}" presName="parTx" presStyleLbl="revTx" presStyleIdx="5" presStyleCnt="9">
        <dgm:presLayoutVars>
          <dgm:chMax val="0"/>
          <dgm:chPref val="0"/>
        </dgm:presLayoutVars>
      </dgm:prSet>
      <dgm:spPr/>
    </dgm:pt>
    <dgm:pt modelId="{D1470C6F-D8E1-40C8-8686-549CE481E068}" type="pres">
      <dgm:prSet presAssocID="{FFDDF09E-15D2-45B4-8F70-F9564464FC8B}" presName="desTx" presStyleLbl="revTx" presStyleIdx="6" presStyleCnt="9">
        <dgm:presLayoutVars/>
      </dgm:prSet>
      <dgm:spPr/>
    </dgm:pt>
    <dgm:pt modelId="{72B22C7D-5D98-49FE-8092-E8F2FD5AEF50}" type="pres">
      <dgm:prSet presAssocID="{2E90D8AA-93E8-41E2-B9F3-7A659766418B}" presName="sibTrans" presStyleCnt="0"/>
      <dgm:spPr/>
    </dgm:pt>
    <dgm:pt modelId="{162911C2-030C-42EC-922B-BA38F999BA55}" type="pres">
      <dgm:prSet presAssocID="{A6B399D3-6EAB-4E05-A426-55F635AB0F23}" presName="compNode" presStyleCnt="0"/>
      <dgm:spPr/>
    </dgm:pt>
    <dgm:pt modelId="{65ECDDDB-C19F-46F1-A821-F1F9D2E0E8AA}" type="pres">
      <dgm:prSet presAssocID="{A6B399D3-6EAB-4E05-A426-55F635AB0F23}" presName="bgRect" presStyleLbl="bgShp" presStyleIdx="5" presStyleCnt="7"/>
      <dgm:spPr/>
    </dgm:pt>
    <dgm:pt modelId="{BECC1312-FEFB-43FF-BD94-62D6524FDEED}" type="pres">
      <dgm:prSet presAssocID="{A6B399D3-6EAB-4E05-A426-55F635AB0F23}"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Flow"/>
        </a:ext>
      </dgm:extLst>
    </dgm:pt>
    <dgm:pt modelId="{8E5D1A8E-4339-4814-BB49-A10B191309D9}" type="pres">
      <dgm:prSet presAssocID="{A6B399D3-6EAB-4E05-A426-55F635AB0F23}" presName="spaceRect" presStyleCnt="0"/>
      <dgm:spPr/>
    </dgm:pt>
    <dgm:pt modelId="{FF631583-6FC5-4F02-B6B6-17790E7EB0F2}" type="pres">
      <dgm:prSet presAssocID="{A6B399D3-6EAB-4E05-A426-55F635AB0F23}" presName="parTx" presStyleLbl="revTx" presStyleIdx="7" presStyleCnt="9">
        <dgm:presLayoutVars>
          <dgm:chMax val="0"/>
          <dgm:chPref val="0"/>
        </dgm:presLayoutVars>
      </dgm:prSet>
      <dgm:spPr/>
    </dgm:pt>
    <dgm:pt modelId="{15718463-92D4-45C0-8E30-77A627105771}" type="pres">
      <dgm:prSet presAssocID="{F8FBBD01-BB38-4330-8518-DC5A96BD9E45}" presName="sibTrans" presStyleCnt="0"/>
      <dgm:spPr/>
    </dgm:pt>
    <dgm:pt modelId="{C52C027C-B76E-4B91-8165-72BCB0910479}" type="pres">
      <dgm:prSet presAssocID="{20D09D77-425C-43B6-963E-44A5826ABC60}" presName="compNode" presStyleCnt="0"/>
      <dgm:spPr/>
    </dgm:pt>
    <dgm:pt modelId="{22665599-04EB-41EE-817D-D7FFD420BA74}" type="pres">
      <dgm:prSet presAssocID="{20D09D77-425C-43B6-963E-44A5826ABC60}" presName="bgRect" presStyleLbl="bgShp" presStyleIdx="6" presStyleCnt="7"/>
      <dgm:spPr/>
    </dgm:pt>
    <dgm:pt modelId="{F0B7C9B6-5399-40AD-9333-78FEADFE6595}" type="pres">
      <dgm:prSet presAssocID="{20D09D77-425C-43B6-963E-44A5826ABC60}"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Bulleted List"/>
        </a:ext>
      </dgm:extLst>
    </dgm:pt>
    <dgm:pt modelId="{959953CD-C17C-4C10-AFD7-5DFCF98B80D2}" type="pres">
      <dgm:prSet presAssocID="{20D09D77-425C-43B6-963E-44A5826ABC60}" presName="spaceRect" presStyleCnt="0"/>
      <dgm:spPr/>
    </dgm:pt>
    <dgm:pt modelId="{9489D016-46F4-48BC-BA79-860023F6FB80}" type="pres">
      <dgm:prSet presAssocID="{20D09D77-425C-43B6-963E-44A5826ABC60}" presName="parTx" presStyleLbl="revTx" presStyleIdx="8" presStyleCnt="9">
        <dgm:presLayoutVars>
          <dgm:chMax val="0"/>
          <dgm:chPref val="0"/>
        </dgm:presLayoutVars>
      </dgm:prSet>
      <dgm:spPr/>
    </dgm:pt>
  </dgm:ptLst>
  <dgm:cxnLst>
    <dgm:cxn modelId="{A6DEA921-CAE6-4ED4-9DE3-4DDED2BB5940}" type="presOf" srcId="{6B76BC59-FA7A-4FE6-90AB-E533FB53E24C}" destId="{30D7C209-27F9-499A-9C53-CCC0F251460E}" srcOrd="0" destOrd="0" presId="urn:microsoft.com/office/officeart/2018/2/layout/IconVerticalSolidList"/>
    <dgm:cxn modelId="{10861D2C-DCBB-42A2-9965-D34DD3092A33}" type="presOf" srcId="{7B33522C-8049-4EC1-AF99-DACC1B47DE8E}" destId="{D1470C6F-D8E1-40C8-8686-549CE481E068}" srcOrd="0" destOrd="0" presId="urn:microsoft.com/office/officeart/2018/2/layout/IconVerticalSolidList"/>
    <dgm:cxn modelId="{3DDBED65-BB3F-459A-825A-6C1AB0925673}" type="presOf" srcId="{20D09D77-425C-43B6-963E-44A5826ABC60}" destId="{9489D016-46F4-48BC-BA79-860023F6FB80}" srcOrd="0" destOrd="0" presId="urn:microsoft.com/office/officeart/2018/2/layout/IconVerticalSolidList"/>
    <dgm:cxn modelId="{02064066-E2BD-424F-A9F9-DC41E750FA07}" srcId="{81D7EEA5-7057-4C05-B688-3D3C80FDC461}" destId="{7B51C686-4D3D-472D-A9F1-1945F1DF8093}" srcOrd="1" destOrd="0" parTransId="{0250938E-5D34-44AA-8E93-3D665C057FF6}" sibTransId="{69292CE3-8E83-4CA1-9727-4497FA03E134}"/>
    <dgm:cxn modelId="{DE9E0E6B-743B-41A8-A9ED-90591ED11EE8}" srcId="{B2307522-A272-44BF-81FF-40894E719686}" destId="{A6B399D3-6EAB-4E05-A426-55F635AB0F23}" srcOrd="5" destOrd="0" parTransId="{17D7FE73-366A-4207-B318-691522C352FA}" sibTransId="{F8FBBD01-BB38-4330-8518-DC5A96BD9E45}"/>
    <dgm:cxn modelId="{227AC14E-605E-45CE-A1D2-8FCE519F9F6B}" type="presOf" srcId="{FFDDF09E-15D2-45B4-8F70-F9564464FC8B}" destId="{725BF3AB-19D6-4EFA-8A01-E14976AE65E2}" srcOrd="0" destOrd="0" presId="urn:microsoft.com/office/officeart/2018/2/layout/IconVerticalSolidList"/>
    <dgm:cxn modelId="{2EA6AD58-4AE3-4A2E-A3D4-A790D1C09C22}" srcId="{B2307522-A272-44BF-81FF-40894E719686}" destId="{8159DC59-F0A5-4A21-B4D2-8EF13B468591}" srcOrd="2" destOrd="0" parTransId="{61BA3043-2EE6-4D7A-AE77-57DA476170D4}" sibTransId="{3E02F19B-0A53-4EE9-A872-AE2DC226E8CC}"/>
    <dgm:cxn modelId="{B8953F79-C058-4CF8-9AEF-EC4871B602DD}" type="presOf" srcId="{7B51C686-4D3D-472D-A9F1-1945F1DF8093}" destId="{30D7C209-27F9-499A-9C53-CCC0F251460E}" srcOrd="0" destOrd="1" presId="urn:microsoft.com/office/officeart/2018/2/layout/IconVerticalSolidList"/>
    <dgm:cxn modelId="{58FFEA83-0789-4AC6-A652-472AEFC2D902}" srcId="{B2307522-A272-44BF-81FF-40894E719686}" destId="{8E2EE3A5-54D1-437A-A2A9-00D57D34C481}" srcOrd="1" destOrd="0" parTransId="{2F196A7E-95E2-48CA-90C1-F05143B23282}" sibTransId="{78337759-D82F-4F83-8834-4F6CA5378BA5}"/>
    <dgm:cxn modelId="{B578F390-E0CD-419D-B1AF-A6A52709C77B}" srcId="{FFDDF09E-15D2-45B4-8F70-F9564464FC8B}" destId="{7B33522C-8049-4EC1-AF99-DACC1B47DE8E}" srcOrd="0" destOrd="0" parTransId="{A320F204-00DC-42DA-812D-F4BAAA667D2B}" sibTransId="{22E8E126-DD62-475D-AC32-2EF0BB1B3752}"/>
    <dgm:cxn modelId="{A75E6595-695C-4FB5-B609-59BB90D3D390}" type="presOf" srcId="{B8ED5DC0-A716-44F6-9126-95813B1D60F0}" destId="{04A7EAC3-4B4F-4281-9879-5C300C3D7A1D}" srcOrd="0" destOrd="0" presId="urn:microsoft.com/office/officeart/2018/2/layout/IconVerticalSolidList"/>
    <dgm:cxn modelId="{A79705AC-C014-4CB9-8238-F14F5369A75B}" srcId="{B2307522-A272-44BF-81FF-40894E719686}" destId="{FFDDF09E-15D2-45B4-8F70-F9564464FC8B}" srcOrd="4" destOrd="0" parTransId="{B50378D4-72B8-4012-AC98-BFA7ACDEEDFE}" sibTransId="{2E90D8AA-93E8-41E2-B9F3-7A659766418B}"/>
    <dgm:cxn modelId="{9DD929C9-6A0D-4C49-ACBA-E97040F2E505}" type="presOf" srcId="{81D7EEA5-7057-4C05-B688-3D3C80FDC461}" destId="{C06A4792-2DE4-48A5-9D6B-5E96082BA9F8}" srcOrd="0" destOrd="0" presId="urn:microsoft.com/office/officeart/2018/2/layout/IconVerticalSolidList"/>
    <dgm:cxn modelId="{6CF90DD9-0D80-4470-BF13-5C2FEEFC028F}" type="presOf" srcId="{A6B399D3-6EAB-4E05-A426-55F635AB0F23}" destId="{FF631583-6FC5-4F02-B6B6-17790E7EB0F2}" srcOrd="0" destOrd="0" presId="urn:microsoft.com/office/officeart/2018/2/layout/IconVerticalSolidList"/>
    <dgm:cxn modelId="{42B631DF-214C-4111-95E0-B8514157EA74}" srcId="{B2307522-A272-44BF-81FF-40894E719686}" destId="{B8ED5DC0-A716-44F6-9126-95813B1D60F0}" srcOrd="0" destOrd="0" parTransId="{EB41F12B-0397-4699-8BCA-14AB97AE4F53}" sibTransId="{2CFFF528-55E8-4C0D-9835-407774C13555}"/>
    <dgm:cxn modelId="{A05661E0-8A6E-4C73-A104-67D9EA6BF430}" srcId="{81D7EEA5-7057-4C05-B688-3D3C80FDC461}" destId="{6B76BC59-FA7A-4FE6-90AB-E533FB53E24C}" srcOrd="0" destOrd="0" parTransId="{90B92803-B453-4ECF-AD3D-4D5563BE7C17}" sibTransId="{0C4B819F-595D-483B-9ED3-14D8E9CB7861}"/>
    <dgm:cxn modelId="{90B2B5E0-18D2-48C4-BC02-7016F24FEDE3}" type="presOf" srcId="{8159DC59-F0A5-4A21-B4D2-8EF13B468591}" destId="{A6C837AD-EA5B-4543-B0FF-1ABCCFC9C297}" srcOrd="0" destOrd="0" presId="urn:microsoft.com/office/officeart/2018/2/layout/IconVerticalSolidList"/>
    <dgm:cxn modelId="{2047E6E3-6E13-4EAE-B047-0ABF0AE2DC8A}" type="presOf" srcId="{8E2EE3A5-54D1-437A-A2A9-00D57D34C481}" destId="{5D10414F-539A-4377-92E2-F1CF7DE52710}" srcOrd="0" destOrd="0" presId="urn:microsoft.com/office/officeart/2018/2/layout/IconVerticalSolidList"/>
    <dgm:cxn modelId="{E81A1FEE-239D-464F-AF63-C01990B1A51C}" type="presOf" srcId="{B2307522-A272-44BF-81FF-40894E719686}" destId="{62093C94-8294-4769-B712-2961B121EABB}" srcOrd="0" destOrd="0" presId="urn:microsoft.com/office/officeart/2018/2/layout/IconVerticalSolidList"/>
    <dgm:cxn modelId="{A04457F5-CD8F-4537-AD95-269F938B5BFC}" srcId="{B2307522-A272-44BF-81FF-40894E719686}" destId="{81D7EEA5-7057-4C05-B688-3D3C80FDC461}" srcOrd="3" destOrd="0" parTransId="{248D7E73-EF32-40B3-92BF-A6068CAB40DD}" sibTransId="{2CA126D8-C93F-476D-918B-18F4D9067AD1}"/>
    <dgm:cxn modelId="{979682FC-A987-4E5E-BDF1-B9F6247D318E}" srcId="{B2307522-A272-44BF-81FF-40894E719686}" destId="{20D09D77-425C-43B6-963E-44A5826ABC60}" srcOrd="6" destOrd="0" parTransId="{AF59C0BF-49FA-4F64-8E99-844A2395D18D}" sibTransId="{8E73D5B9-748E-407C-95C6-CAA309FB606A}"/>
    <dgm:cxn modelId="{A613E15E-5BAB-40EA-899F-B5A4A98EC3A1}" type="presParOf" srcId="{62093C94-8294-4769-B712-2961B121EABB}" destId="{99C3ACB6-259A-4265-8EE8-07B090CFDE0B}" srcOrd="0" destOrd="0" presId="urn:microsoft.com/office/officeart/2018/2/layout/IconVerticalSolidList"/>
    <dgm:cxn modelId="{089EA024-DC62-488B-B1E0-C931F3D339B1}" type="presParOf" srcId="{99C3ACB6-259A-4265-8EE8-07B090CFDE0B}" destId="{A0D56AB0-8CA8-4238-90DC-D475BC4A52BA}" srcOrd="0" destOrd="0" presId="urn:microsoft.com/office/officeart/2018/2/layout/IconVerticalSolidList"/>
    <dgm:cxn modelId="{9B97A5F5-1946-4D53-BB91-6EA0A5977858}" type="presParOf" srcId="{99C3ACB6-259A-4265-8EE8-07B090CFDE0B}" destId="{9E926668-2EC7-467A-9D19-6240404A52A9}" srcOrd="1" destOrd="0" presId="urn:microsoft.com/office/officeart/2018/2/layout/IconVerticalSolidList"/>
    <dgm:cxn modelId="{64206750-2496-42DE-9EB7-B2D062BE8903}" type="presParOf" srcId="{99C3ACB6-259A-4265-8EE8-07B090CFDE0B}" destId="{8AF5C72B-4D73-4CEB-BDC6-AF850944560A}" srcOrd="2" destOrd="0" presId="urn:microsoft.com/office/officeart/2018/2/layout/IconVerticalSolidList"/>
    <dgm:cxn modelId="{5C700DA1-DE48-4B5B-8746-97F7C0F4DA12}" type="presParOf" srcId="{99C3ACB6-259A-4265-8EE8-07B090CFDE0B}" destId="{04A7EAC3-4B4F-4281-9879-5C300C3D7A1D}" srcOrd="3" destOrd="0" presId="urn:microsoft.com/office/officeart/2018/2/layout/IconVerticalSolidList"/>
    <dgm:cxn modelId="{A915903A-CC6E-4CFD-8647-74F3BF2CB4B6}" type="presParOf" srcId="{62093C94-8294-4769-B712-2961B121EABB}" destId="{CEA34603-CA39-4E06-8A92-83AC4FFD4B69}" srcOrd="1" destOrd="0" presId="urn:microsoft.com/office/officeart/2018/2/layout/IconVerticalSolidList"/>
    <dgm:cxn modelId="{6DBC4C8F-EEE7-4CB4-9588-4BF83483944F}" type="presParOf" srcId="{62093C94-8294-4769-B712-2961B121EABB}" destId="{5317F488-175F-445A-A26D-7E4A6B030DE7}" srcOrd="2" destOrd="0" presId="urn:microsoft.com/office/officeart/2018/2/layout/IconVerticalSolidList"/>
    <dgm:cxn modelId="{333F0A23-5D0D-49CF-A8CA-DEB8A8876026}" type="presParOf" srcId="{5317F488-175F-445A-A26D-7E4A6B030DE7}" destId="{BAE55153-16E5-4CA1-9823-9F59D5D570FC}" srcOrd="0" destOrd="0" presId="urn:microsoft.com/office/officeart/2018/2/layout/IconVerticalSolidList"/>
    <dgm:cxn modelId="{E9AE0886-3840-45BA-9274-A491AFC614B2}" type="presParOf" srcId="{5317F488-175F-445A-A26D-7E4A6B030DE7}" destId="{A25C1886-8809-4373-92EE-E6D203899494}" srcOrd="1" destOrd="0" presId="urn:microsoft.com/office/officeart/2018/2/layout/IconVerticalSolidList"/>
    <dgm:cxn modelId="{639DB389-E2CC-469C-9803-5DE831ABCF93}" type="presParOf" srcId="{5317F488-175F-445A-A26D-7E4A6B030DE7}" destId="{789C90ED-63E5-4E41-AD66-F083BD2ED196}" srcOrd="2" destOrd="0" presId="urn:microsoft.com/office/officeart/2018/2/layout/IconVerticalSolidList"/>
    <dgm:cxn modelId="{D3F35B23-A4E8-4A64-A8DB-906B55FC46F4}" type="presParOf" srcId="{5317F488-175F-445A-A26D-7E4A6B030DE7}" destId="{5D10414F-539A-4377-92E2-F1CF7DE52710}" srcOrd="3" destOrd="0" presId="urn:microsoft.com/office/officeart/2018/2/layout/IconVerticalSolidList"/>
    <dgm:cxn modelId="{3BF8D4AB-7F75-4380-BC8E-6F842C1B450A}" type="presParOf" srcId="{62093C94-8294-4769-B712-2961B121EABB}" destId="{8071525E-10C9-4CA7-B044-D0D6DD291FC1}" srcOrd="3" destOrd="0" presId="urn:microsoft.com/office/officeart/2018/2/layout/IconVerticalSolidList"/>
    <dgm:cxn modelId="{67E74134-156C-4EDA-9021-6721FEEE55B6}" type="presParOf" srcId="{62093C94-8294-4769-B712-2961B121EABB}" destId="{80AA1C8F-A289-47FD-9DB6-6B52EFC9AC2F}" srcOrd="4" destOrd="0" presId="urn:microsoft.com/office/officeart/2018/2/layout/IconVerticalSolidList"/>
    <dgm:cxn modelId="{437D3C97-53C3-4101-965C-109B20F5008F}" type="presParOf" srcId="{80AA1C8F-A289-47FD-9DB6-6B52EFC9AC2F}" destId="{F9F51323-EFE9-4AE5-9BD4-E849EDB5A578}" srcOrd="0" destOrd="0" presId="urn:microsoft.com/office/officeart/2018/2/layout/IconVerticalSolidList"/>
    <dgm:cxn modelId="{CB3CB8F0-F566-467A-8074-53D3026F3753}" type="presParOf" srcId="{80AA1C8F-A289-47FD-9DB6-6B52EFC9AC2F}" destId="{183D44AE-1FE3-478C-980F-62B056CB8ED3}" srcOrd="1" destOrd="0" presId="urn:microsoft.com/office/officeart/2018/2/layout/IconVerticalSolidList"/>
    <dgm:cxn modelId="{CCEBF37C-D719-4E1A-A2CA-DAE9216D581F}" type="presParOf" srcId="{80AA1C8F-A289-47FD-9DB6-6B52EFC9AC2F}" destId="{824AC2D6-8997-41D3-B543-06AC30E76F42}" srcOrd="2" destOrd="0" presId="urn:microsoft.com/office/officeart/2018/2/layout/IconVerticalSolidList"/>
    <dgm:cxn modelId="{BEDE0EDC-1CE7-400E-9755-0947FA71C47C}" type="presParOf" srcId="{80AA1C8F-A289-47FD-9DB6-6B52EFC9AC2F}" destId="{A6C837AD-EA5B-4543-B0FF-1ABCCFC9C297}" srcOrd="3" destOrd="0" presId="urn:microsoft.com/office/officeart/2018/2/layout/IconVerticalSolidList"/>
    <dgm:cxn modelId="{77265777-6926-4F01-B74E-0835DAA88E35}" type="presParOf" srcId="{62093C94-8294-4769-B712-2961B121EABB}" destId="{2BE3829E-A97B-40D0-B1B3-14ABC3D5C2EC}" srcOrd="5" destOrd="0" presId="urn:microsoft.com/office/officeart/2018/2/layout/IconVerticalSolidList"/>
    <dgm:cxn modelId="{FAB4030B-C386-4B55-91B9-00FD7EC8F005}" type="presParOf" srcId="{62093C94-8294-4769-B712-2961B121EABB}" destId="{92D77056-C5EC-4399-B5A5-F9512F2B6751}" srcOrd="6" destOrd="0" presId="urn:microsoft.com/office/officeart/2018/2/layout/IconVerticalSolidList"/>
    <dgm:cxn modelId="{4E832E81-7456-46B9-B7F7-00B088207A46}" type="presParOf" srcId="{92D77056-C5EC-4399-B5A5-F9512F2B6751}" destId="{9679B63D-B9D7-4ED7-858B-AB6BB1690720}" srcOrd="0" destOrd="0" presId="urn:microsoft.com/office/officeart/2018/2/layout/IconVerticalSolidList"/>
    <dgm:cxn modelId="{88A2B47F-AE12-4EE0-89E4-93829B9C8AF2}" type="presParOf" srcId="{92D77056-C5EC-4399-B5A5-F9512F2B6751}" destId="{32C87EBA-BF5F-44C4-826D-3F8AD56C4B70}" srcOrd="1" destOrd="0" presId="urn:microsoft.com/office/officeart/2018/2/layout/IconVerticalSolidList"/>
    <dgm:cxn modelId="{D77AE9E1-80E1-42FC-878E-EECE20238434}" type="presParOf" srcId="{92D77056-C5EC-4399-B5A5-F9512F2B6751}" destId="{46B05785-D087-4BE0-BD67-7E84DBA59A95}" srcOrd="2" destOrd="0" presId="urn:microsoft.com/office/officeart/2018/2/layout/IconVerticalSolidList"/>
    <dgm:cxn modelId="{21CD94F9-52E6-4913-B241-A83EEED9DC88}" type="presParOf" srcId="{92D77056-C5EC-4399-B5A5-F9512F2B6751}" destId="{C06A4792-2DE4-48A5-9D6B-5E96082BA9F8}" srcOrd="3" destOrd="0" presId="urn:microsoft.com/office/officeart/2018/2/layout/IconVerticalSolidList"/>
    <dgm:cxn modelId="{C770BFC4-4E01-4004-9E83-CBA8779C60D8}" type="presParOf" srcId="{92D77056-C5EC-4399-B5A5-F9512F2B6751}" destId="{30D7C209-27F9-499A-9C53-CCC0F251460E}" srcOrd="4" destOrd="0" presId="urn:microsoft.com/office/officeart/2018/2/layout/IconVerticalSolidList"/>
    <dgm:cxn modelId="{C9C59328-2D3A-499D-A149-A15EEECD5F38}" type="presParOf" srcId="{62093C94-8294-4769-B712-2961B121EABB}" destId="{16ECDACB-0B11-481B-98A4-A0FA51A4C387}" srcOrd="7" destOrd="0" presId="urn:microsoft.com/office/officeart/2018/2/layout/IconVerticalSolidList"/>
    <dgm:cxn modelId="{8E291E2E-B1AD-4BD0-908A-3086A6418B5D}" type="presParOf" srcId="{62093C94-8294-4769-B712-2961B121EABB}" destId="{78A95E95-A87E-442A-89BB-BF742635080A}" srcOrd="8" destOrd="0" presId="urn:microsoft.com/office/officeart/2018/2/layout/IconVerticalSolidList"/>
    <dgm:cxn modelId="{74672086-3C43-468D-99CE-49803DEE1081}" type="presParOf" srcId="{78A95E95-A87E-442A-89BB-BF742635080A}" destId="{00BAB27D-874C-4992-8CFB-1993AC4594AB}" srcOrd="0" destOrd="0" presId="urn:microsoft.com/office/officeart/2018/2/layout/IconVerticalSolidList"/>
    <dgm:cxn modelId="{B01DA758-B17D-4F26-8B5D-11A53F3C4040}" type="presParOf" srcId="{78A95E95-A87E-442A-89BB-BF742635080A}" destId="{B3A92CC1-78E5-4C5C-A63F-AD07060590EE}" srcOrd="1" destOrd="0" presId="urn:microsoft.com/office/officeart/2018/2/layout/IconVerticalSolidList"/>
    <dgm:cxn modelId="{0A44BE04-E206-4B48-A102-0F515E77384F}" type="presParOf" srcId="{78A95E95-A87E-442A-89BB-BF742635080A}" destId="{5993DA13-E221-4417-B918-9247AAAC0E71}" srcOrd="2" destOrd="0" presId="urn:microsoft.com/office/officeart/2018/2/layout/IconVerticalSolidList"/>
    <dgm:cxn modelId="{C54FF7CF-D3A7-4C1E-977C-F965BAF6685E}" type="presParOf" srcId="{78A95E95-A87E-442A-89BB-BF742635080A}" destId="{725BF3AB-19D6-4EFA-8A01-E14976AE65E2}" srcOrd="3" destOrd="0" presId="urn:microsoft.com/office/officeart/2018/2/layout/IconVerticalSolidList"/>
    <dgm:cxn modelId="{DBA91F81-42C2-4A9C-973B-4C0470E813E0}" type="presParOf" srcId="{78A95E95-A87E-442A-89BB-BF742635080A}" destId="{D1470C6F-D8E1-40C8-8686-549CE481E068}" srcOrd="4" destOrd="0" presId="urn:microsoft.com/office/officeart/2018/2/layout/IconVerticalSolidList"/>
    <dgm:cxn modelId="{8921B175-ED8C-47A3-91DA-00FFE2CEA607}" type="presParOf" srcId="{62093C94-8294-4769-B712-2961B121EABB}" destId="{72B22C7D-5D98-49FE-8092-E8F2FD5AEF50}" srcOrd="9" destOrd="0" presId="urn:microsoft.com/office/officeart/2018/2/layout/IconVerticalSolidList"/>
    <dgm:cxn modelId="{263597A4-9B3B-47C2-B350-EACB8D60EB42}" type="presParOf" srcId="{62093C94-8294-4769-B712-2961B121EABB}" destId="{162911C2-030C-42EC-922B-BA38F999BA55}" srcOrd="10" destOrd="0" presId="urn:microsoft.com/office/officeart/2018/2/layout/IconVerticalSolidList"/>
    <dgm:cxn modelId="{F1F4F995-D102-461C-9A56-4F1D976F4235}" type="presParOf" srcId="{162911C2-030C-42EC-922B-BA38F999BA55}" destId="{65ECDDDB-C19F-46F1-A821-F1F9D2E0E8AA}" srcOrd="0" destOrd="0" presId="urn:microsoft.com/office/officeart/2018/2/layout/IconVerticalSolidList"/>
    <dgm:cxn modelId="{3A070D03-D18E-452F-B4F3-3A1AA4801276}" type="presParOf" srcId="{162911C2-030C-42EC-922B-BA38F999BA55}" destId="{BECC1312-FEFB-43FF-BD94-62D6524FDEED}" srcOrd="1" destOrd="0" presId="urn:microsoft.com/office/officeart/2018/2/layout/IconVerticalSolidList"/>
    <dgm:cxn modelId="{6C037DC3-E3EE-40EA-9854-3A747BC1BA0B}" type="presParOf" srcId="{162911C2-030C-42EC-922B-BA38F999BA55}" destId="{8E5D1A8E-4339-4814-BB49-A10B191309D9}" srcOrd="2" destOrd="0" presId="urn:microsoft.com/office/officeart/2018/2/layout/IconVerticalSolidList"/>
    <dgm:cxn modelId="{6E4C2E13-C3B0-4809-815D-ACFBFF7A1D94}" type="presParOf" srcId="{162911C2-030C-42EC-922B-BA38F999BA55}" destId="{FF631583-6FC5-4F02-B6B6-17790E7EB0F2}" srcOrd="3" destOrd="0" presId="urn:microsoft.com/office/officeart/2018/2/layout/IconVerticalSolidList"/>
    <dgm:cxn modelId="{043FEDDC-5145-4A91-BA74-EB4C6C94B3E9}" type="presParOf" srcId="{62093C94-8294-4769-B712-2961B121EABB}" destId="{15718463-92D4-45C0-8E30-77A627105771}" srcOrd="11" destOrd="0" presId="urn:microsoft.com/office/officeart/2018/2/layout/IconVerticalSolidList"/>
    <dgm:cxn modelId="{620EBDD3-8CCB-41F0-8C9A-C5FFF0390A30}" type="presParOf" srcId="{62093C94-8294-4769-B712-2961B121EABB}" destId="{C52C027C-B76E-4B91-8165-72BCB0910479}" srcOrd="12" destOrd="0" presId="urn:microsoft.com/office/officeart/2018/2/layout/IconVerticalSolidList"/>
    <dgm:cxn modelId="{9396573F-463E-4497-AB37-2071011A09C7}" type="presParOf" srcId="{C52C027C-B76E-4B91-8165-72BCB0910479}" destId="{22665599-04EB-41EE-817D-D7FFD420BA74}" srcOrd="0" destOrd="0" presId="urn:microsoft.com/office/officeart/2018/2/layout/IconVerticalSolidList"/>
    <dgm:cxn modelId="{9716CBDC-5987-42FA-B63F-4983EA96E366}" type="presParOf" srcId="{C52C027C-B76E-4B91-8165-72BCB0910479}" destId="{F0B7C9B6-5399-40AD-9333-78FEADFE6595}" srcOrd="1" destOrd="0" presId="urn:microsoft.com/office/officeart/2018/2/layout/IconVerticalSolidList"/>
    <dgm:cxn modelId="{8EB860C0-3C62-41E5-8389-AD15B6307E03}" type="presParOf" srcId="{C52C027C-B76E-4B91-8165-72BCB0910479}" destId="{959953CD-C17C-4C10-AFD7-5DFCF98B80D2}" srcOrd="2" destOrd="0" presId="urn:microsoft.com/office/officeart/2018/2/layout/IconVerticalSolidList"/>
    <dgm:cxn modelId="{84875D96-C836-4BB3-B567-BCD5B2B7B283}" type="presParOf" srcId="{C52C027C-B76E-4B91-8165-72BCB0910479}" destId="{9489D016-46F4-48BC-BA79-860023F6FB8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86D2BD3-B30A-4A68-AA3D-F232FF2A199E}"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7DBC61A0-40F0-4949-9051-AB4962552167}">
      <dgm:prSet/>
      <dgm:spPr/>
      <dgm:t>
        <a:bodyPr/>
        <a:lstStyle/>
        <a:p>
          <a:pPr>
            <a:lnSpc>
              <a:spcPct val="100000"/>
            </a:lnSpc>
          </a:pPr>
          <a:r>
            <a:rPr lang="en-US" b="0">
              <a:latin typeface="Calibri"/>
              <a:cs typeface="Calibri"/>
            </a:rPr>
            <a:t>Data in several formats, such as the number of jobs currently available for different technologies and for different places, were gathered using the </a:t>
          </a:r>
          <a:r>
            <a:rPr lang="en-US" b="0" err="1">
              <a:latin typeface="Calibri"/>
              <a:cs typeface="Calibri"/>
            </a:rPr>
            <a:t>Github</a:t>
          </a:r>
          <a:r>
            <a:rPr lang="en-US" b="0">
              <a:latin typeface="Calibri"/>
              <a:cs typeface="Calibri"/>
            </a:rPr>
            <a:t> jobs API on python.</a:t>
          </a:r>
        </a:p>
      </dgm:t>
    </dgm:pt>
    <dgm:pt modelId="{B861EC7C-B23D-4F16-B3A6-EF6929B8180E}" type="parTrans" cxnId="{0F4A9FA3-21CB-4F51-A4E0-A89DE52F3BD5}">
      <dgm:prSet/>
      <dgm:spPr/>
      <dgm:t>
        <a:bodyPr/>
        <a:lstStyle/>
        <a:p>
          <a:endParaRPr lang="en-US"/>
        </a:p>
      </dgm:t>
    </dgm:pt>
    <dgm:pt modelId="{54FA3608-34D2-44BB-AC95-FEE22A05C40F}" type="sibTrans" cxnId="{0F4A9FA3-21CB-4F51-A4E0-A89DE52F3BD5}">
      <dgm:prSet/>
      <dgm:spPr/>
      <dgm:t>
        <a:bodyPr/>
        <a:lstStyle/>
        <a:p>
          <a:endParaRPr lang="en-US"/>
        </a:p>
      </dgm:t>
    </dgm:pt>
    <dgm:pt modelId="{78EE7736-650A-4EB1-A407-B49824B8C0E2}">
      <dgm:prSet/>
      <dgm:spPr/>
      <dgm:t>
        <a:bodyPr/>
        <a:lstStyle/>
        <a:p>
          <a:pPr>
            <a:lnSpc>
              <a:spcPct val="100000"/>
            </a:lnSpc>
          </a:pPr>
          <a:r>
            <a:rPr lang="en-US" b="0">
              <a:latin typeface="Calibri"/>
              <a:cs typeface="Calibri"/>
            </a:rPr>
            <a:t>To obtain the names of the programming languages and their yearly wages, the IBM website was scraped. The dataset from a 2019 Stack Overflow developer survey was downloaded and saved.</a:t>
          </a:r>
        </a:p>
      </dgm:t>
    </dgm:pt>
    <dgm:pt modelId="{EC2238EE-3E9C-4108-9D5A-66C71D5E8939}" type="parTrans" cxnId="{933F219B-49B1-4A65-B146-5BE32967CBB6}">
      <dgm:prSet/>
      <dgm:spPr/>
      <dgm:t>
        <a:bodyPr/>
        <a:lstStyle/>
        <a:p>
          <a:endParaRPr lang="en-US"/>
        </a:p>
      </dgm:t>
    </dgm:pt>
    <dgm:pt modelId="{4FA61373-BAD9-4AA7-8112-C40C1CDC8D27}" type="sibTrans" cxnId="{933F219B-49B1-4A65-B146-5BE32967CBB6}">
      <dgm:prSet/>
      <dgm:spPr/>
      <dgm:t>
        <a:bodyPr/>
        <a:lstStyle/>
        <a:p>
          <a:endParaRPr lang="en-US"/>
        </a:p>
      </dgm:t>
    </dgm:pt>
    <dgm:pt modelId="{7FF4F6CD-8BB3-4D4C-9F0A-8C7344277AA3}">
      <dgm:prSet/>
      <dgm:spPr/>
      <dgm:t>
        <a:bodyPr/>
        <a:lstStyle/>
        <a:p>
          <a:pPr>
            <a:lnSpc>
              <a:spcPct val="100000"/>
            </a:lnSpc>
          </a:pPr>
          <a:r>
            <a:rPr lang="en-US" b="0">
              <a:latin typeface="Calibri"/>
              <a:cs typeface="Calibri"/>
            </a:rPr>
            <a:t>Python was used to clean and analyze the data. To assess the distribution of data, the presence of outliers, and the correlation between various columns in the dataset, an exploratory data analysis was carried out.</a:t>
          </a:r>
        </a:p>
      </dgm:t>
    </dgm:pt>
    <dgm:pt modelId="{41259180-8FEE-419A-9684-24042E939F09}" type="parTrans" cxnId="{76C23D9C-B250-4F0D-AABA-B74E9BB768BD}">
      <dgm:prSet/>
      <dgm:spPr/>
      <dgm:t>
        <a:bodyPr/>
        <a:lstStyle/>
        <a:p>
          <a:endParaRPr lang="en-US"/>
        </a:p>
      </dgm:t>
    </dgm:pt>
    <dgm:pt modelId="{69156F36-A611-471F-81BC-53BFCF21E9BF}" type="sibTrans" cxnId="{76C23D9C-B250-4F0D-AABA-B74E9BB768BD}">
      <dgm:prSet/>
      <dgm:spPr/>
      <dgm:t>
        <a:bodyPr/>
        <a:lstStyle/>
        <a:p>
          <a:endParaRPr lang="en-US"/>
        </a:p>
      </dgm:t>
    </dgm:pt>
    <dgm:pt modelId="{1B169E11-9814-4BC1-B640-FE52BD2C8D23}">
      <dgm:prSet/>
      <dgm:spPr/>
      <dgm:t>
        <a:bodyPr/>
        <a:lstStyle/>
        <a:p>
          <a:pPr>
            <a:lnSpc>
              <a:spcPct val="100000"/>
            </a:lnSpc>
          </a:pPr>
          <a:r>
            <a:rPr lang="en-US" b="0">
              <a:latin typeface="Calibri"/>
              <a:cs typeface="Calibri"/>
            </a:rPr>
            <a:t>Charts, graphs, and dashboards were created using Python and Cognos analytics to visualize the data. All the python analyses were carried out on Jupyter notebook through visual studio.</a:t>
          </a:r>
        </a:p>
      </dgm:t>
    </dgm:pt>
    <dgm:pt modelId="{77D8259D-9287-4FBC-B8F2-D7B3FF0EEB17}" type="parTrans" cxnId="{1607C23D-5263-4DFB-B93E-2190BA2FA10F}">
      <dgm:prSet/>
      <dgm:spPr/>
      <dgm:t>
        <a:bodyPr/>
        <a:lstStyle/>
        <a:p>
          <a:endParaRPr lang="en-US"/>
        </a:p>
      </dgm:t>
    </dgm:pt>
    <dgm:pt modelId="{4DB29E9E-DAC7-4930-BC55-E4382C788C4D}" type="sibTrans" cxnId="{1607C23D-5263-4DFB-B93E-2190BA2FA10F}">
      <dgm:prSet/>
      <dgm:spPr/>
      <dgm:t>
        <a:bodyPr/>
        <a:lstStyle/>
        <a:p>
          <a:endParaRPr lang="en-US"/>
        </a:p>
      </dgm:t>
    </dgm:pt>
    <dgm:pt modelId="{1412BA64-89C5-4659-8BCA-9CCE018E50A3}" type="pres">
      <dgm:prSet presAssocID="{786D2BD3-B30A-4A68-AA3D-F232FF2A199E}" presName="root" presStyleCnt="0">
        <dgm:presLayoutVars>
          <dgm:dir/>
          <dgm:resizeHandles val="exact"/>
        </dgm:presLayoutVars>
      </dgm:prSet>
      <dgm:spPr/>
    </dgm:pt>
    <dgm:pt modelId="{F2C4C4E9-6AF9-4D72-B0C1-694D706B7163}" type="pres">
      <dgm:prSet presAssocID="{7DBC61A0-40F0-4949-9051-AB4962552167}" presName="compNode" presStyleCnt="0"/>
      <dgm:spPr/>
    </dgm:pt>
    <dgm:pt modelId="{13D83BD9-2B1E-43C9-AD00-3881FD0293EE}" type="pres">
      <dgm:prSet presAssocID="{7DBC61A0-40F0-4949-9051-AB496255216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FF45AC67-871A-4B97-90F6-D67B39A54036}" type="pres">
      <dgm:prSet presAssocID="{7DBC61A0-40F0-4949-9051-AB4962552167}" presName="spaceRect" presStyleCnt="0"/>
      <dgm:spPr/>
    </dgm:pt>
    <dgm:pt modelId="{2791832C-B68F-4892-B40A-471329D50BFD}" type="pres">
      <dgm:prSet presAssocID="{7DBC61A0-40F0-4949-9051-AB4962552167}" presName="textRect" presStyleLbl="revTx" presStyleIdx="0" presStyleCnt="4">
        <dgm:presLayoutVars>
          <dgm:chMax val="1"/>
          <dgm:chPref val="1"/>
        </dgm:presLayoutVars>
      </dgm:prSet>
      <dgm:spPr/>
    </dgm:pt>
    <dgm:pt modelId="{92D0CD9B-3AA3-430B-9E44-561D8BBB406E}" type="pres">
      <dgm:prSet presAssocID="{54FA3608-34D2-44BB-AC95-FEE22A05C40F}" presName="sibTrans" presStyleCnt="0"/>
      <dgm:spPr/>
    </dgm:pt>
    <dgm:pt modelId="{3E0952FA-15C9-4D5D-84F3-34D493EAC2F7}" type="pres">
      <dgm:prSet presAssocID="{78EE7736-650A-4EB1-A407-B49824B8C0E2}" presName="compNode" presStyleCnt="0"/>
      <dgm:spPr/>
    </dgm:pt>
    <dgm:pt modelId="{8BBF4320-83C0-4583-A209-D189A3904965}" type="pres">
      <dgm:prSet presAssocID="{78EE7736-650A-4EB1-A407-B49824B8C0E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grammer"/>
        </a:ext>
      </dgm:extLst>
    </dgm:pt>
    <dgm:pt modelId="{67F55B73-6A3D-484D-AD06-AE0F488A28BC}" type="pres">
      <dgm:prSet presAssocID="{78EE7736-650A-4EB1-A407-B49824B8C0E2}" presName="spaceRect" presStyleCnt="0"/>
      <dgm:spPr/>
    </dgm:pt>
    <dgm:pt modelId="{1CE54A8C-CE15-44DD-A9C4-8430976DC7A4}" type="pres">
      <dgm:prSet presAssocID="{78EE7736-650A-4EB1-A407-B49824B8C0E2}" presName="textRect" presStyleLbl="revTx" presStyleIdx="1" presStyleCnt="4">
        <dgm:presLayoutVars>
          <dgm:chMax val="1"/>
          <dgm:chPref val="1"/>
        </dgm:presLayoutVars>
      </dgm:prSet>
      <dgm:spPr/>
    </dgm:pt>
    <dgm:pt modelId="{B9E41632-ED27-407C-A0C2-EFAB5043838B}" type="pres">
      <dgm:prSet presAssocID="{4FA61373-BAD9-4AA7-8112-C40C1CDC8D27}" presName="sibTrans" presStyleCnt="0"/>
      <dgm:spPr/>
    </dgm:pt>
    <dgm:pt modelId="{9E84602D-7D2D-4BD9-B911-F0831ADDD3DC}" type="pres">
      <dgm:prSet presAssocID="{7FF4F6CD-8BB3-4D4C-9F0A-8C7344277AA3}" presName="compNode" presStyleCnt="0"/>
      <dgm:spPr/>
    </dgm:pt>
    <dgm:pt modelId="{2B97A8F8-C761-4DBA-BB79-4422542989D7}" type="pres">
      <dgm:prSet presAssocID="{7FF4F6CD-8BB3-4D4C-9F0A-8C7344277AA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ADE7400D-B468-4A1E-B9A4-81F493845031}" type="pres">
      <dgm:prSet presAssocID="{7FF4F6CD-8BB3-4D4C-9F0A-8C7344277AA3}" presName="spaceRect" presStyleCnt="0"/>
      <dgm:spPr/>
    </dgm:pt>
    <dgm:pt modelId="{BA93580E-5D19-4599-9422-0AA36333DF67}" type="pres">
      <dgm:prSet presAssocID="{7FF4F6CD-8BB3-4D4C-9F0A-8C7344277AA3}" presName="textRect" presStyleLbl="revTx" presStyleIdx="2" presStyleCnt="4">
        <dgm:presLayoutVars>
          <dgm:chMax val="1"/>
          <dgm:chPref val="1"/>
        </dgm:presLayoutVars>
      </dgm:prSet>
      <dgm:spPr/>
    </dgm:pt>
    <dgm:pt modelId="{5EE45304-E128-4471-B58F-DFE23D598450}" type="pres">
      <dgm:prSet presAssocID="{69156F36-A611-471F-81BC-53BFCF21E9BF}" presName="sibTrans" presStyleCnt="0"/>
      <dgm:spPr/>
    </dgm:pt>
    <dgm:pt modelId="{3A181087-E75E-472C-B447-2B5BA4D2C7CF}" type="pres">
      <dgm:prSet presAssocID="{1B169E11-9814-4BC1-B640-FE52BD2C8D23}" presName="compNode" presStyleCnt="0"/>
      <dgm:spPr/>
    </dgm:pt>
    <dgm:pt modelId="{E4157641-8016-40F8-96B5-CD8DBDD72020}" type="pres">
      <dgm:prSet presAssocID="{1B169E11-9814-4BC1-B640-FE52BD2C8D2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esentation with Pie Chart"/>
        </a:ext>
      </dgm:extLst>
    </dgm:pt>
    <dgm:pt modelId="{67B10282-C63A-4A4F-844B-F575CC19374F}" type="pres">
      <dgm:prSet presAssocID="{1B169E11-9814-4BC1-B640-FE52BD2C8D23}" presName="spaceRect" presStyleCnt="0"/>
      <dgm:spPr/>
    </dgm:pt>
    <dgm:pt modelId="{E9CE101B-9DA0-409E-909C-C782F8415295}" type="pres">
      <dgm:prSet presAssocID="{1B169E11-9814-4BC1-B640-FE52BD2C8D23}" presName="textRect" presStyleLbl="revTx" presStyleIdx="3" presStyleCnt="4">
        <dgm:presLayoutVars>
          <dgm:chMax val="1"/>
          <dgm:chPref val="1"/>
        </dgm:presLayoutVars>
      </dgm:prSet>
      <dgm:spPr/>
    </dgm:pt>
  </dgm:ptLst>
  <dgm:cxnLst>
    <dgm:cxn modelId="{1607C23D-5263-4DFB-B93E-2190BA2FA10F}" srcId="{786D2BD3-B30A-4A68-AA3D-F232FF2A199E}" destId="{1B169E11-9814-4BC1-B640-FE52BD2C8D23}" srcOrd="3" destOrd="0" parTransId="{77D8259D-9287-4FBC-B8F2-D7B3FF0EEB17}" sibTransId="{4DB29E9E-DAC7-4930-BC55-E4382C788C4D}"/>
    <dgm:cxn modelId="{1389397B-85F8-451F-B646-734521E473AD}" type="presOf" srcId="{786D2BD3-B30A-4A68-AA3D-F232FF2A199E}" destId="{1412BA64-89C5-4659-8BCA-9CCE018E50A3}" srcOrd="0" destOrd="0" presId="urn:microsoft.com/office/officeart/2018/2/layout/IconLabelList"/>
    <dgm:cxn modelId="{FC4B5E8C-7AAB-4885-98FC-63B0D48DED0F}" type="presOf" srcId="{1B169E11-9814-4BC1-B640-FE52BD2C8D23}" destId="{E9CE101B-9DA0-409E-909C-C782F8415295}" srcOrd="0" destOrd="0" presId="urn:microsoft.com/office/officeart/2018/2/layout/IconLabelList"/>
    <dgm:cxn modelId="{933F219B-49B1-4A65-B146-5BE32967CBB6}" srcId="{786D2BD3-B30A-4A68-AA3D-F232FF2A199E}" destId="{78EE7736-650A-4EB1-A407-B49824B8C0E2}" srcOrd="1" destOrd="0" parTransId="{EC2238EE-3E9C-4108-9D5A-66C71D5E8939}" sibTransId="{4FA61373-BAD9-4AA7-8112-C40C1CDC8D27}"/>
    <dgm:cxn modelId="{76C23D9C-B250-4F0D-AABA-B74E9BB768BD}" srcId="{786D2BD3-B30A-4A68-AA3D-F232FF2A199E}" destId="{7FF4F6CD-8BB3-4D4C-9F0A-8C7344277AA3}" srcOrd="2" destOrd="0" parTransId="{41259180-8FEE-419A-9684-24042E939F09}" sibTransId="{69156F36-A611-471F-81BC-53BFCF21E9BF}"/>
    <dgm:cxn modelId="{0F4A9FA3-21CB-4F51-A4E0-A89DE52F3BD5}" srcId="{786D2BD3-B30A-4A68-AA3D-F232FF2A199E}" destId="{7DBC61A0-40F0-4949-9051-AB4962552167}" srcOrd="0" destOrd="0" parTransId="{B861EC7C-B23D-4F16-B3A6-EF6929B8180E}" sibTransId="{54FA3608-34D2-44BB-AC95-FEE22A05C40F}"/>
    <dgm:cxn modelId="{45C60DA9-553E-43C5-8D7A-D1D4AD16B158}" type="presOf" srcId="{78EE7736-650A-4EB1-A407-B49824B8C0E2}" destId="{1CE54A8C-CE15-44DD-A9C4-8430976DC7A4}" srcOrd="0" destOrd="0" presId="urn:microsoft.com/office/officeart/2018/2/layout/IconLabelList"/>
    <dgm:cxn modelId="{093703C7-5ACE-4800-B573-F2EB988A22C7}" type="presOf" srcId="{7FF4F6CD-8BB3-4D4C-9F0A-8C7344277AA3}" destId="{BA93580E-5D19-4599-9422-0AA36333DF67}" srcOrd="0" destOrd="0" presId="urn:microsoft.com/office/officeart/2018/2/layout/IconLabelList"/>
    <dgm:cxn modelId="{BE20BFE2-FF5B-4973-A964-672A13141A7A}" type="presOf" srcId="{7DBC61A0-40F0-4949-9051-AB4962552167}" destId="{2791832C-B68F-4892-B40A-471329D50BFD}" srcOrd="0" destOrd="0" presId="urn:microsoft.com/office/officeart/2018/2/layout/IconLabelList"/>
    <dgm:cxn modelId="{56CE034E-AC4E-42A8-95D3-C97B38C76F56}" type="presParOf" srcId="{1412BA64-89C5-4659-8BCA-9CCE018E50A3}" destId="{F2C4C4E9-6AF9-4D72-B0C1-694D706B7163}" srcOrd="0" destOrd="0" presId="urn:microsoft.com/office/officeart/2018/2/layout/IconLabelList"/>
    <dgm:cxn modelId="{F841DEB6-4EC9-4587-BA60-4DF91BDE699F}" type="presParOf" srcId="{F2C4C4E9-6AF9-4D72-B0C1-694D706B7163}" destId="{13D83BD9-2B1E-43C9-AD00-3881FD0293EE}" srcOrd="0" destOrd="0" presId="urn:microsoft.com/office/officeart/2018/2/layout/IconLabelList"/>
    <dgm:cxn modelId="{CBEAD729-C841-4E7A-9F16-E66405FB6B1E}" type="presParOf" srcId="{F2C4C4E9-6AF9-4D72-B0C1-694D706B7163}" destId="{FF45AC67-871A-4B97-90F6-D67B39A54036}" srcOrd="1" destOrd="0" presId="urn:microsoft.com/office/officeart/2018/2/layout/IconLabelList"/>
    <dgm:cxn modelId="{07112A8A-44B2-4DCF-B275-63190E412512}" type="presParOf" srcId="{F2C4C4E9-6AF9-4D72-B0C1-694D706B7163}" destId="{2791832C-B68F-4892-B40A-471329D50BFD}" srcOrd="2" destOrd="0" presId="urn:microsoft.com/office/officeart/2018/2/layout/IconLabelList"/>
    <dgm:cxn modelId="{93A5A12E-8C3D-4AC9-AACB-40AF82984332}" type="presParOf" srcId="{1412BA64-89C5-4659-8BCA-9CCE018E50A3}" destId="{92D0CD9B-3AA3-430B-9E44-561D8BBB406E}" srcOrd="1" destOrd="0" presId="urn:microsoft.com/office/officeart/2018/2/layout/IconLabelList"/>
    <dgm:cxn modelId="{52D3C8B9-EB3D-44A5-B301-6CBB4739D1B1}" type="presParOf" srcId="{1412BA64-89C5-4659-8BCA-9CCE018E50A3}" destId="{3E0952FA-15C9-4D5D-84F3-34D493EAC2F7}" srcOrd="2" destOrd="0" presId="urn:microsoft.com/office/officeart/2018/2/layout/IconLabelList"/>
    <dgm:cxn modelId="{F218049D-A485-4602-9D63-DF0D8B32BD14}" type="presParOf" srcId="{3E0952FA-15C9-4D5D-84F3-34D493EAC2F7}" destId="{8BBF4320-83C0-4583-A209-D189A3904965}" srcOrd="0" destOrd="0" presId="urn:microsoft.com/office/officeart/2018/2/layout/IconLabelList"/>
    <dgm:cxn modelId="{75E9BD4E-B40D-42AF-AB3B-8CFA55AF09F5}" type="presParOf" srcId="{3E0952FA-15C9-4D5D-84F3-34D493EAC2F7}" destId="{67F55B73-6A3D-484D-AD06-AE0F488A28BC}" srcOrd="1" destOrd="0" presId="urn:microsoft.com/office/officeart/2018/2/layout/IconLabelList"/>
    <dgm:cxn modelId="{AA0BFAFB-6B89-4D97-9128-219F3CF2E99C}" type="presParOf" srcId="{3E0952FA-15C9-4D5D-84F3-34D493EAC2F7}" destId="{1CE54A8C-CE15-44DD-A9C4-8430976DC7A4}" srcOrd="2" destOrd="0" presId="urn:microsoft.com/office/officeart/2018/2/layout/IconLabelList"/>
    <dgm:cxn modelId="{E200E076-8A61-4AB3-A3A7-0EDE200D5C13}" type="presParOf" srcId="{1412BA64-89C5-4659-8BCA-9CCE018E50A3}" destId="{B9E41632-ED27-407C-A0C2-EFAB5043838B}" srcOrd="3" destOrd="0" presId="urn:microsoft.com/office/officeart/2018/2/layout/IconLabelList"/>
    <dgm:cxn modelId="{EE2303F9-2BBC-4939-94EA-05109D2E68AE}" type="presParOf" srcId="{1412BA64-89C5-4659-8BCA-9CCE018E50A3}" destId="{9E84602D-7D2D-4BD9-B911-F0831ADDD3DC}" srcOrd="4" destOrd="0" presId="urn:microsoft.com/office/officeart/2018/2/layout/IconLabelList"/>
    <dgm:cxn modelId="{32CE8329-46F7-4135-BCDC-E62F4496A293}" type="presParOf" srcId="{9E84602D-7D2D-4BD9-B911-F0831ADDD3DC}" destId="{2B97A8F8-C761-4DBA-BB79-4422542989D7}" srcOrd="0" destOrd="0" presId="urn:microsoft.com/office/officeart/2018/2/layout/IconLabelList"/>
    <dgm:cxn modelId="{C85892AC-A453-45C5-BD5E-7646F52701E3}" type="presParOf" srcId="{9E84602D-7D2D-4BD9-B911-F0831ADDD3DC}" destId="{ADE7400D-B468-4A1E-B9A4-81F493845031}" srcOrd="1" destOrd="0" presId="urn:microsoft.com/office/officeart/2018/2/layout/IconLabelList"/>
    <dgm:cxn modelId="{4F5B6C6D-E5D0-435E-94B7-B390C86D97B0}" type="presParOf" srcId="{9E84602D-7D2D-4BD9-B911-F0831ADDD3DC}" destId="{BA93580E-5D19-4599-9422-0AA36333DF67}" srcOrd="2" destOrd="0" presId="urn:microsoft.com/office/officeart/2018/2/layout/IconLabelList"/>
    <dgm:cxn modelId="{93AA7D2C-582A-4FEF-825D-439FF3160F29}" type="presParOf" srcId="{1412BA64-89C5-4659-8BCA-9CCE018E50A3}" destId="{5EE45304-E128-4471-B58F-DFE23D598450}" srcOrd="5" destOrd="0" presId="urn:microsoft.com/office/officeart/2018/2/layout/IconLabelList"/>
    <dgm:cxn modelId="{25F41E20-A68A-4219-8BBC-F3D465E85735}" type="presParOf" srcId="{1412BA64-89C5-4659-8BCA-9CCE018E50A3}" destId="{3A181087-E75E-472C-B447-2B5BA4D2C7CF}" srcOrd="6" destOrd="0" presId="urn:microsoft.com/office/officeart/2018/2/layout/IconLabelList"/>
    <dgm:cxn modelId="{C1FCDF0C-48BF-4797-8B11-60C4F2FBD0AD}" type="presParOf" srcId="{3A181087-E75E-472C-B447-2B5BA4D2C7CF}" destId="{E4157641-8016-40F8-96B5-CD8DBDD72020}" srcOrd="0" destOrd="0" presId="urn:microsoft.com/office/officeart/2018/2/layout/IconLabelList"/>
    <dgm:cxn modelId="{C19EAEDD-6A88-438D-A957-66821C4DD404}" type="presParOf" srcId="{3A181087-E75E-472C-B447-2B5BA4D2C7CF}" destId="{67B10282-C63A-4A4F-844B-F575CC19374F}" srcOrd="1" destOrd="0" presId="urn:microsoft.com/office/officeart/2018/2/layout/IconLabelList"/>
    <dgm:cxn modelId="{848CD49D-49FF-4196-B1CC-E953669806D9}" type="presParOf" srcId="{3A181087-E75E-472C-B447-2B5BA4D2C7CF}" destId="{E9CE101B-9DA0-409E-909C-C782F841529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D56AB0-8CA8-4238-90DC-D475BC4A52BA}">
      <dsp:nvSpPr>
        <dsp:cNvPr id="0" name=""/>
        <dsp:cNvSpPr/>
      </dsp:nvSpPr>
      <dsp:spPr>
        <a:xfrm>
          <a:off x="0" y="448"/>
          <a:ext cx="6391275" cy="61715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926668-2EC7-467A-9D19-6240404A52A9}">
      <dsp:nvSpPr>
        <dsp:cNvPr id="0" name=""/>
        <dsp:cNvSpPr/>
      </dsp:nvSpPr>
      <dsp:spPr>
        <a:xfrm>
          <a:off x="186688" y="139307"/>
          <a:ext cx="339433" cy="3394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A7EAC3-4B4F-4281-9879-5C300C3D7A1D}">
      <dsp:nvSpPr>
        <dsp:cNvPr id="0" name=""/>
        <dsp:cNvSpPr/>
      </dsp:nvSpPr>
      <dsp:spPr>
        <a:xfrm>
          <a:off x="712810" y="448"/>
          <a:ext cx="5678464" cy="61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15" tIns="65315" rIns="65315" bIns="65315" numCol="1" spcCol="1270" anchor="ctr" anchorCtr="0">
          <a:noAutofit/>
        </a:bodyPr>
        <a:lstStyle/>
        <a:p>
          <a:pPr marL="0" lvl="0" indent="0" algn="l" defTabSz="711200">
            <a:lnSpc>
              <a:spcPct val="100000"/>
            </a:lnSpc>
            <a:spcBef>
              <a:spcPct val="0"/>
            </a:spcBef>
            <a:spcAft>
              <a:spcPct val="35000"/>
            </a:spcAft>
            <a:buNone/>
          </a:pPr>
          <a:r>
            <a:rPr lang="en-US" sz="1600" kern="1200"/>
            <a:t>Executive Summary</a:t>
          </a:r>
        </a:p>
      </dsp:txBody>
      <dsp:txXfrm>
        <a:off x="712810" y="448"/>
        <a:ext cx="5678464" cy="617151"/>
      </dsp:txXfrm>
    </dsp:sp>
    <dsp:sp modelId="{BAE55153-16E5-4CA1-9823-9F59D5D570FC}">
      <dsp:nvSpPr>
        <dsp:cNvPr id="0" name=""/>
        <dsp:cNvSpPr/>
      </dsp:nvSpPr>
      <dsp:spPr>
        <a:xfrm>
          <a:off x="0" y="771888"/>
          <a:ext cx="6391275" cy="61715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5C1886-8809-4373-92EE-E6D203899494}">
      <dsp:nvSpPr>
        <dsp:cNvPr id="0" name=""/>
        <dsp:cNvSpPr/>
      </dsp:nvSpPr>
      <dsp:spPr>
        <a:xfrm>
          <a:off x="186688" y="910747"/>
          <a:ext cx="339433" cy="3394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10414F-539A-4377-92E2-F1CF7DE52710}">
      <dsp:nvSpPr>
        <dsp:cNvPr id="0" name=""/>
        <dsp:cNvSpPr/>
      </dsp:nvSpPr>
      <dsp:spPr>
        <a:xfrm>
          <a:off x="712810" y="771888"/>
          <a:ext cx="5678464" cy="61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15" tIns="65315" rIns="65315" bIns="65315" numCol="1" spcCol="1270" anchor="ctr" anchorCtr="0">
          <a:noAutofit/>
        </a:bodyPr>
        <a:lstStyle/>
        <a:p>
          <a:pPr marL="0" lvl="0" indent="0" algn="l" defTabSz="711200">
            <a:lnSpc>
              <a:spcPct val="100000"/>
            </a:lnSpc>
            <a:spcBef>
              <a:spcPct val="0"/>
            </a:spcBef>
            <a:spcAft>
              <a:spcPct val="35000"/>
            </a:spcAft>
            <a:buNone/>
          </a:pPr>
          <a:r>
            <a:rPr lang="en-US" sz="1600" kern="1200"/>
            <a:t>Introduction</a:t>
          </a:r>
        </a:p>
      </dsp:txBody>
      <dsp:txXfrm>
        <a:off x="712810" y="771888"/>
        <a:ext cx="5678464" cy="617151"/>
      </dsp:txXfrm>
    </dsp:sp>
    <dsp:sp modelId="{F9F51323-EFE9-4AE5-9BD4-E849EDB5A578}">
      <dsp:nvSpPr>
        <dsp:cNvPr id="0" name=""/>
        <dsp:cNvSpPr/>
      </dsp:nvSpPr>
      <dsp:spPr>
        <a:xfrm>
          <a:off x="0" y="1543327"/>
          <a:ext cx="6391275" cy="61715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3D44AE-1FE3-478C-980F-62B056CB8ED3}">
      <dsp:nvSpPr>
        <dsp:cNvPr id="0" name=""/>
        <dsp:cNvSpPr/>
      </dsp:nvSpPr>
      <dsp:spPr>
        <a:xfrm>
          <a:off x="186688" y="1682186"/>
          <a:ext cx="339433" cy="3394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C837AD-EA5B-4543-B0FF-1ABCCFC9C297}">
      <dsp:nvSpPr>
        <dsp:cNvPr id="0" name=""/>
        <dsp:cNvSpPr/>
      </dsp:nvSpPr>
      <dsp:spPr>
        <a:xfrm>
          <a:off x="712810" y="1543327"/>
          <a:ext cx="5678464" cy="61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15" tIns="65315" rIns="65315" bIns="65315" numCol="1" spcCol="1270" anchor="ctr" anchorCtr="0">
          <a:noAutofit/>
        </a:bodyPr>
        <a:lstStyle/>
        <a:p>
          <a:pPr marL="0" lvl="0" indent="0" algn="l" defTabSz="711200">
            <a:lnSpc>
              <a:spcPct val="100000"/>
            </a:lnSpc>
            <a:spcBef>
              <a:spcPct val="0"/>
            </a:spcBef>
            <a:spcAft>
              <a:spcPct val="35000"/>
            </a:spcAft>
            <a:buNone/>
          </a:pPr>
          <a:r>
            <a:rPr lang="en-US" sz="1600" kern="1200"/>
            <a:t>Methodology</a:t>
          </a:r>
        </a:p>
      </dsp:txBody>
      <dsp:txXfrm>
        <a:off x="712810" y="1543327"/>
        <a:ext cx="5678464" cy="617151"/>
      </dsp:txXfrm>
    </dsp:sp>
    <dsp:sp modelId="{9679B63D-B9D7-4ED7-858B-AB6BB1690720}">
      <dsp:nvSpPr>
        <dsp:cNvPr id="0" name=""/>
        <dsp:cNvSpPr/>
      </dsp:nvSpPr>
      <dsp:spPr>
        <a:xfrm>
          <a:off x="0" y="2314767"/>
          <a:ext cx="6391275" cy="61715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C87EBA-BF5F-44C4-826D-3F8AD56C4B70}">
      <dsp:nvSpPr>
        <dsp:cNvPr id="0" name=""/>
        <dsp:cNvSpPr/>
      </dsp:nvSpPr>
      <dsp:spPr>
        <a:xfrm>
          <a:off x="186688" y="2453626"/>
          <a:ext cx="339433" cy="33943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6A4792-2DE4-48A5-9D6B-5E96082BA9F8}">
      <dsp:nvSpPr>
        <dsp:cNvPr id="0" name=""/>
        <dsp:cNvSpPr/>
      </dsp:nvSpPr>
      <dsp:spPr>
        <a:xfrm>
          <a:off x="712810" y="2314767"/>
          <a:ext cx="2876073" cy="61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15" tIns="65315" rIns="65315" bIns="65315" numCol="1" spcCol="1270" anchor="ctr" anchorCtr="0">
          <a:noAutofit/>
        </a:bodyPr>
        <a:lstStyle/>
        <a:p>
          <a:pPr marL="0" lvl="0" indent="0" algn="l" defTabSz="711200">
            <a:lnSpc>
              <a:spcPct val="100000"/>
            </a:lnSpc>
            <a:spcBef>
              <a:spcPct val="0"/>
            </a:spcBef>
            <a:spcAft>
              <a:spcPct val="35000"/>
            </a:spcAft>
            <a:buNone/>
          </a:pPr>
          <a:r>
            <a:rPr lang="en-US" sz="1600" kern="1200"/>
            <a:t>Results</a:t>
          </a:r>
        </a:p>
      </dsp:txBody>
      <dsp:txXfrm>
        <a:off x="712810" y="2314767"/>
        <a:ext cx="2876073" cy="617151"/>
      </dsp:txXfrm>
    </dsp:sp>
    <dsp:sp modelId="{30D7C209-27F9-499A-9C53-CCC0F251460E}">
      <dsp:nvSpPr>
        <dsp:cNvPr id="0" name=""/>
        <dsp:cNvSpPr/>
      </dsp:nvSpPr>
      <dsp:spPr>
        <a:xfrm>
          <a:off x="3588884" y="2314767"/>
          <a:ext cx="2802390" cy="61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15" tIns="65315" rIns="65315" bIns="65315" numCol="1" spcCol="1270" anchor="ctr" anchorCtr="0">
          <a:noAutofit/>
        </a:bodyPr>
        <a:lstStyle/>
        <a:p>
          <a:pPr marL="0" lvl="0" indent="0" algn="l" defTabSz="577850">
            <a:lnSpc>
              <a:spcPct val="100000"/>
            </a:lnSpc>
            <a:spcBef>
              <a:spcPct val="0"/>
            </a:spcBef>
            <a:spcAft>
              <a:spcPct val="35000"/>
            </a:spcAft>
            <a:buNone/>
          </a:pPr>
          <a:r>
            <a:rPr lang="en-US" sz="1300" kern="1200"/>
            <a:t>Visualization – Charts</a:t>
          </a:r>
        </a:p>
        <a:p>
          <a:pPr marL="0" lvl="0" indent="0" algn="l" defTabSz="577850">
            <a:lnSpc>
              <a:spcPct val="100000"/>
            </a:lnSpc>
            <a:spcBef>
              <a:spcPct val="0"/>
            </a:spcBef>
            <a:spcAft>
              <a:spcPct val="35000"/>
            </a:spcAft>
            <a:buNone/>
          </a:pPr>
          <a:r>
            <a:rPr lang="en-US" sz="1300" kern="1200"/>
            <a:t>Dashboard</a:t>
          </a:r>
        </a:p>
      </dsp:txBody>
      <dsp:txXfrm>
        <a:off x="3588884" y="2314767"/>
        <a:ext cx="2802390" cy="617151"/>
      </dsp:txXfrm>
    </dsp:sp>
    <dsp:sp modelId="{00BAB27D-874C-4992-8CFB-1993AC4594AB}">
      <dsp:nvSpPr>
        <dsp:cNvPr id="0" name=""/>
        <dsp:cNvSpPr/>
      </dsp:nvSpPr>
      <dsp:spPr>
        <a:xfrm>
          <a:off x="0" y="3086207"/>
          <a:ext cx="6391275" cy="61715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A92CC1-78E5-4C5C-A63F-AD07060590EE}">
      <dsp:nvSpPr>
        <dsp:cNvPr id="0" name=""/>
        <dsp:cNvSpPr/>
      </dsp:nvSpPr>
      <dsp:spPr>
        <a:xfrm>
          <a:off x="186688" y="3225066"/>
          <a:ext cx="339433" cy="33943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5BF3AB-19D6-4EFA-8A01-E14976AE65E2}">
      <dsp:nvSpPr>
        <dsp:cNvPr id="0" name=""/>
        <dsp:cNvSpPr/>
      </dsp:nvSpPr>
      <dsp:spPr>
        <a:xfrm>
          <a:off x="712810" y="3086207"/>
          <a:ext cx="2876073" cy="61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15" tIns="65315" rIns="65315" bIns="65315" numCol="1" spcCol="1270" anchor="ctr" anchorCtr="0">
          <a:noAutofit/>
        </a:bodyPr>
        <a:lstStyle/>
        <a:p>
          <a:pPr marL="0" lvl="0" indent="0" algn="l" defTabSz="711200">
            <a:lnSpc>
              <a:spcPct val="100000"/>
            </a:lnSpc>
            <a:spcBef>
              <a:spcPct val="0"/>
            </a:spcBef>
            <a:spcAft>
              <a:spcPct val="35000"/>
            </a:spcAft>
            <a:buNone/>
          </a:pPr>
          <a:r>
            <a:rPr lang="en-US" sz="1600" kern="1200"/>
            <a:t>Discussion</a:t>
          </a:r>
        </a:p>
      </dsp:txBody>
      <dsp:txXfrm>
        <a:off x="712810" y="3086207"/>
        <a:ext cx="2876073" cy="617151"/>
      </dsp:txXfrm>
    </dsp:sp>
    <dsp:sp modelId="{D1470C6F-D8E1-40C8-8686-549CE481E068}">
      <dsp:nvSpPr>
        <dsp:cNvPr id="0" name=""/>
        <dsp:cNvSpPr/>
      </dsp:nvSpPr>
      <dsp:spPr>
        <a:xfrm>
          <a:off x="3588884" y="3086207"/>
          <a:ext cx="2802390" cy="61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15" tIns="65315" rIns="65315" bIns="65315" numCol="1" spcCol="1270" anchor="ctr" anchorCtr="0">
          <a:noAutofit/>
        </a:bodyPr>
        <a:lstStyle/>
        <a:p>
          <a:pPr marL="0" lvl="0" indent="0" algn="l" defTabSz="577850">
            <a:lnSpc>
              <a:spcPct val="100000"/>
            </a:lnSpc>
            <a:spcBef>
              <a:spcPct val="0"/>
            </a:spcBef>
            <a:spcAft>
              <a:spcPct val="35000"/>
            </a:spcAft>
            <a:buNone/>
          </a:pPr>
          <a:r>
            <a:rPr lang="en-US" sz="1300" kern="1200"/>
            <a:t>Findings &amp; Implications</a:t>
          </a:r>
        </a:p>
      </dsp:txBody>
      <dsp:txXfrm>
        <a:off x="3588884" y="3086207"/>
        <a:ext cx="2802390" cy="617151"/>
      </dsp:txXfrm>
    </dsp:sp>
    <dsp:sp modelId="{65ECDDDB-C19F-46F1-A821-F1F9D2E0E8AA}">
      <dsp:nvSpPr>
        <dsp:cNvPr id="0" name=""/>
        <dsp:cNvSpPr/>
      </dsp:nvSpPr>
      <dsp:spPr>
        <a:xfrm>
          <a:off x="0" y="3857647"/>
          <a:ext cx="6391275" cy="61715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CC1312-FEFB-43FF-BD94-62D6524FDEED}">
      <dsp:nvSpPr>
        <dsp:cNvPr id="0" name=""/>
        <dsp:cNvSpPr/>
      </dsp:nvSpPr>
      <dsp:spPr>
        <a:xfrm>
          <a:off x="186688" y="3996506"/>
          <a:ext cx="339433" cy="33943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631583-6FC5-4F02-B6B6-17790E7EB0F2}">
      <dsp:nvSpPr>
        <dsp:cNvPr id="0" name=""/>
        <dsp:cNvSpPr/>
      </dsp:nvSpPr>
      <dsp:spPr>
        <a:xfrm>
          <a:off x="712810" y="3857647"/>
          <a:ext cx="5678464" cy="61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15" tIns="65315" rIns="65315" bIns="65315" numCol="1" spcCol="1270" anchor="ctr" anchorCtr="0">
          <a:noAutofit/>
        </a:bodyPr>
        <a:lstStyle/>
        <a:p>
          <a:pPr marL="0" lvl="0" indent="0" algn="l" defTabSz="711200">
            <a:lnSpc>
              <a:spcPct val="100000"/>
            </a:lnSpc>
            <a:spcBef>
              <a:spcPct val="0"/>
            </a:spcBef>
            <a:spcAft>
              <a:spcPct val="35000"/>
            </a:spcAft>
            <a:buNone/>
          </a:pPr>
          <a:r>
            <a:rPr lang="en-US" sz="1600" kern="1200"/>
            <a:t>Conclusion</a:t>
          </a:r>
        </a:p>
      </dsp:txBody>
      <dsp:txXfrm>
        <a:off x="712810" y="3857647"/>
        <a:ext cx="5678464" cy="617151"/>
      </dsp:txXfrm>
    </dsp:sp>
    <dsp:sp modelId="{22665599-04EB-41EE-817D-D7FFD420BA74}">
      <dsp:nvSpPr>
        <dsp:cNvPr id="0" name=""/>
        <dsp:cNvSpPr/>
      </dsp:nvSpPr>
      <dsp:spPr>
        <a:xfrm>
          <a:off x="0" y="4629086"/>
          <a:ext cx="6391275" cy="61715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B7C9B6-5399-40AD-9333-78FEADFE6595}">
      <dsp:nvSpPr>
        <dsp:cNvPr id="0" name=""/>
        <dsp:cNvSpPr/>
      </dsp:nvSpPr>
      <dsp:spPr>
        <a:xfrm>
          <a:off x="186688" y="4767946"/>
          <a:ext cx="339433" cy="339433"/>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89D016-46F4-48BC-BA79-860023F6FB80}">
      <dsp:nvSpPr>
        <dsp:cNvPr id="0" name=""/>
        <dsp:cNvSpPr/>
      </dsp:nvSpPr>
      <dsp:spPr>
        <a:xfrm>
          <a:off x="712810" y="4629086"/>
          <a:ext cx="5678464" cy="61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15" tIns="65315" rIns="65315" bIns="65315" numCol="1" spcCol="1270" anchor="ctr" anchorCtr="0">
          <a:noAutofit/>
        </a:bodyPr>
        <a:lstStyle/>
        <a:p>
          <a:pPr marL="0" lvl="0" indent="0" algn="l" defTabSz="711200">
            <a:lnSpc>
              <a:spcPct val="100000"/>
            </a:lnSpc>
            <a:spcBef>
              <a:spcPct val="0"/>
            </a:spcBef>
            <a:spcAft>
              <a:spcPct val="35000"/>
            </a:spcAft>
            <a:buNone/>
          </a:pPr>
          <a:r>
            <a:rPr lang="en-US" sz="1600" kern="1200"/>
            <a:t>Appendix</a:t>
          </a:r>
        </a:p>
      </dsp:txBody>
      <dsp:txXfrm>
        <a:off x="712810" y="4629086"/>
        <a:ext cx="5678464" cy="6171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D83BD9-2B1E-43C9-AD00-3881FD0293EE}">
      <dsp:nvSpPr>
        <dsp:cNvPr id="0" name=""/>
        <dsp:cNvSpPr/>
      </dsp:nvSpPr>
      <dsp:spPr>
        <a:xfrm>
          <a:off x="1395552" y="1562089"/>
          <a:ext cx="1114843" cy="11148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91832C-B68F-4892-B40A-471329D50BFD}">
      <dsp:nvSpPr>
        <dsp:cNvPr id="0" name=""/>
        <dsp:cNvSpPr/>
      </dsp:nvSpPr>
      <dsp:spPr>
        <a:xfrm>
          <a:off x="714258" y="3024810"/>
          <a:ext cx="247743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kern="1200">
              <a:latin typeface="Calibri"/>
              <a:cs typeface="Calibri"/>
            </a:rPr>
            <a:t>Data in several formats, such as the number of jobs currently available for different technologies and for different places, were gathered using the </a:t>
          </a:r>
          <a:r>
            <a:rPr lang="en-US" sz="1100" b="0" kern="1200" err="1">
              <a:latin typeface="Calibri"/>
              <a:cs typeface="Calibri"/>
            </a:rPr>
            <a:t>Github</a:t>
          </a:r>
          <a:r>
            <a:rPr lang="en-US" sz="1100" b="0" kern="1200">
              <a:latin typeface="Calibri"/>
              <a:cs typeface="Calibri"/>
            </a:rPr>
            <a:t> jobs API on python.</a:t>
          </a:r>
        </a:p>
      </dsp:txBody>
      <dsp:txXfrm>
        <a:off x="714258" y="3024810"/>
        <a:ext cx="2477430" cy="855000"/>
      </dsp:txXfrm>
    </dsp:sp>
    <dsp:sp modelId="{8BBF4320-83C0-4583-A209-D189A3904965}">
      <dsp:nvSpPr>
        <dsp:cNvPr id="0" name=""/>
        <dsp:cNvSpPr/>
      </dsp:nvSpPr>
      <dsp:spPr>
        <a:xfrm>
          <a:off x="4306533" y="1562089"/>
          <a:ext cx="1114843" cy="11148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E54A8C-CE15-44DD-A9C4-8430976DC7A4}">
      <dsp:nvSpPr>
        <dsp:cNvPr id="0" name=""/>
        <dsp:cNvSpPr/>
      </dsp:nvSpPr>
      <dsp:spPr>
        <a:xfrm>
          <a:off x="3625239" y="3024810"/>
          <a:ext cx="247743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kern="1200">
              <a:latin typeface="Calibri"/>
              <a:cs typeface="Calibri"/>
            </a:rPr>
            <a:t>To obtain the names of the programming languages and their yearly wages, the IBM website was scraped. The dataset from a 2019 Stack Overflow developer survey was downloaded and saved.</a:t>
          </a:r>
        </a:p>
      </dsp:txBody>
      <dsp:txXfrm>
        <a:off x="3625239" y="3024810"/>
        <a:ext cx="2477430" cy="855000"/>
      </dsp:txXfrm>
    </dsp:sp>
    <dsp:sp modelId="{2B97A8F8-C761-4DBA-BB79-4422542989D7}">
      <dsp:nvSpPr>
        <dsp:cNvPr id="0" name=""/>
        <dsp:cNvSpPr/>
      </dsp:nvSpPr>
      <dsp:spPr>
        <a:xfrm>
          <a:off x="7217514" y="1562089"/>
          <a:ext cx="1114843" cy="11148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93580E-5D19-4599-9422-0AA36333DF67}">
      <dsp:nvSpPr>
        <dsp:cNvPr id="0" name=""/>
        <dsp:cNvSpPr/>
      </dsp:nvSpPr>
      <dsp:spPr>
        <a:xfrm>
          <a:off x="6536220" y="3024810"/>
          <a:ext cx="247743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kern="1200">
              <a:latin typeface="Calibri"/>
              <a:cs typeface="Calibri"/>
            </a:rPr>
            <a:t>Python was used to clean and analyze the data. To assess the distribution of data, the presence of outliers, and the correlation between various columns in the dataset, an exploratory data analysis was carried out.</a:t>
          </a:r>
        </a:p>
      </dsp:txBody>
      <dsp:txXfrm>
        <a:off x="6536220" y="3024810"/>
        <a:ext cx="2477430" cy="855000"/>
      </dsp:txXfrm>
    </dsp:sp>
    <dsp:sp modelId="{E4157641-8016-40F8-96B5-CD8DBDD72020}">
      <dsp:nvSpPr>
        <dsp:cNvPr id="0" name=""/>
        <dsp:cNvSpPr/>
      </dsp:nvSpPr>
      <dsp:spPr>
        <a:xfrm>
          <a:off x="10128495" y="1562089"/>
          <a:ext cx="1114843" cy="111484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CE101B-9DA0-409E-909C-C782F8415295}">
      <dsp:nvSpPr>
        <dsp:cNvPr id="0" name=""/>
        <dsp:cNvSpPr/>
      </dsp:nvSpPr>
      <dsp:spPr>
        <a:xfrm>
          <a:off x="9447201" y="3024810"/>
          <a:ext cx="247743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kern="1200">
              <a:latin typeface="Calibri"/>
              <a:cs typeface="Calibri"/>
            </a:rPr>
            <a:t>Charts, graphs, and dashboards were created using Python and Cognos analytics to visualize the data. All the python analyses were carried out on Jupyter notebook through visual studio.</a:t>
          </a:r>
        </a:p>
      </dsp:txBody>
      <dsp:txXfrm>
        <a:off x="9447201" y="3024810"/>
        <a:ext cx="2477430" cy="855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11/5/2023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11/5/2023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06948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11/5/2023</a:t>
            </a:fld>
            <a:endParaRPr lang="en-US"/>
          </a:p>
        </p:txBody>
      </p:sp>
      <p:sp>
        <p:nvSpPr>
          <p:cNvPr id="6" name="Footer Placeholder 5"/>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72618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11/5/2023</a:t>
            </a:fld>
            <a:endParaRPr lang="en-US"/>
          </a:p>
        </p:txBody>
      </p:sp>
      <p:sp>
        <p:nvSpPr>
          <p:cNvPr id="5" name="Footer Placeholder 4"/>
          <p:cNvSpPr>
            <a:spLocks noGrp="1"/>
          </p:cNvSpPr>
          <p:nvPr>
            <p:ph type="ftr" sz="quarter" idx="11"/>
          </p:nvPr>
        </p:nvSpPr>
        <p:spPr/>
        <p:txBody>
          <a:bodyPr/>
          <a:lstStyle/>
          <a:p>
            <a:r>
              <a:rPr lang="en-US"/>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448218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11/5/2023</a:t>
            </a:fld>
            <a:endParaRPr lang="en-US"/>
          </a:p>
        </p:txBody>
      </p:sp>
      <p:sp>
        <p:nvSpPr>
          <p:cNvPr id="5" name="Footer Placeholder 4"/>
          <p:cNvSpPr>
            <a:spLocks noGrp="1"/>
          </p:cNvSpPr>
          <p:nvPr>
            <p:ph type="ftr" sz="quarter" idx="11"/>
          </p:nvPr>
        </p:nvSpPr>
        <p:spPr/>
        <p:txBody>
          <a:bodyPr/>
          <a:lstStyle/>
          <a:p>
            <a:r>
              <a:rPr lang="en-US"/>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3614881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11/5/2023</a:t>
            </a:fld>
            <a:endParaRPr lang="en-US"/>
          </a:p>
        </p:txBody>
      </p:sp>
      <p:sp>
        <p:nvSpPr>
          <p:cNvPr id="5" name="Footer Placeholder 4"/>
          <p:cNvSpPr>
            <a:spLocks noGrp="1"/>
          </p:cNvSpPr>
          <p:nvPr>
            <p:ph type="ftr" sz="quarter" idx="11"/>
          </p:nvPr>
        </p:nvSpPr>
        <p:spPr/>
        <p:txBody>
          <a:bodyPr/>
          <a:lstStyle/>
          <a:p>
            <a:r>
              <a:rPr lang="en-US"/>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2854088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11/5/2023</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527676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11/5/2023</a:t>
            </a:fld>
            <a:endParaRPr lang="en-US"/>
          </a:p>
        </p:txBody>
      </p:sp>
      <p:sp>
        <p:nvSpPr>
          <p:cNvPr id="8" name="Footer Placeholder 7"/>
          <p:cNvSpPr>
            <a:spLocks noGrp="1"/>
          </p:cNvSpPr>
          <p:nvPr>
            <p:ph type="ftr" sz="quarter" idx="11"/>
          </p:nvPr>
        </p:nvSpPr>
        <p:spPr>
          <a:xfrm>
            <a:off x="561111" y="6391838"/>
            <a:ext cx="3644282" cy="304801"/>
          </a:xfrm>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853473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11/5/2023</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095051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11/5/2023</a:t>
            </a:fld>
            <a:endParaRPr lang="en-US"/>
          </a:p>
        </p:txBody>
      </p:sp>
      <p:sp>
        <p:nvSpPr>
          <p:cNvPr id="5" name="Footer Placeholder 4"/>
          <p:cNvSpPr>
            <a:spLocks noGrp="1"/>
          </p:cNvSpPr>
          <p:nvPr>
            <p:ph type="ftr" sz="quarter" idx="11"/>
          </p:nvPr>
        </p:nvSpPr>
        <p:spPr/>
        <p:txBody>
          <a:bodyPr/>
          <a:lstStyle/>
          <a:p>
            <a:r>
              <a:rPr lang="en-US"/>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1979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C9CA7B-DFD4-44B5-8C60-D14B8CD1FB59}" type="datetimeFigureOut">
              <a:rPr lang="en-US" dirty="0"/>
              <a:t>11/5/2023</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776684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11/5/2023</a:t>
            </a:fld>
            <a:endParaRPr lang="en-US"/>
          </a:p>
        </p:txBody>
      </p:sp>
      <p:sp>
        <p:nvSpPr>
          <p:cNvPr id="5" name="Footer Placeholder 4"/>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788505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BDB8791-F1B0-41E7-B7FD-A781E65C4266}" type="datetimeFigureOut">
              <a:rPr lang="en-US" dirty="0"/>
              <a:t>11/5/2023</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5176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FDD63B2-E120-4ED8-B27B-C685F510A5FE}" type="datetimeFigureOut">
              <a:rPr lang="en-US" dirty="0"/>
              <a:t>11/5/2023</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764558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p>
        </p:txBody>
      </p:sp>
      <p:sp>
        <p:nvSpPr>
          <p:cNvPr id="3" name="Date Placeholder 2"/>
          <p:cNvSpPr>
            <a:spLocks noGrp="1"/>
          </p:cNvSpPr>
          <p:nvPr>
            <p:ph type="dt" sz="half" idx="10"/>
          </p:nvPr>
        </p:nvSpPr>
        <p:spPr/>
        <p:txBody>
          <a:bodyPr/>
          <a:lstStyle/>
          <a:p>
            <a:fld id="{7AA18ACC-A947-437B-A130-35BD54FDF1E9}" type="datetimeFigureOut">
              <a:rPr lang="en-US" dirty="0"/>
              <a:t>11/5/2023</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964432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11/5/2023</a:t>
            </a:fld>
            <a:endParaRPr lang="en-US"/>
          </a:p>
        </p:txBody>
      </p:sp>
      <p:sp>
        <p:nvSpPr>
          <p:cNvPr id="3" name="Footer Placeholder 2"/>
          <p:cNvSpPr>
            <a:spLocks noGrp="1"/>
          </p:cNvSpPr>
          <p:nvPr>
            <p:ph type="ftr" sz="quarter" idx="11"/>
          </p:nvPr>
        </p:nvSpPr>
        <p:spPr/>
        <p:txBody>
          <a:bodyPr/>
          <a:lstStyle/>
          <a:p>
            <a:r>
              <a:rPr lang="en-US"/>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655342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11/5/2023</a:t>
            </a:fld>
            <a:endParaRPr lang="en-US"/>
          </a:p>
        </p:txBody>
      </p:sp>
      <p:sp>
        <p:nvSpPr>
          <p:cNvPr id="6" name="Footer Placeholder 5"/>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927179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endParaRPr lang="en-US"/>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11/5/2023</a:t>
            </a:fld>
            <a:endParaRPr lang="en-US"/>
          </a:p>
        </p:txBody>
      </p:sp>
      <p:sp>
        <p:nvSpPr>
          <p:cNvPr id="6" name="Footer Placeholder 5"/>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99775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11/5/2023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1152582001"/>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1.jpeg"/><Relationship Id="rId1" Type="http://schemas.openxmlformats.org/officeDocument/2006/relationships/slideLayout" Target="../slideLayouts/slideLayout4.xml"/><Relationship Id="rId5" Type="http://schemas.openxmlformats.org/officeDocument/2006/relationships/image" Target="../media/image34.jpeg"/><Relationship Id="rId4" Type="http://schemas.openxmlformats.org/officeDocument/2006/relationships/image" Target="../media/image33.jpeg"/></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260EE1B3-DDB2-44D7-943C-63D9CEF273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3" name="Rectangle 42">
              <a:extLst>
                <a:ext uri="{FF2B5EF4-FFF2-40B4-BE49-F238E27FC236}">
                  <a16:creationId xmlns:a16="http://schemas.microsoft.com/office/drawing/2014/main" id="{072909CE-AD29-4CE7-A9A7-05D21672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4" name="Freeform 5">
              <a:extLst>
                <a:ext uri="{FF2B5EF4-FFF2-40B4-BE49-F238E27FC236}">
                  <a16:creationId xmlns:a16="http://schemas.microsoft.com/office/drawing/2014/main" id="{B8DBF1C0-B8F1-4AAC-8704-256BA0E9D6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pic>
        <p:nvPicPr>
          <p:cNvPr id="5" name="Picture 4">
            <a:extLst>
              <a:ext uri="{FF2B5EF4-FFF2-40B4-BE49-F238E27FC236}">
                <a16:creationId xmlns:a16="http://schemas.microsoft.com/office/drawing/2014/main" id="{4EE80A93-6F54-B614-0270-F2EF237BB056}"/>
              </a:ext>
            </a:extLst>
          </p:cNvPr>
          <p:cNvPicPr>
            <a:picLocks noChangeAspect="1"/>
          </p:cNvPicPr>
          <p:nvPr/>
        </p:nvPicPr>
        <p:blipFill rotWithShape="1">
          <a:blip r:embed="rId3">
            <a:duotone>
              <a:prstClr val="black"/>
              <a:schemeClr val="accent5">
                <a:tint val="45000"/>
                <a:satMod val="400000"/>
              </a:schemeClr>
            </a:duotone>
            <a:alphaModFix amt="25000"/>
          </a:blip>
          <a:srcRect t="17574" r="9090" b="2788"/>
          <a:stretch/>
        </p:blipFill>
        <p:spPr>
          <a:xfrm>
            <a:off x="416623" y="475488"/>
            <a:ext cx="11243734" cy="5909733"/>
          </a:xfrm>
          <a:prstGeom prst="rect">
            <a:avLst/>
          </a:prstGeom>
        </p:spPr>
      </p:pic>
      <p:sp>
        <p:nvSpPr>
          <p:cNvPr id="2" name="Title 1">
            <a:extLst>
              <a:ext uri="{FF2B5EF4-FFF2-40B4-BE49-F238E27FC236}">
                <a16:creationId xmlns:a16="http://schemas.microsoft.com/office/drawing/2014/main" id="{21D978A0-8C28-9392-233D-60B16EA27956}"/>
              </a:ext>
            </a:extLst>
          </p:cNvPr>
          <p:cNvSpPr>
            <a:spLocks noGrp="1"/>
          </p:cNvSpPr>
          <p:nvPr>
            <p:ph type="ctrTitle"/>
          </p:nvPr>
        </p:nvSpPr>
        <p:spPr>
          <a:xfrm>
            <a:off x="688904" y="1056534"/>
            <a:ext cx="11100920" cy="4137790"/>
          </a:xfrm>
        </p:spPr>
        <p:txBody>
          <a:bodyPr>
            <a:normAutofit fontScale="90000"/>
          </a:bodyPr>
          <a:lstStyle/>
          <a:p>
            <a:br>
              <a:rPr lang="en-US" dirty="0">
                <a:latin typeface="IBM Plex Mono Text"/>
              </a:rPr>
            </a:br>
            <a:r>
              <a:rPr lang="en-US" dirty="0">
                <a:latin typeface="IBM Plex Mono Text"/>
                <a:ea typeface="+mj-lt"/>
                <a:cs typeface="+mj-lt"/>
              </a:rPr>
              <a:t>IBM Data Analyst Capstone Project:</a:t>
            </a:r>
          </a:p>
          <a:p>
            <a:pPr algn="ctr"/>
            <a:r>
              <a:rPr lang="en-US" dirty="0">
                <a:latin typeface="IBM Plex Mono Text"/>
              </a:rPr>
              <a:t>Analysis on Emerging Technology Skills and Trends</a:t>
            </a:r>
            <a:br>
              <a:rPr lang="en-US" dirty="0">
                <a:latin typeface="IBM Plex Mono Text"/>
              </a:rPr>
            </a:br>
            <a:endParaRPr lang="en-US" dirty="0">
              <a:latin typeface="IBM Plex Mono Text"/>
            </a:endParaRPr>
          </a:p>
        </p:txBody>
      </p:sp>
      <p:sp>
        <p:nvSpPr>
          <p:cNvPr id="3" name="Subtitle 2">
            <a:extLst>
              <a:ext uri="{FF2B5EF4-FFF2-40B4-BE49-F238E27FC236}">
                <a16:creationId xmlns:a16="http://schemas.microsoft.com/office/drawing/2014/main" id="{0124F4C8-0DA7-349D-703B-33D664083A8E}"/>
              </a:ext>
            </a:extLst>
          </p:cNvPr>
          <p:cNvSpPr>
            <a:spLocks noGrp="1"/>
          </p:cNvSpPr>
          <p:nvPr>
            <p:ph type="subTitle" idx="1"/>
          </p:nvPr>
        </p:nvSpPr>
        <p:spPr>
          <a:xfrm>
            <a:off x="1233190" y="4605412"/>
            <a:ext cx="9470304" cy="1326162"/>
          </a:xfrm>
        </p:spPr>
        <p:txBody>
          <a:bodyPr vert="horz" lIns="91440" tIns="45720" rIns="91440" bIns="45720" rtlCol="0" anchor="t">
            <a:noAutofit/>
          </a:bodyPr>
          <a:lstStyle/>
          <a:p>
            <a:pPr algn="ctr"/>
            <a:r>
              <a:rPr lang="en-US" sz="2400" cap="none" dirty="0">
                <a:solidFill>
                  <a:schemeClr val="bg1"/>
                </a:solidFill>
                <a:latin typeface="IBM Plex Mono Text"/>
              </a:rPr>
              <a:t>A Presentation by Harshavardhan Chowdary Marineni</a:t>
            </a:r>
          </a:p>
          <a:p>
            <a:pPr algn="ctr"/>
            <a:r>
              <a:rPr lang="en-US" sz="2400" cap="none" dirty="0">
                <a:solidFill>
                  <a:schemeClr val="bg1"/>
                </a:solidFill>
                <a:latin typeface="IBM Plex Mono Text"/>
              </a:rPr>
              <a:t>November 5th 2023</a:t>
            </a:r>
            <a:endParaRPr lang="en-US" sz="2400" dirty="0">
              <a:solidFill>
                <a:schemeClr val="bg1"/>
              </a:solidFill>
              <a:latin typeface="IBM Plex Mono Text"/>
            </a:endParaRPr>
          </a:p>
        </p:txBody>
      </p:sp>
      <p:sp>
        <p:nvSpPr>
          <p:cNvPr id="46" name="Rectangle 45">
            <a:extLst>
              <a:ext uri="{FF2B5EF4-FFF2-40B4-BE49-F238E27FC236}">
                <a16:creationId xmlns:a16="http://schemas.microsoft.com/office/drawing/2014/main" id="{B70F7E59-C971-4F55-8E3A-1E583B65F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605955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par>
                                <p:cTn id="13" presetID="10" presetClass="entr" presetSubtype="0" fill="hold" grpId="0" nodeType="withEffect">
                                  <p:stCondLst>
                                    <p:cond delay="1000"/>
                                  </p:stCondLst>
                                  <p:iterate>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23712" y="2300638"/>
            <a:ext cx="5181600" cy="4351338"/>
          </a:xfrm>
        </p:spPr>
        <p:txBody>
          <a:bodyPr vert="horz" lIns="91440" tIns="45720" rIns="91440" bIns="45720" rtlCol="0" anchor="t">
            <a:normAutofit/>
          </a:bodyPr>
          <a:lstStyle/>
          <a:p>
            <a:pPr marL="0" indent="0">
              <a:buNone/>
            </a:pPr>
            <a:r>
              <a:rPr lang="en-US" dirty="0"/>
              <a:t>Findings</a:t>
            </a:r>
          </a:p>
          <a:p>
            <a:r>
              <a:rPr lang="en-US" dirty="0"/>
              <a:t>MySQL, Microsoft SQL server, </a:t>
            </a:r>
            <a:r>
              <a:rPr lang="en-US" dirty="0" err="1"/>
              <a:t>Postgre</a:t>
            </a:r>
            <a:r>
              <a:rPr lang="en-US" dirty="0"/>
              <a:t> SQL, SQLite and MongoDB are the top 5 most used databases at the moment.</a:t>
            </a:r>
          </a:p>
          <a:p>
            <a:r>
              <a:rPr lang="en-US" dirty="0"/>
              <a:t>However, </a:t>
            </a:r>
            <a:r>
              <a:rPr lang="en-US" dirty="0" err="1"/>
              <a:t>Postgre</a:t>
            </a:r>
            <a:r>
              <a:rPr lang="en-US" dirty="0"/>
              <a:t> SQL, MongoDB, Redis, MySQL and </a:t>
            </a:r>
            <a:r>
              <a:rPr lang="en-US" dirty="0" err="1"/>
              <a:t>Elasticsense</a:t>
            </a:r>
            <a:r>
              <a:rPr lang="en-US" dirty="0"/>
              <a:t> are projected to become more popular in the future. </a:t>
            </a:r>
          </a:p>
          <a:p>
            <a:r>
              <a:rPr lang="en-US" dirty="0"/>
              <a:t>Redis and </a:t>
            </a:r>
            <a:r>
              <a:rPr lang="en-US" dirty="0" err="1"/>
              <a:t>Elasticsense</a:t>
            </a:r>
            <a:r>
              <a:rPr lang="en-US" dirty="0"/>
              <a:t> are </a:t>
            </a:r>
            <a:r>
              <a:rPr lang="en-US" dirty="0" err="1"/>
              <a:t>relaatively</a:t>
            </a:r>
            <a:r>
              <a:rPr lang="en-US" dirty="0"/>
              <a:t> new tools and are set to gain more traction in the IT space.</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41477" y="2299049"/>
            <a:ext cx="4825159" cy="3416300"/>
          </a:xfrm>
        </p:spPr>
        <p:txBody>
          <a:bodyPr vert="horz" lIns="91440" tIns="45720" rIns="91440" bIns="45720" rtlCol="0" anchor="t">
            <a:normAutofit/>
          </a:bodyPr>
          <a:lstStyle/>
          <a:p>
            <a:pPr marL="0" indent="0">
              <a:buNone/>
            </a:pPr>
            <a:r>
              <a:rPr lang="en-US" dirty="0"/>
              <a:t>Implications</a:t>
            </a:r>
          </a:p>
          <a:p>
            <a:r>
              <a:rPr lang="en-US" dirty="0"/>
              <a:t>SQL is still a top tool to watch out for in data specialists.</a:t>
            </a:r>
          </a:p>
          <a:p>
            <a:r>
              <a:rPr lang="en-US" dirty="0"/>
              <a:t>Companies still prefer Open source databases.</a:t>
            </a:r>
          </a:p>
          <a:p>
            <a:r>
              <a:rPr lang="en-US" dirty="0"/>
              <a:t>Oracle SQL was not among the top 5. It is losing relevance as time passes.</a:t>
            </a:r>
          </a:p>
          <a:p>
            <a:endParaRPr lang="en-US" dirty="0"/>
          </a:p>
          <a:p>
            <a:endParaRPr lang="en-US" dirty="0"/>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4" name="Group 40">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2" name="Rectangle 41">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3" name="Oval 42">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4" name="Oval 43">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5" name="Oval 44">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6" name="Oval 45">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7" name="Oval 46">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8"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49"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US"/>
            </a:p>
          </p:txBody>
        </p:sp>
        <p:sp>
          <p:nvSpPr>
            <p:cNvPr id="50"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65" name="Rectangle 51">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66" name="Rectangle 53">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55">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68" name="Group 57">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59" name="Rectangle 58">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9"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txBody>
            <a:bodyPr/>
            <a:lstStyle/>
            <a:p>
              <a:endParaRPr lang="en-US"/>
            </a:p>
          </p:txBody>
        </p:sp>
      </p:gr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000372" y="1209957"/>
            <a:ext cx="3034580" cy="4438087"/>
          </a:xfrm>
        </p:spPr>
        <p:txBody>
          <a:bodyPr vert="horz" lIns="91440" tIns="45720" rIns="91440" bIns="45720" rtlCol="0" anchor="ctr">
            <a:normAutofit/>
          </a:bodyPr>
          <a:lstStyle/>
          <a:p>
            <a:pPr algn="r"/>
            <a:r>
              <a:rPr lang="en-US" sz="3200">
                <a:solidFill>
                  <a:schemeClr val="tx1"/>
                </a:solidFill>
              </a:rPr>
              <a:t>DASHBOARD</a:t>
            </a:r>
          </a:p>
        </p:txBody>
      </p:sp>
      <p:cxnSp>
        <p:nvCxnSpPr>
          <p:cNvPr id="70" name="Straight Connector 61">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4401334" y="1078818"/>
            <a:ext cx="6608474" cy="4710261"/>
          </a:xfrm>
        </p:spPr>
        <p:txBody>
          <a:bodyPr vert="horz" lIns="91440" tIns="45720" rIns="91440" bIns="45720" rtlCol="0" anchor="ctr">
            <a:normAutofit/>
          </a:bodyPr>
          <a:lstStyle/>
          <a:p>
            <a:pPr marL="0" indent="0">
              <a:buNone/>
            </a:pPr>
            <a:r>
              <a:rPr lang="en-US" sz="2000">
                <a:solidFill>
                  <a:schemeClr val="tx1"/>
                </a:solidFill>
                <a:latin typeface="IBM Plex Mono Text"/>
              </a:rPr>
              <a:t>The permanent link of the Cognos dashboard:</a:t>
            </a:r>
            <a:endParaRPr lang="en-US"/>
          </a:p>
          <a:p>
            <a:pPr marL="0" indent="0"/>
            <a:endParaRPr lang="en-US" sz="2000">
              <a:solidFill>
                <a:schemeClr val="tx1"/>
              </a:solidFill>
              <a:latin typeface="IBM Plex Mono Text"/>
            </a:endParaRPr>
          </a:p>
          <a:p>
            <a:pPr marL="0" indent="0">
              <a:buNone/>
            </a:pPr>
            <a:r>
              <a:rPr lang="en-US" sz="2000">
                <a:solidFill>
                  <a:schemeClr val="tx1"/>
                </a:solidFill>
                <a:latin typeface="IBM Plex Mono Text"/>
              </a:rPr>
              <a:t>https://eu-gb.dataplatform.cloud.ibm.com/dashboards/eafbc83d-998f-4cd9-ae12-bfe6021457a7/view/4316dc2402af1bef1ff3bde4079e25002961205cb6bb8004d2d47b490e612397a93a4594c87d4f5b8b425330fabd15089a</a:t>
            </a:r>
          </a:p>
        </p:txBody>
      </p:sp>
    </p:spTree>
    <p:extLst>
      <p:ext uri="{BB962C8B-B14F-4D97-AF65-F5344CB8AC3E}">
        <p14:creationId xmlns:p14="http://schemas.microsoft.com/office/powerpoint/2010/main" val="9691683"/>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7" name="Group 106">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8" name="Rectangle 107">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9"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128" name="Rectangle 110">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9"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130" name="Rectangle 114">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686449" y="5315267"/>
            <a:ext cx="4839060" cy="693399"/>
          </a:xfrm>
        </p:spPr>
        <p:txBody>
          <a:bodyPr vert="horz" lIns="91440" tIns="45720" rIns="91440" bIns="45720" rtlCol="0" anchor="b">
            <a:normAutofit/>
          </a:bodyPr>
          <a:lstStyle/>
          <a:p>
            <a:r>
              <a:rPr lang="en-US" sz="3800" b="0" i="0" kern="1200">
                <a:solidFill>
                  <a:srgbClr val="EBEBEB"/>
                </a:solidFill>
                <a:latin typeface="+mj-lt"/>
                <a:ea typeface="+mj-ea"/>
                <a:cs typeface="+mj-cs"/>
              </a:rPr>
              <a:t>DASHBOARD TAB 1</a:t>
            </a:r>
          </a:p>
        </p:txBody>
      </p:sp>
      <p:pic>
        <p:nvPicPr>
          <p:cNvPr id="4" name="Picture 4" descr="Chart, timeline&#10;&#10;Description automatically generated">
            <a:extLst>
              <a:ext uri="{FF2B5EF4-FFF2-40B4-BE49-F238E27FC236}">
                <a16:creationId xmlns:a16="http://schemas.microsoft.com/office/drawing/2014/main" id="{8DD358B3-3980-95EB-31C8-7E88A322A8CF}"/>
              </a:ext>
            </a:extLst>
          </p:cNvPr>
          <p:cNvPicPr>
            <a:picLocks noChangeAspect="1"/>
          </p:cNvPicPr>
          <p:nvPr/>
        </p:nvPicPr>
        <p:blipFill>
          <a:blip r:embed="rId3"/>
          <a:stretch>
            <a:fillRect/>
          </a:stretch>
        </p:blipFill>
        <p:spPr>
          <a:xfrm>
            <a:off x="3272500" y="783154"/>
            <a:ext cx="8297465" cy="4257632"/>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916853615"/>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4" name="Rectangle 13">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5"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17" name="Rectangle 16">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1" name="Rectangle 20">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6210950" y="1135473"/>
            <a:ext cx="5332120" cy="4772340"/>
          </a:xfrm>
        </p:spPr>
        <p:txBody>
          <a:bodyPr vert="horz" lIns="91440" tIns="45720" rIns="91440" bIns="45720" rtlCol="0" anchor="b">
            <a:normAutofit/>
          </a:bodyPr>
          <a:lstStyle/>
          <a:p>
            <a:r>
              <a:rPr lang="en-US" sz="3800" b="0" i="0" kern="1200">
                <a:solidFill>
                  <a:srgbClr val="EBEBEB"/>
                </a:solidFill>
                <a:latin typeface="+mj-lt"/>
                <a:ea typeface="+mj-ea"/>
                <a:cs typeface="+mj-cs"/>
              </a:rPr>
              <a:t>DASHBOARD TAB 2</a:t>
            </a:r>
          </a:p>
        </p:txBody>
      </p:sp>
      <p:pic>
        <p:nvPicPr>
          <p:cNvPr id="3" name="Picture 3" descr="Chart&#10;&#10;Description automatically generated">
            <a:extLst>
              <a:ext uri="{FF2B5EF4-FFF2-40B4-BE49-F238E27FC236}">
                <a16:creationId xmlns:a16="http://schemas.microsoft.com/office/drawing/2014/main" id="{5572411F-1431-142D-D653-BA9FF2760C4C}"/>
              </a:ext>
            </a:extLst>
          </p:cNvPr>
          <p:cNvPicPr>
            <a:picLocks noChangeAspect="1"/>
          </p:cNvPicPr>
          <p:nvPr/>
        </p:nvPicPr>
        <p:blipFill>
          <a:blip r:embed="rId3"/>
          <a:stretch>
            <a:fillRect/>
          </a:stretch>
        </p:blipFill>
        <p:spPr>
          <a:xfrm>
            <a:off x="639116" y="829914"/>
            <a:ext cx="7871642" cy="4332203"/>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266127139"/>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154954" y="973668"/>
            <a:ext cx="8761413" cy="706964"/>
          </a:xfrm>
        </p:spPr>
        <p:txBody>
          <a:bodyPr>
            <a:normAutofit/>
          </a:bodyPr>
          <a:lstStyle/>
          <a:p>
            <a:r>
              <a:rPr lang="en-US">
                <a:solidFill>
                  <a:srgbClr val="EBEBEB"/>
                </a:solidFill>
              </a:rPr>
              <a:t>DASHBOARD TAB 3</a:t>
            </a:r>
          </a:p>
        </p:txBody>
      </p:sp>
      <p:pic>
        <p:nvPicPr>
          <p:cNvPr id="3" name="Picture 3" descr="Chart&#10;&#10;Description automatically generated">
            <a:extLst>
              <a:ext uri="{FF2B5EF4-FFF2-40B4-BE49-F238E27FC236}">
                <a16:creationId xmlns:a16="http://schemas.microsoft.com/office/drawing/2014/main" id="{08ED6B3F-B8F7-F71B-D1FC-64B9FBFB023A}"/>
              </a:ext>
            </a:extLst>
          </p:cNvPr>
          <p:cNvPicPr>
            <a:picLocks noChangeAspect="1"/>
          </p:cNvPicPr>
          <p:nvPr/>
        </p:nvPicPr>
        <p:blipFill>
          <a:blip r:embed="rId2"/>
          <a:stretch>
            <a:fillRect/>
          </a:stretch>
        </p:blipFill>
        <p:spPr>
          <a:xfrm>
            <a:off x="2096265" y="2338921"/>
            <a:ext cx="7599507" cy="4210163"/>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51797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FAEF28A3-012D-4640-B8B8-1EF6EAF723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B2F1C2-14D3-4A53-B329-323795BCF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Oval 11">
              <a:extLst>
                <a:ext uri="{FF2B5EF4-FFF2-40B4-BE49-F238E27FC236}">
                  <a16:creationId xmlns:a16="http://schemas.microsoft.com/office/drawing/2014/main" id="{194E879E-1515-4211-8F1B-B68A92B2C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Oval 12">
              <a:extLst>
                <a:ext uri="{FF2B5EF4-FFF2-40B4-BE49-F238E27FC236}">
                  <a16:creationId xmlns:a16="http://schemas.microsoft.com/office/drawing/2014/main" id="{F7137E7D-1F4E-498A-97D1-0E1FE6FC6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Oval 13">
              <a:extLst>
                <a:ext uri="{FF2B5EF4-FFF2-40B4-BE49-F238E27FC236}">
                  <a16:creationId xmlns:a16="http://schemas.microsoft.com/office/drawing/2014/main" id="{91375183-B6E5-43E0-B28F-39EC90838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Oval 14">
              <a:extLst>
                <a:ext uri="{FF2B5EF4-FFF2-40B4-BE49-F238E27FC236}">
                  <a16:creationId xmlns:a16="http://schemas.microsoft.com/office/drawing/2014/main" id="{267F36BD-A8AF-4304-A662-1007CC1748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Oval 15">
              <a:extLst>
                <a:ext uri="{FF2B5EF4-FFF2-40B4-BE49-F238E27FC236}">
                  <a16:creationId xmlns:a16="http://schemas.microsoft.com/office/drawing/2014/main" id="{15D9095F-2809-4A90-A032-250AC21C3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Freeform 5">
              <a:extLst>
                <a:ext uri="{FF2B5EF4-FFF2-40B4-BE49-F238E27FC236}">
                  <a16:creationId xmlns:a16="http://schemas.microsoft.com/office/drawing/2014/main" id="{9027D7BF-C282-4477-A406-245C3F265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18" name="Freeform 5">
              <a:extLst>
                <a:ext uri="{FF2B5EF4-FFF2-40B4-BE49-F238E27FC236}">
                  <a16:creationId xmlns:a16="http://schemas.microsoft.com/office/drawing/2014/main" id="{AC3C43D8-426E-472E-A8E8-C41BF7A87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US"/>
            </a:p>
          </p:txBody>
        </p:sp>
        <p:sp>
          <p:nvSpPr>
            <p:cNvPr id="19" name="Freeform 5">
              <a:extLst>
                <a:ext uri="{FF2B5EF4-FFF2-40B4-BE49-F238E27FC236}">
                  <a16:creationId xmlns:a16="http://schemas.microsoft.com/office/drawing/2014/main" id="{52DCAE0E-B8DE-4C42-A48F-FA0C8345A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1" name="Rectangle 20">
            <a:extLst>
              <a:ext uri="{FF2B5EF4-FFF2-40B4-BE49-F238E27FC236}">
                <a16:creationId xmlns:a16="http://schemas.microsoft.com/office/drawing/2014/main" id="{59647F54-801D-44AB-8284-EDDFF7763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23" name="Rectangle 22">
            <a:extLst>
              <a:ext uri="{FF2B5EF4-FFF2-40B4-BE49-F238E27FC236}">
                <a16:creationId xmlns:a16="http://schemas.microsoft.com/office/drawing/2014/main" id="{6E0488BA-180E-40D8-8350-4B17917955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rotWithShape="1">
          <a:blip r:embed="rId3">
            <a:alphaModFix amt="40000"/>
          </a:blip>
          <a:srcRect t="17805" r="-1" b="25945"/>
          <a:stretch/>
        </p:blipFill>
        <p:spPr>
          <a:xfrm>
            <a:off x="20" y="-22402"/>
            <a:ext cx="12191980" cy="6857990"/>
          </a:xfrm>
          <a:prstGeom prst="rect">
            <a:avLst/>
          </a:prstGeom>
          <a:noFill/>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154954" y="973668"/>
            <a:ext cx="8761413" cy="706964"/>
          </a:xfrm>
        </p:spPr>
        <p:txBody>
          <a:bodyPr vert="horz" lIns="91440" tIns="45720" rIns="91440" bIns="45720" rtlCol="0" anchor="ctr">
            <a:normAutofit/>
          </a:bodyPr>
          <a:lstStyle/>
          <a:p>
            <a:r>
              <a:rPr lang="en-US">
                <a:solidFill>
                  <a:schemeClr val="tx1"/>
                </a:solidFill>
              </a:rPr>
              <a:t>DISCUSSION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1154954" y="2603500"/>
            <a:ext cx="8825659" cy="3416300"/>
          </a:xfrm>
        </p:spPr>
        <p:txBody>
          <a:bodyPr vert="horz" lIns="91440" tIns="45720" rIns="91440" bIns="45720" rtlCol="0">
            <a:normAutofit/>
          </a:bodyPr>
          <a:lstStyle/>
          <a:p>
            <a:r>
              <a:rPr lang="en-US">
                <a:solidFill>
                  <a:schemeClr val="tx1"/>
                </a:solidFill>
              </a:rPr>
              <a:t>Upskilling in the Technology sector.</a:t>
            </a:r>
          </a:p>
          <a:p>
            <a:r>
              <a:rPr lang="en-US">
                <a:solidFill>
                  <a:schemeClr val="tx1"/>
                </a:solidFill>
              </a:rPr>
              <a:t>How do we close the wide gender gap in the Technology sector?</a:t>
            </a:r>
          </a:p>
          <a:p>
            <a:r>
              <a:rPr lang="en-US">
                <a:solidFill>
                  <a:schemeClr val="tx1"/>
                </a:solidFill>
              </a:rPr>
              <a:t>Is completing a masters or doctorate degree really a requirement?</a:t>
            </a:r>
          </a:p>
          <a:p>
            <a:r>
              <a:rPr lang="en-US">
                <a:solidFill>
                  <a:schemeClr val="tx1"/>
                </a:solidFill>
              </a:rPr>
              <a:t>The increasing demand for mobile development as Kotlin is getting popular.</a:t>
            </a:r>
          </a:p>
          <a:p>
            <a:r>
              <a:rPr lang="en-US">
                <a:solidFill>
                  <a:schemeClr val="tx1"/>
                </a:solidFill>
              </a:rPr>
              <a:t>More tech education, access and development in less developed regions in South east Asia, South America, Africa and some parts of Europe.</a:t>
            </a:r>
          </a:p>
          <a:p>
            <a:r>
              <a:rPr lang="en-US">
                <a:solidFill>
                  <a:schemeClr val="tx1"/>
                </a:solidFill>
              </a:rPr>
              <a:t>How relevant will Oracle SQL still be in the future?</a:t>
            </a:r>
          </a:p>
          <a:p>
            <a:endParaRPr lang="en-US">
              <a:solidFill>
                <a:schemeClr val="tx1"/>
              </a:solidFill>
            </a:endParaRPr>
          </a:p>
          <a:p>
            <a:endParaRPr lang="en-US">
              <a:solidFill>
                <a:schemeClr val="tx1"/>
              </a:solidFill>
            </a:endParaRPr>
          </a:p>
        </p:txBody>
      </p:sp>
    </p:spTree>
    <p:extLst>
      <p:ext uri="{BB962C8B-B14F-4D97-AF65-F5344CB8AC3E}">
        <p14:creationId xmlns:p14="http://schemas.microsoft.com/office/powerpoint/2010/main" val="2161130591"/>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2195419"/>
            <a:ext cx="5181600" cy="4351338"/>
          </a:xfrm>
        </p:spPr>
        <p:txBody>
          <a:bodyPr vert="horz" lIns="91440" tIns="45720" rIns="91440" bIns="45720" rtlCol="0" anchor="t">
            <a:normAutofit/>
          </a:bodyPr>
          <a:lstStyle/>
          <a:p>
            <a:pPr marL="0" indent="0">
              <a:buNone/>
            </a:pPr>
            <a:r>
              <a:rPr lang="en-US" dirty="0"/>
              <a:t>Findings</a:t>
            </a:r>
          </a:p>
          <a:p>
            <a:pPr marL="0" indent="0">
              <a:buNone/>
            </a:pPr>
            <a:endParaRPr lang="en-US"/>
          </a:p>
          <a:p>
            <a:r>
              <a:rPr lang="en-US" dirty="0"/>
              <a:t>Most people in the IT field have a Bachelors' degree. </a:t>
            </a:r>
          </a:p>
          <a:p>
            <a:r>
              <a:rPr lang="en-US" dirty="0"/>
              <a:t>Web development languages are the most popular and on-demand tools in the IT field currently.</a:t>
            </a:r>
          </a:p>
          <a:p>
            <a:r>
              <a:rPr lang="en-US" dirty="0"/>
              <a:t>The Tech sector is filled with majorly young people under 40 years of age.</a:t>
            </a:r>
          </a:p>
          <a:p>
            <a:r>
              <a:rPr lang="en-US" dirty="0"/>
              <a:t>Most respondents want to learn </a:t>
            </a:r>
            <a:r>
              <a:rPr lang="en-US" dirty="0" err="1"/>
              <a:t>Postgre</a:t>
            </a:r>
            <a:r>
              <a:rPr lang="en-US" dirty="0"/>
              <a:t> SQL and React JS next year.</a:t>
            </a:r>
          </a:p>
          <a:p>
            <a:endParaRPr lang="en-US"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97507" y="2256118"/>
            <a:ext cx="4847569" cy="4424829"/>
          </a:xfrm>
        </p:spPr>
        <p:txBody>
          <a:bodyPr vert="horz" lIns="91440" tIns="45720" rIns="91440" bIns="45720" rtlCol="0" anchor="t">
            <a:normAutofit/>
          </a:bodyPr>
          <a:lstStyle/>
          <a:p>
            <a:pPr marL="0" indent="0">
              <a:buNone/>
            </a:pPr>
            <a:r>
              <a:rPr lang="en-US" dirty="0"/>
              <a:t>Implications</a:t>
            </a:r>
          </a:p>
          <a:p>
            <a:pPr marL="0" indent="0">
              <a:buNone/>
            </a:pPr>
            <a:endParaRPr lang="en-US"/>
          </a:p>
          <a:p>
            <a:r>
              <a:rPr lang="en-US" dirty="0"/>
              <a:t>It is important for data professionals to develop proficiencies in NoSQL in addition to SQL databases.</a:t>
            </a:r>
          </a:p>
          <a:p>
            <a:r>
              <a:rPr lang="en-US" dirty="0"/>
              <a:t>Web development is still a very lucrative skill.</a:t>
            </a:r>
          </a:p>
          <a:p>
            <a:r>
              <a:rPr lang="en-US" dirty="0"/>
              <a:t>Less developed countries need more access to tech trainings and education.</a:t>
            </a:r>
          </a:p>
          <a:p>
            <a:endParaRPr lang="en-US" dirty="0"/>
          </a:p>
        </p:txBody>
      </p:sp>
    </p:spTree>
    <p:extLst>
      <p:ext uri="{BB962C8B-B14F-4D97-AF65-F5344CB8AC3E}">
        <p14:creationId xmlns:p14="http://schemas.microsoft.com/office/powerpoint/2010/main" val="647271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13" name="Rectangle 12">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15" name="Group 14">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6" name="Rectangle 15">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7"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US"/>
            </a:p>
          </p:txBody>
        </p:sp>
      </p:gr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223730" y="1147361"/>
            <a:ext cx="8825658" cy="2870161"/>
          </a:xfrm>
        </p:spPr>
        <p:txBody>
          <a:bodyPr vert="horz" lIns="91440" tIns="45720" rIns="91440" bIns="45720" rtlCol="0" anchor="b">
            <a:normAutofit/>
          </a:bodyPr>
          <a:lstStyle/>
          <a:p>
            <a:pPr algn="ctr"/>
            <a:r>
              <a:rPr lang="en-US" sz="5400">
                <a:solidFill>
                  <a:schemeClr val="tx1"/>
                </a:solidFill>
              </a:rPr>
              <a:t>CONCLUSION</a:t>
            </a:r>
          </a:p>
        </p:txBody>
      </p:sp>
      <p:sp>
        <p:nvSpPr>
          <p:cNvPr id="4" name="Content Placeholder 3">
            <a:extLst>
              <a:ext uri="{FF2B5EF4-FFF2-40B4-BE49-F238E27FC236}">
                <a16:creationId xmlns:a16="http://schemas.microsoft.com/office/drawing/2014/main" id="{4A3F9590-1A6A-E4F6-F5B8-18B81ED4C60E}"/>
              </a:ext>
            </a:extLst>
          </p:cNvPr>
          <p:cNvSpPr>
            <a:spLocks noGrp="1"/>
          </p:cNvSpPr>
          <p:nvPr>
            <p:ph idx="1"/>
          </p:nvPr>
        </p:nvSpPr>
        <p:spPr>
          <a:xfrm>
            <a:off x="1683171" y="4338265"/>
            <a:ext cx="8825658" cy="1234148"/>
          </a:xfrm>
        </p:spPr>
        <p:txBody>
          <a:bodyPr vert="horz" lIns="91440" tIns="45720" rIns="91440" bIns="45720" rtlCol="0" anchor="t">
            <a:normAutofit/>
          </a:bodyPr>
          <a:lstStyle/>
          <a:p>
            <a:pPr marL="0" indent="0" algn="ctr">
              <a:buNone/>
            </a:pPr>
            <a:r>
              <a:rPr lang="en-US" sz="2000" cap="all" dirty="0">
                <a:solidFill>
                  <a:schemeClr val="accent1">
                    <a:lumMod val="60000"/>
                    <a:lumOff val="40000"/>
                  </a:schemeClr>
                </a:solidFill>
              </a:rPr>
              <a:t>It is expedient to stay updated in the Tech sector as the trends keep changing over time.</a:t>
            </a:r>
          </a:p>
        </p:txBody>
      </p:sp>
      <p:cxnSp>
        <p:nvCxnSpPr>
          <p:cNvPr id="19" name="Straight Connector 18">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0123617"/>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EC030789-C525-4D1D-90A0-F48C14A76E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1" name="Rectangle 40">
              <a:extLst>
                <a:ext uri="{FF2B5EF4-FFF2-40B4-BE49-F238E27FC236}">
                  <a16:creationId xmlns:a16="http://schemas.microsoft.com/office/drawing/2014/main" id="{91BD0F81-508F-4C6D-9938-C58CC2138A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2" name="Freeform 5">
              <a:extLst>
                <a:ext uri="{FF2B5EF4-FFF2-40B4-BE49-F238E27FC236}">
                  <a16:creationId xmlns:a16="http://schemas.microsoft.com/office/drawing/2014/main" id="{49081238-0806-4285-968F-ACFC0C0FB93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44" name="Rectangle 43">
            <a:extLst>
              <a:ext uri="{FF2B5EF4-FFF2-40B4-BE49-F238E27FC236}">
                <a16:creationId xmlns:a16="http://schemas.microsoft.com/office/drawing/2014/main" id="{80CAB4C1-E9FF-4C37-92FA-28BED3B888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6" name="Rectangle 45">
            <a:extLst>
              <a:ext uri="{FF2B5EF4-FFF2-40B4-BE49-F238E27FC236}">
                <a16:creationId xmlns:a16="http://schemas.microsoft.com/office/drawing/2014/main" id="{0BD7060D-8DA2-4400-86F1-6A988F0E8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8" name="Rectangle 47">
            <a:extLst>
              <a:ext uri="{FF2B5EF4-FFF2-40B4-BE49-F238E27FC236}">
                <a16:creationId xmlns:a16="http://schemas.microsoft.com/office/drawing/2014/main" id="{96E6678A-6101-4D77-8A14-5F70FBDB66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8" descr="Frequency chart that showed most of the respondents were developers.">
            <a:extLst>
              <a:ext uri="{FF2B5EF4-FFF2-40B4-BE49-F238E27FC236}">
                <a16:creationId xmlns:a16="http://schemas.microsoft.com/office/drawing/2014/main" id="{A7BB7C60-6B03-5439-BE57-946AE1A9C08B}"/>
              </a:ext>
            </a:extLst>
          </p:cNvPr>
          <p:cNvPicPr>
            <a:picLocks noChangeAspect="1"/>
          </p:cNvPicPr>
          <p:nvPr/>
        </p:nvPicPr>
        <p:blipFill>
          <a:blip r:embed="rId3"/>
          <a:stretch>
            <a:fillRect/>
          </a:stretch>
        </p:blipFill>
        <p:spPr>
          <a:xfrm>
            <a:off x="404227" y="186294"/>
            <a:ext cx="3781133" cy="3017968"/>
          </a:xfrm>
          <a:prstGeom prst="roundRect">
            <a:avLst>
              <a:gd name="adj" fmla="val 1858"/>
            </a:avLst>
          </a:prstGeom>
          <a:effectLst/>
        </p:spPr>
      </p:pic>
      <p:pic>
        <p:nvPicPr>
          <p:cNvPr id="7" name="Picture 7" descr="A histogram showing the frequency distribution for Age.">
            <a:extLst>
              <a:ext uri="{FF2B5EF4-FFF2-40B4-BE49-F238E27FC236}">
                <a16:creationId xmlns:a16="http://schemas.microsoft.com/office/drawing/2014/main" id="{9114C103-4F66-A9DC-EE37-D3FDB6884A1E}"/>
              </a:ext>
            </a:extLst>
          </p:cNvPr>
          <p:cNvPicPr>
            <a:picLocks noGrp="1" noChangeAspect="1"/>
          </p:cNvPicPr>
          <p:nvPr>
            <p:ph sz="half" idx="1"/>
          </p:nvPr>
        </p:nvPicPr>
        <p:blipFill>
          <a:blip r:embed="rId4"/>
          <a:stretch>
            <a:fillRect/>
          </a:stretch>
        </p:blipFill>
        <p:spPr>
          <a:xfrm>
            <a:off x="4311818" y="73263"/>
            <a:ext cx="4128516" cy="3287268"/>
          </a:xfrm>
          <a:prstGeom prst="roundRect">
            <a:avLst>
              <a:gd name="adj" fmla="val 1858"/>
            </a:avLst>
          </a:prstGeom>
          <a:effectLst/>
        </p:spPr>
      </p:pic>
      <p:pic>
        <p:nvPicPr>
          <p:cNvPr id="9" name="Picture 9" descr="Correlation statistics for Age and other numerical columns in the survey.">
            <a:extLst>
              <a:ext uri="{FF2B5EF4-FFF2-40B4-BE49-F238E27FC236}">
                <a16:creationId xmlns:a16="http://schemas.microsoft.com/office/drawing/2014/main" id="{D87EE0E3-5264-C7F8-C7EC-098D4860FDFE}"/>
              </a:ext>
            </a:extLst>
          </p:cNvPr>
          <p:cNvPicPr>
            <a:picLocks noChangeAspect="1"/>
          </p:cNvPicPr>
          <p:nvPr/>
        </p:nvPicPr>
        <p:blipFill>
          <a:blip r:embed="rId5"/>
          <a:stretch>
            <a:fillRect/>
          </a:stretch>
        </p:blipFill>
        <p:spPr>
          <a:xfrm>
            <a:off x="8381237" y="1333468"/>
            <a:ext cx="3557016" cy="2190005"/>
          </a:xfrm>
          <a:prstGeom prst="roundRect">
            <a:avLst>
              <a:gd name="adj" fmla="val 1858"/>
            </a:avLst>
          </a:prstGeom>
          <a:effectLst/>
        </p:spPr>
      </p:pic>
      <p:sp>
        <p:nvSpPr>
          <p:cNvPr id="50" name="Rectangle 49">
            <a:extLst>
              <a:ext uri="{FF2B5EF4-FFF2-40B4-BE49-F238E27FC236}">
                <a16:creationId xmlns:a16="http://schemas.microsoft.com/office/drawing/2014/main" id="{AFA4E1D0-9351-4451-B0A0-51BEA42D86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2" name="Freeform: Shape 51">
            <a:extLst>
              <a:ext uri="{FF2B5EF4-FFF2-40B4-BE49-F238E27FC236}">
                <a16:creationId xmlns:a16="http://schemas.microsoft.com/office/drawing/2014/main" id="{0D052C5D-4E47-47F1-96A6-5251FAAEDE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54" name="Freeform 5">
            <a:extLst>
              <a:ext uri="{FF2B5EF4-FFF2-40B4-BE49-F238E27FC236}">
                <a16:creationId xmlns:a16="http://schemas.microsoft.com/office/drawing/2014/main" id="{79B9FD3C-5633-44F4-902E-55A97B2D20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32535"/>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649975" y="4517136"/>
            <a:ext cx="10893095" cy="1174947"/>
          </a:xfrm>
        </p:spPr>
        <p:txBody>
          <a:bodyPr vert="horz" lIns="91440" tIns="45720" rIns="91440" bIns="45720" rtlCol="0" anchor="b">
            <a:normAutofit/>
          </a:bodyPr>
          <a:lstStyle/>
          <a:p>
            <a:r>
              <a:rPr lang="en-US" sz="6000" b="0" i="0" kern="1200">
                <a:solidFill>
                  <a:schemeClr val="bg2"/>
                </a:solidFill>
                <a:latin typeface="+mj-lt"/>
                <a:ea typeface="+mj-ea"/>
                <a:cs typeface="+mj-cs"/>
              </a:rPr>
              <a:t>APPENDIX</a:t>
            </a:r>
          </a:p>
        </p:txBody>
      </p:sp>
    </p:spTree>
    <p:extLst>
      <p:ext uri="{BB962C8B-B14F-4D97-AF65-F5344CB8AC3E}">
        <p14:creationId xmlns:p14="http://schemas.microsoft.com/office/powerpoint/2010/main" val="3410008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4" name="Group 9">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Oval 11">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Oval 12">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Oval 13">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Oval 14">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Oval 15">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18"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US"/>
            </a:p>
          </p:txBody>
        </p:sp>
        <p:sp>
          <p:nvSpPr>
            <p:cNvPr id="19"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6" name="Rectangle 20">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2">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25"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sp>
        <p:nvSpPr>
          <p:cNvPr id="27" name="Freeform: Shape 26">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US"/>
          </a:p>
        </p:txBody>
      </p:sp>
      <p:sp>
        <p:nvSpPr>
          <p:cNvPr id="29"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639098" y="629265"/>
            <a:ext cx="5132438" cy="1622322"/>
          </a:xfrm>
        </p:spPr>
        <p:txBody>
          <a:bodyPr vert="horz" lIns="91440" tIns="45720" rIns="91440" bIns="45720" rtlCol="0" anchor="ctr">
            <a:normAutofit/>
          </a:bodyPr>
          <a:lstStyle/>
          <a:p>
            <a:r>
              <a:rPr lang="en-US" b="0" i="0" kern="1200">
                <a:solidFill>
                  <a:srgbClr val="EBEBEB"/>
                </a:solidFill>
                <a:latin typeface="+mj-lt"/>
                <a:ea typeface="+mj-ea"/>
                <a:cs typeface="+mj-cs"/>
              </a:rPr>
              <a:t> JOB POSTINGS</a:t>
            </a:r>
          </a:p>
        </p:txBody>
      </p:sp>
      <p:pic>
        <p:nvPicPr>
          <p:cNvPr id="5" name="Picture 5" descr="Chart&#10;&#10;Description automatically generated">
            <a:extLst>
              <a:ext uri="{FF2B5EF4-FFF2-40B4-BE49-F238E27FC236}">
                <a16:creationId xmlns:a16="http://schemas.microsoft.com/office/drawing/2014/main" id="{E8EBEA2E-84D9-D555-56B9-B18C97327CD2}"/>
              </a:ext>
            </a:extLst>
          </p:cNvPr>
          <p:cNvPicPr>
            <a:picLocks noChangeAspect="1"/>
          </p:cNvPicPr>
          <p:nvPr/>
        </p:nvPicPr>
        <p:blipFill>
          <a:blip r:embed="rId3"/>
          <a:stretch>
            <a:fillRect/>
          </a:stretch>
        </p:blipFill>
        <p:spPr>
          <a:xfrm>
            <a:off x="6714836" y="1984678"/>
            <a:ext cx="4828707" cy="2906225"/>
          </a:xfrm>
          <a:prstGeom prst="rect">
            <a:avLst/>
          </a:prstGeom>
        </p:spPr>
      </p:pic>
      <p:sp>
        <p:nvSpPr>
          <p:cNvPr id="31" name="Rectangle 30">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639098" y="2418735"/>
            <a:ext cx="5132439" cy="3811742"/>
          </a:xfrm>
        </p:spPr>
        <p:txBody>
          <a:bodyPr vert="horz" lIns="91440" tIns="45720" rIns="91440" bIns="45720" rtlCol="0" anchor="ctr">
            <a:normAutofit/>
          </a:bodyPr>
          <a:lstStyle/>
          <a:p>
            <a:pPr marL="0" indent="0">
              <a:buNone/>
            </a:pPr>
            <a:r>
              <a:rPr lang="en-US" dirty="0">
                <a:solidFill>
                  <a:srgbClr val="FFFFFF"/>
                </a:solidFill>
              </a:rPr>
              <a:t>Bar chart presenting the job posting data collected using </a:t>
            </a:r>
            <a:r>
              <a:rPr lang="en-US" dirty="0" err="1">
                <a:solidFill>
                  <a:srgbClr val="FFFFFF"/>
                </a:solidFill>
              </a:rPr>
              <a:t>Github</a:t>
            </a:r>
            <a:r>
              <a:rPr lang="en-US" dirty="0">
                <a:solidFill>
                  <a:srgbClr val="FFFFFF"/>
                </a:solidFill>
              </a:rPr>
              <a:t> Job API.</a:t>
            </a:r>
            <a:endParaRPr lang="en-US" dirty="0"/>
          </a:p>
          <a:p>
            <a:pPr marL="0" indent="0"/>
            <a:endParaRPr lang="en-US">
              <a:solidFill>
                <a:srgbClr val="FFFFFF"/>
              </a:solidFill>
            </a:endParaRPr>
          </a:p>
        </p:txBody>
      </p:sp>
    </p:spTree>
    <p:extLst>
      <p:ext uri="{BB962C8B-B14F-4D97-AF65-F5344CB8AC3E}">
        <p14:creationId xmlns:p14="http://schemas.microsoft.com/office/powerpoint/2010/main" val="307855149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0" name="Group 42">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1" name="Rectangle 43">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2" name="Oval 44">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3" name="Oval 45">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4" name="Rectangle 46">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5"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106"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107"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 name="Title 1">
            <a:extLst>
              <a:ext uri="{FF2B5EF4-FFF2-40B4-BE49-F238E27FC236}">
                <a16:creationId xmlns:a16="http://schemas.microsoft.com/office/drawing/2014/main" id="{DADDE56F-2088-2ED7-4B3F-51F853E34DB2}"/>
              </a:ext>
            </a:extLst>
          </p:cNvPr>
          <p:cNvSpPr>
            <a:spLocks noGrp="1"/>
          </p:cNvSpPr>
          <p:nvPr>
            <p:ph type="title"/>
          </p:nvPr>
        </p:nvSpPr>
        <p:spPr>
          <a:xfrm>
            <a:off x="1154955" y="973667"/>
            <a:ext cx="2942210" cy="4833745"/>
          </a:xfrm>
        </p:spPr>
        <p:txBody>
          <a:bodyPr>
            <a:normAutofit/>
          </a:bodyPr>
          <a:lstStyle/>
          <a:p>
            <a:endParaRPr lang="en-US">
              <a:solidFill>
                <a:srgbClr val="EBEBEB"/>
              </a:solidFill>
            </a:endParaRPr>
          </a:p>
          <a:p>
            <a:r>
              <a:rPr lang="en-US">
                <a:solidFill>
                  <a:srgbClr val="EBEBEB"/>
                </a:solidFill>
                <a:latin typeface="IBM Plex Mono Text"/>
                <a:ea typeface="+mj-lt"/>
                <a:cs typeface="+mj-lt"/>
              </a:rPr>
              <a:t>OUTLINE</a:t>
            </a:r>
          </a:p>
          <a:p>
            <a:endParaRPr lang="en-US">
              <a:solidFill>
                <a:srgbClr val="EBEBEB"/>
              </a:solidFill>
            </a:endParaRPr>
          </a:p>
        </p:txBody>
      </p:sp>
      <p:sp>
        <p:nvSpPr>
          <p:cNvPr id="108" name="Rectangle 51">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38" name="Content Placeholder 2">
            <a:extLst>
              <a:ext uri="{FF2B5EF4-FFF2-40B4-BE49-F238E27FC236}">
                <a16:creationId xmlns:a16="http://schemas.microsoft.com/office/drawing/2014/main" id="{0A38A2B6-B9AA-4FAD-0248-991FDCC737BC}"/>
              </a:ext>
            </a:extLst>
          </p:cNvPr>
          <p:cNvGraphicFramePr>
            <a:graphicFrameLocks noGrp="1"/>
          </p:cNvGraphicFramePr>
          <p:nvPr>
            <p:ph idx="1"/>
            <p:extLst>
              <p:ext uri="{D42A27DB-BD31-4B8C-83A1-F6EECF244321}">
                <p14:modId xmlns:p14="http://schemas.microsoft.com/office/powerpoint/2010/main" val="2212352344"/>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7813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Oval 11">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Oval 12">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Oval 13">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Oval 14">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Oval 15">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18"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US"/>
            </a:p>
          </p:txBody>
        </p:sp>
        <p:sp>
          <p:nvSpPr>
            <p:cNvPr id="19"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1" name="Rectangle 20">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154954" y="973668"/>
            <a:ext cx="8761413" cy="706964"/>
          </a:xfrm>
        </p:spPr>
        <p:txBody>
          <a:bodyPr vert="horz" lIns="91440" tIns="45720" rIns="91440" bIns="45720" rtlCol="0" anchor="ctr">
            <a:normAutofit/>
          </a:bodyPr>
          <a:lstStyle/>
          <a:p>
            <a:r>
              <a:rPr lang="en-US" b="0" i="0" kern="1200">
                <a:solidFill>
                  <a:srgbClr val="EBEBEB"/>
                </a:solidFill>
                <a:latin typeface="+mj-lt"/>
                <a:ea typeface="+mj-ea"/>
                <a:cs typeface="+mj-cs"/>
              </a:rPr>
              <a:t>POPULAR LANGUAGES</a:t>
            </a:r>
          </a:p>
        </p:txBody>
      </p:sp>
      <p:pic>
        <p:nvPicPr>
          <p:cNvPr id="5" name="Picture 5" descr="Table&#10;&#10;Description automatically generated">
            <a:extLst>
              <a:ext uri="{FF2B5EF4-FFF2-40B4-BE49-F238E27FC236}">
                <a16:creationId xmlns:a16="http://schemas.microsoft.com/office/drawing/2014/main" id="{58A28FE6-503E-9EA8-1347-2EAD34C19572}"/>
              </a:ext>
            </a:extLst>
          </p:cNvPr>
          <p:cNvPicPr>
            <a:picLocks noChangeAspect="1"/>
          </p:cNvPicPr>
          <p:nvPr/>
        </p:nvPicPr>
        <p:blipFill>
          <a:blip r:embed="rId3"/>
          <a:stretch>
            <a:fillRect/>
          </a:stretch>
        </p:blipFill>
        <p:spPr>
          <a:xfrm>
            <a:off x="613586" y="2653212"/>
            <a:ext cx="5241493" cy="3133346"/>
          </a:xfrm>
          <a:prstGeom prst="roundRect">
            <a:avLst>
              <a:gd name="adj" fmla="val 1858"/>
            </a:avLst>
          </a:prstGeom>
          <a:effectLst>
            <a:outerShdw blurRad="50800" dist="50800" dir="5400000" algn="tl" rotWithShape="0">
              <a:srgbClr val="000000">
                <a:alpha val="43000"/>
              </a:srgbClr>
            </a:outerShdw>
          </a:effectLst>
        </p:spPr>
      </p:pic>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6417983" y="2603500"/>
            <a:ext cx="5211979" cy="3416300"/>
          </a:xfrm>
        </p:spPr>
        <p:txBody>
          <a:bodyPr vert="horz" lIns="91440" tIns="45720" rIns="91440" bIns="45720" rtlCol="0" anchor="ctr">
            <a:normAutofit/>
          </a:bodyPr>
          <a:lstStyle/>
          <a:p>
            <a:pPr marL="0" indent="0">
              <a:buNone/>
            </a:pPr>
            <a:r>
              <a:rPr lang="en-US" dirty="0"/>
              <a:t>Bar chart displaying popular languages and their average annual salary. The data was collected through web scraping the </a:t>
            </a:r>
            <a:r>
              <a:rPr lang="en-US" dirty="0" err="1"/>
              <a:t>Github</a:t>
            </a:r>
            <a:r>
              <a:rPr lang="en-US" dirty="0"/>
              <a:t> jobs data and saved in a csv file.</a:t>
            </a:r>
          </a:p>
        </p:txBody>
      </p:sp>
    </p:spTree>
    <p:extLst>
      <p:ext uri="{BB962C8B-B14F-4D97-AF65-F5344CB8AC3E}">
        <p14:creationId xmlns:p14="http://schemas.microsoft.com/office/powerpoint/2010/main" val="181739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5" name="Group 44">
            <a:extLst>
              <a:ext uri="{FF2B5EF4-FFF2-40B4-BE49-F238E27FC236}">
                <a16:creationId xmlns:a16="http://schemas.microsoft.com/office/drawing/2014/main" id="{FAEF28A3-012D-4640-B8B8-1EF6EAF723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6" name="Rectangle 45">
              <a:extLst>
                <a:ext uri="{FF2B5EF4-FFF2-40B4-BE49-F238E27FC236}">
                  <a16:creationId xmlns:a16="http://schemas.microsoft.com/office/drawing/2014/main" id="{F3B2F1C2-14D3-4A53-B329-323795BCF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7" name="Oval 46">
              <a:extLst>
                <a:ext uri="{FF2B5EF4-FFF2-40B4-BE49-F238E27FC236}">
                  <a16:creationId xmlns:a16="http://schemas.microsoft.com/office/drawing/2014/main" id="{194E879E-1515-4211-8F1B-B68A92B2C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8" name="Oval 47">
              <a:extLst>
                <a:ext uri="{FF2B5EF4-FFF2-40B4-BE49-F238E27FC236}">
                  <a16:creationId xmlns:a16="http://schemas.microsoft.com/office/drawing/2014/main" id="{F7137E7D-1F4E-498A-97D1-0E1FE6FC6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9" name="Oval 48">
              <a:extLst>
                <a:ext uri="{FF2B5EF4-FFF2-40B4-BE49-F238E27FC236}">
                  <a16:creationId xmlns:a16="http://schemas.microsoft.com/office/drawing/2014/main" id="{91375183-B6E5-43E0-B28F-39EC90838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0" name="Oval 49">
              <a:extLst>
                <a:ext uri="{FF2B5EF4-FFF2-40B4-BE49-F238E27FC236}">
                  <a16:creationId xmlns:a16="http://schemas.microsoft.com/office/drawing/2014/main" id="{267F36BD-A8AF-4304-A662-1007CC1748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1" name="Oval 50">
              <a:extLst>
                <a:ext uri="{FF2B5EF4-FFF2-40B4-BE49-F238E27FC236}">
                  <a16:creationId xmlns:a16="http://schemas.microsoft.com/office/drawing/2014/main" id="{15D9095F-2809-4A90-A032-250AC21C3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2" name="Freeform 5">
              <a:extLst>
                <a:ext uri="{FF2B5EF4-FFF2-40B4-BE49-F238E27FC236}">
                  <a16:creationId xmlns:a16="http://schemas.microsoft.com/office/drawing/2014/main" id="{9027D7BF-C282-4477-A406-245C3F265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53" name="Freeform 5">
              <a:extLst>
                <a:ext uri="{FF2B5EF4-FFF2-40B4-BE49-F238E27FC236}">
                  <a16:creationId xmlns:a16="http://schemas.microsoft.com/office/drawing/2014/main" id="{AC3C43D8-426E-472E-A8E8-C41BF7A87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US"/>
            </a:p>
          </p:txBody>
        </p:sp>
        <p:sp>
          <p:nvSpPr>
            <p:cNvPr id="54" name="Freeform 5">
              <a:extLst>
                <a:ext uri="{FF2B5EF4-FFF2-40B4-BE49-F238E27FC236}">
                  <a16:creationId xmlns:a16="http://schemas.microsoft.com/office/drawing/2014/main" id="{52DCAE0E-B8DE-4C42-A48F-FA0C8345A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56" name="Rectangle 55">
            <a:extLst>
              <a:ext uri="{FF2B5EF4-FFF2-40B4-BE49-F238E27FC236}">
                <a16:creationId xmlns:a16="http://schemas.microsoft.com/office/drawing/2014/main" id="{59647F54-801D-44AB-8284-EDDFF7763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154954" y="973668"/>
            <a:ext cx="8761413" cy="706964"/>
          </a:xfrm>
        </p:spPr>
        <p:txBody>
          <a:bodyPr vert="horz" lIns="91440" tIns="45720" rIns="91440" bIns="45720" rtlCol="0" anchor="ctr">
            <a:normAutofit/>
          </a:bodyPr>
          <a:lstStyle/>
          <a:p>
            <a:r>
              <a:rPr lang="en-US"/>
              <a:t>EXECUTIVE </a:t>
            </a:r>
            <a:r>
              <a:rPr lang="en-US">
                <a:latin typeface="IBM Plex Mono Text"/>
              </a:rPr>
              <a:t>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177083" y="2265844"/>
            <a:ext cx="12010825" cy="4302409"/>
          </a:xfrm>
        </p:spPr>
        <p:txBody>
          <a:bodyPr vert="horz" lIns="91440" tIns="45720" rIns="91440" bIns="45720" rtlCol="0" anchor="ctr">
            <a:noAutofit/>
          </a:bodyPr>
          <a:lstStyle/>
          <a:p>
            <a:r>
              <a:rPr lang="en-US" sz="2000" dirty="0">
                <a:solidFill>
                  <a:schemeClr val="tx1"/>
                </a:solidFill>
                <a:latin typeface="IBM Plex Mono Text"/>
                <a:ea typeface="+mn-lt"/>
                <a:cs typeface="+mn-lt"/>
              </a:rPr>
              <a:t>To be competitive in the global IT sector, it's essential to keep up with the ever-changing technologies. This report uses data analytics to highlight current and projected trends in the need for skills related to programming languages, databases and other technologies. It also studies the demographics of professionals in the technology sector.</a:t>
            </a:r>
            <a:endParaRPr lang="en-US" sz="2000">
              <a:solidFill>
                <a:schemeClr val="tx1"/>
              </a:solidFill>
              <a:latin typeface="IBM Plex Mono Text"/>
            </a:endParaRPr>
          </a:p>
          <a:p>
            <a:r>
              <a:rPr lang="en-US" sz="2000" dirty="0">
                <a:solidFill>
                  <a:schemeClr val="tx1"/>
                </a:solidFill>
                <a:latin typeface="IBM Plex Mono Text"/>
                <a:ea typeface="+mn-lt"/>
                <a:cs typeface="+mn-lt"/>
              </a:rPr>
              <a:t>Data was gathered from a Stack overflow survey, IBM site, and </a:t>
            </a:r>
            <a:r>
              <a:rPr lang="en-US" sz="2000" dirty="0" err="1">
                <a:solidFill>
                  <a:schemeClr val="tx1"/>
                </a:solidFill>
                <a:latin typeface="IBM Plex Mono Text"/>
                <a:ea typeface="+mn-lt"/>
                <a:cs typeface="+mn-lt"/>
              </a:rPr>
              <a:t>Github</a:t>
            </a:r>
            <a:r>
              <a:rPr lang="en-US" sz="2000" dirty="0">
                <a:solidFill>
                  <a:schemeClr val="tx1"/>
                </a:solidFill>
                <a:latin typeface="IBM Plex Mono Text"/>
                <a:ea typeface="+mn-lt"/>
                <a:cs typeface="+mn-lt"/>
              </a:rPr>
              <a:t> job postings. It was collected, cleaned, subjected to exploratory analysis, and visualized on dashboards.</a:t>
            </a:r>
          </a:p>
          <a:p>
            <a:r>
              <a:rPr lang="en-US" sz="2000" dirty="0">
                <a:solidFill>
                  <a:schemeClr val="tx1"/>
                </a:solidFill>
                <a:latin typeface="IBM Plex Mono Text"/>
                <a:ea typeface="+mn-lt"/>
                <a:cs typeface="+mn-lt"/>
              </a:rPr>
              <a:t>The findings showed that </a:t>
            </a:r>
            <a:r>
              <a:rPr lang="en-US" sz="2000" dirty="0" err="1">
                <a:solidFill>
                  <a:schemeClr val="tx1"/>
                </a:solidFill>
                <a:latin typeface="IBM Plex Mono Text"/>
                <a:ea typeface="+mn-lt"/>
                <a:cs typeface="+mn-lt"/>
              </a:rPr>
              <a:t>Javascript</a:t>
            </a:r>
            <a:r>
              <a:rPr lang="en-US" sz="2000" dirty="0">
                <a:solidFill>
                  <a:schemeClr val="tx1"/>
                </a:solidFill>
                <a:latin typeface="IBM Plex Mono Text"/>
                <a:ea typeface="+mn-lt"/>
                <a:cs typeface="+mn-lt"/>
              </a:rPr>
              <a:t> is currently the most popular programming language and is anticipated to be so in the future. MySQL has the highest database usage at the moment but </a:t>
            </a:r>
            <a:r>
              <a:rPr lang="en-US" sz="2000" dirty="0" err="1">
                <a:solidFill>
                  <a:schemeClr val="tx1"/>
                </a:solidFill>
                <a:latin typeface="IBM Plex Mono Text"/>
                <a:ea typeface="+mn-lt"/>
                <a:cs typeface="+mn-lt"/>
              </a:rPr>
              <a:t>Postgre</a:t>
            </a:r>
            <a:r>
              <a:rPr lang="en-US" sz="2000" dirty="0">
                <a:solidFill>
                  <a:schemeClr val="tx1"/>
                </a:solidFill>
                <a:latin typeface="IBM Plex Mono Text"/>
                <a:ea typeface="+mn-lt"/>
                <a:cs typeface="+mn-lt"/>
              </a:rPr>
              <a:t> SQL is projected to have more demand in the future.</a:t>
            </a:r>
            <a:endParaRPr lang="en-US" sz="2000">
              <a:solidFill>
                <a:schemeClr val="tx1"/>
              </a:solidFill>
              <a:latin typeface="IBM Plex Mono Text"/>
            </a:endParaRPr>
          </a:p>
          <a:p>
            <a:r>
              <a:rPr lang="en-US" sz="2000" dirty="0">
                <a:solidFill>
                  <a:schemeClr val="tx1"/>
                </a:solidFill>
                <a:latin typeface="IBM Plex Mono Text"/>
              </a:rPr>
              <a:t>Furthermore, majority of the survey respondents are males, are from the USA and are 28 years of age.</a:t>
            </a:r>
          </a:p>
          <a:p>
            <a:endParaRPr lang="en-US" sz="2000" dirty="0">
              <a:solidFill>
                <a:schemeClr val="tx1"/>
              </a:solidFill>
              <a:latin typeface="IBM Plex Mono Text"/>
            </a:endParaRPr>
          </a:p>
        </p:txBody>
      </p:sp>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Oval 11">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Oval 12">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Oval 13">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Oval 14">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Oval 15">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18"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US"/>
            </a:p>
          </p:txBody>
        </p:sp>
        <p:sp>
          <p:nvSpPr>
            <p:cNvPr id="19"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1" name="Rectangle 20">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23" name="Rectangle 22">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6" name="Rectangle 25">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7"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gr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6247" y="1085549"/>
            <a:ext cx="3430947" cy="4686903"/>
          </a:xfrm>
        </p:spPr>
        <p:txBody>
          <a:bodyPr vert="horz" lIns="91440" tIns="45720" rIns="91440" bIns="45720" rtlCol="0" anchor="ctr">
            <a:normAutofit/>
          </a:bodyPr>
          <a:lstStyle/>
          <a:p>
            <a:pPr algn="r"/>
            <a:r>
              <a:rPr lang="en-US" sz="3300">
                <a:solidFill>
                  <a:schemeClr val="tx1"/>
                </a:solidFill>
                <a:latin typeface="IBM Plex Mono Text"/>
              </a:rPr>
              <a:t>INTRODUCTION</a:t>
            </a:r>
          </a:p>
        </p:txBody>
      </p:sp>
      <p:cxnSp>
        <p:nvCxnSpPr>
          <p:cNvPr id="29" name="Straight Connector 28">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714212" y="769247"/>
            <a:ext cx="6640138" cy="5200791"/>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defTabSz="457200"/>
            <a:r>
              <a:rPr lang="en-US" sz="2000" dirty="0">
                <a:solidFill>
                  <a:schemeClr val="tx1"/>
                </a:solidFill>
                <a:latin typeface="IBM Plex Mono Text"/>
              </a:rPr>
              <a:t>This presentation report uses data analytics to highlight current and projected trends in the need for skills related to programming languages, databases, platforms and web frames. </a:t>
            </a:r>
            <a:endParaRPr lang="en-US" dirty="0">
              <a:solidFill>
                <a:schemeClr val="tx1"/>
              </a:solidFill>
              <a:latin typeface="IBM Plex Mono Text"/>
            </a:endParaRPr>
          </a:p>
          <a:p>
            <a:pPr algn="just" defTabSz="457200"/>
            <a:r>
              <a:rPr lang="en-US" sz="2000" dirty="0">
                <a:solidFill>
                  <a:schemeClr val="tx1"/>
                </a:solidFill>
                <a:latin typeface="IBM Plex Mono Text"/>
              </a:rPr>
              <a:t>The following inquiries were investigated using the data:</a:t>
            </a:r>
          </a:p>
          <a:p>
            <a:pPr lvl="1" algn="just" defTabSz="457200">
              <a:buFont typeface="Wingdings" panose="05000000000000000000" pitchFamily="2" charset="2"/>
              <a:buChar char="§"/>
            </a:pPr>
            <a:r>
              <a:rPr lang="en-US" sz="2000" dirty="0">
                <a:solidFill>
                  <a:schemeClr val="tx1"/>
                </a:solidFill>
                <a:latin typeface="IBM Plex Mono Text"/>
              </a:rPr>
              <a:t>1. Which programming languages are most in demand today?</a:t>
            </a:r>
          </a:p>
          <a:p>
            <a:pPr lvl="1" algn="just" defTabSz="457200">
              <a:buFont typeface="Wingdings" panose="05000000000000000000" pitchFamily="2" charset="2"/>
              <a:buChar char="§"/>
            </a:pPr>
            <a:r>
              <a:rPr lang="en-US" sz="2000" dirty="0">
                <a:solidFill>
                  <a:schemeClr val="tx1"/>
                </a:solidFill>
                <a:latin typeface="IBM Plex Mono Text"/>
              </a:rPr>
              <a:t>2. What are the most in-demand database skills?</a:t>
            </a:r>
          </a:p>
          <a:p>
            <a:pPr lvl="1" algn="just" defTabSz="457200">
              <a:buFont typeface="Wingdings" panose="05000000000000000000" pitchFamily="2" charset="2"/>
              <a:buChar char="§"/>
            </a:pPr>
            <a:r>
              <a:rPr lang="en-US" sz="2000" dirty="0">
                <a:solidFill>
                  <a:schemeClr val="tx1"/>
                </a:solidFill>
                <a:latin typeface="IBM Plex Mono Text"/>
              </a:rPr>
              <a:t>3. What popular IDEs or Web frames are there?</a:t>
            </a:r>
          </a:p>
          <a:p>
            <a:pPr algn="just" defTabSz="457200"/>
            <a:r>
              <a:rPr lang="en-US" sz="2000" dirty="0">
                <a:solidFill>
                  <a:schemeClr val="tx1"/>
                </a:solidFill>
                <a:latin typeface="IBM Plex Mono Text"/>
              </a:rPr>
              <a:t>The target audience for this research are IT professionals, HR managers, and anybody else with an interest in the IT sector who wants to learn about the top on-demand IT skills in their respective sectors that will also still be relevant in the future.</a:t>
            </a:r>
            <a:endParaRPr lang="en-US" sz="1800" dirty="0">
              <a:solidFill>
                <a:schemeClr val="tx1"/>
              </a:solidFill>
              <a:latin typeface="IBM Plex Mono Text"/>
            </a:endParaRPr>
          </a:p>
        </p:txBody>
      </p:sp>
    </p:spTree>
    <p:extLst>
      <p:ext uri="{BB962C8B-B14F-4D97-AF65-F5344CB8AC3E}">
        <p14:creationId xmlns:p14="http://schemas.microsoft.com/office/powerpoint/2010/main" val="71062368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a:t>METHODOLOGY</a:t>
            </a:r>
          </a:p>
        </p:txBody>
      </p:sp>
      <p:graphicFrame>
        <p:nvGraphicFramePr>
          <p:cNvPr id="33" name="Content Placeholder 2">
            <a:extLst>
              <a:ext uri="{FF2B5EF4-FFF2-40B4-BE49-F238E27FC236}">
                <a16:creationId xmlns:a16="http://schemas.microsoft.com/office/drawing/2014/main" id="{7772556D-DD31-1FD1-C6DA-ACDCD81B7B2E}"/>
              </a:ext>
            </a:extLst>
          </p:cNvPr>
          <p:cNvGraphicFramePr>
            <a:graphicFrameLocks noGrp="1"/>
          </p:cNvGraphicFramePr>
          <p:nvPr>
            <p:ph sz="half" idx="1"/>
            <p:extLst>
              <p:ext uri="{D42A27DB-BD31-4B8C-83A1-F6EECF244321}">
                <p14:modId xmlns:p14="http://schemas.microsoft.com/office/powerpoint/2010/main" val="3881565185"/>
              </p:ext>
            </p:extLst>
          </p:nvPr>
        </p:nvGraphicFramePr>
        <p:xfrm>
          <a:off x="-223706" y="1482261"/>
          <a:ext cx="12638891" cy="5441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503EB0F-2257-4A3E-A73B-E1DE769B4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77012B2A-0D78-433A-8C68-8889D3DCD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 name="Freeform 5">
              <a:extLst>
                <a:ext uri="{FF2B5EF4-FFF2-40B4-BE49-F238E27FC236}">
                  <a16:creationId xmlns:a16="http://schemas.microsoft.com/office/drawing/2014/main" id="{119D0202-ED3F-47CC-90E9-4E963BCDAB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13" name="Rectangle 12">
            <a:extLst>
              <a:ext uri="{FF2B5EF4-FFF2-40B4-BE49-F238E27FC236}">
                <a16:creationId xmlns:a16="http://schemas.microsoft.com/office/drawing/2014/main" id="{670D6F2B-93AF-47D6-9378-5E54BE0AC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5" name="Rectangle 14">
            <a:extLst>
              <a:ext uri="{FF2B5EF4-FFF2-40B4-BE49-F238E27FC236}">
                <a16:creationId xmlns:a16="http://schemas.microsoft.com/office/drawing/2014/main" id="{491A5E26-1F21-459D-8C03-ADB057B090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ight bulb on yellow background with sketched light beams and cord">
            <a:extLst>
              <a:ext uri="{FF2B5EF4-FFF2-40B4-BE49-F238E27FC236}">
                <a16:creationId xmlns:a16="http://schemas.microsoft.com/office/drawing/2014/main" id="{3122746D-8A4D-6E53-2E02-CCE99D511581}"/>
              </a:ext>
            </a:extLst>
          </p:cNvPr>
          <p:cNvPicPr>
            <a:picLocks noChangeAspect="1"/>
          </p:cNvPicPr>
          <p:nvPr/>
        </p:nvPicPr>
        <p:blipFill rotWithShape="1">
          <a:blip r:embed="rId3">
            <a:alphaModFix amt="40000"/>
          </a:blip>
          <a:srcRect t="8572" r="-2" b="-2"/>
          <a:stretch/>
        </p:blipFill>
        <p:spPr>
          <a:xfrm>
            <a:off x="20" y="10"/>
            <a:ext cx="12191980" cy="6857990"/>
          </a:xfrm>
          <a:prstGeom prst="rect">
            <a:avLst/>
          </a:prstGeom>
        </p:spPr>
      </p:pic>
      <p:sp>
        <p:nvSpPr>
          <p:cNvPr id="2" name="Title 1">
            <a:extLst>
              <a:ext uri="{FF2B5EF4-FFF2-40B4-BE49-F238E27FC236}">
                <a16:creationId xmlns:a16="http://schemas.microsoft.com/office/drawing/2014/main" id="{616EB8F7-D149-D876-A265-077D748D10A2}"/>
              </a:ext>
            </a:extLst>
          </p:cNvPr>
          <p:cNvSpPr>
            <a:spLocks noGrp="1"/>
          </p:cNvSpPr>
          <p:nvPr>
            <p:ph type="title"/>
          </p:nvPr>
        </p:nvSpPr>
        <p:spPr>
          <a:xfrm>
            <a:off x="1154955" y="2099733"/>
            <a:ext cx="8825658" cy="2677648"/>
          </a:xfrm>
        </p:spPr>
        <p:txBody>
          <a:bodyPr vert="horz" lIns="91440" tIns="45720" rIns="91440" bIns="45720" rtlCol="0" anchor="b">
            <a:normAutofit/>
          </a:bodyPr>
          <a:lstStyle/>
          <a:p>
            <a:r>
              <a:rPr lang="en-US" sz="5400">
                <a:solidFill>
                  <a:schemeClr val="tx1"/>
                </a:solidFill>
              </a:rPr>
              <a:t>Results</a:t>
            </a:r>
          </a:p>
        </p:txBody>
      </p:sp>
    </p:spTree>
    <p:extLst>
      <p:ext uri="{BB962C8B-B14F-4D97-AF65-F5344CB8AC3E}">
        <p14:creationId xmlns:p14="http://schemas.microsoft.com/office/powerpoint/2010/main" val="242055569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094D1-DB1B-ECCF-D0D9-3041339E3809}"/>
              </a:ext>
            </a:extLst>
          </p:cNvPr>
          <p:cNvSpPr>
            <a:spLocks noGrp="1"/>
          </p:cNvSpPr>
          <p:nvPr>
            <p:ph type="title"/>
          </p:nvPr>
        </p:nvSpPr>
        <p:spPr/>
        <p:txBody>
          <a:bodyPr/>
          <a:lstStyle/>
          <a:p>
            <a:r>
              <a:rPr lang="en-US">
                <a:ea typeface="+mj-lt"/>
                <a:cs typeface="+mj-lt"/>
              </a:rPr>
              <a:t>PROGRAMMING LANGUAGE TRENDS</a:t>
            </a:r>
          </a:p>
          <a:p>
            <a:endParaRPr lang="en-US"/>
          </a:p>
        </p:txBody>
      </p:sp>
      <p:sp>
        <p:nvSpPr>
          <p:cNvPr id="3" name="Text Placeholder 2">
            <a:extLst>
              <a:ext uri="{FF2B5EF4-FFF2-40B4-BE49-F238E27FC236}">
                <a16:creationId xmlns:a16="http://schemas.microsoft.com/office/drawing/2014/main" id="{B5297963-152B-8497-84E3-86D53D9B56D4}"/>
              </a:ext>
            </a:extLst>
          </p:cNvPr>
          <p:cNvSpPr>
            <a:spLocks noGrp="1"/>
          </p:cNvSpPr>
          <p:nvPr>
            <p:ph type="body" idx="4294967295"/>
          </p:nvPr>
        </p:nvSpPr>
        <p:spPr>
          <a:xfrm>
            <a:off x="969818" y="2212048"/>
            <a:ext cx="4826000" cy="576262"/>
          </a:xfrm>
        </p:spPr>
        <p:txBody>
          <a:bodyPr/>
          <a:lstStyle/>
          <a:p>
            <a:r>
              <a:rPr lang="en-US"/>
              <a:t>Current year</a:t>
            </a:r>
          </a:p>
        </p:txBody>
      </p:sp>
      <p:sp>
        <p:nvSpPr>
          <p:cNvPr id="5" name="Text Placeholder 4">
            <a:extLst>
              <a:ext uri="{FF2B5EF4-FFF2-40B4-BE49-F238E27FC236}">
                <a16:creationId xmlns:a16="http://schemas.microsoft.com/office/drawing/2014/main" id="{48B2F6EC-F2CF-D0C6-C222-51FC866371AC}"/>
              </a:ext>
            </a:extLst>
          </p:cNvPr>
          <p:cNvSpPr>
            <a:spLocks noGrp="1"/>
          </p:cNvSpPr>
          <p:nvPr>
            <p:ph type="body" sz="quarter" idx="4294967295"/>
          </p:nvPr>
        </p:nvSpPr>
        <p:spPr>
          <a:xfrm>
            <a:off x="6100887" y="2100324"/>
            <a:ext cx="4824412" cy="576263"/>
          </a:xfrm>
        </p:spPr>
        <p:txBody>
          <a:bodyPr/>
          <a:lstStyle/>
          <a:p>
            <a:pPr algn="r"/>
            <a:r>
              <a:rPr lang="en-US"/>
              <a:t>Next year</a:t>
            </a:r>
          </a:p>
        </p:txBody>
      </p:sp>
      <p:pic>
        <p:nvPicPr>
          <p:cNvPr id="10" name="Picture 10" descr="Chart, funnel chart&#10;&#10;Description automatically generated">
            <a:extLst>
              <a:ext uri="{FF2B5EF4-FFF2-40B4-BE49-F238E27FC236}">
                <a16:creationId xmlns:a16="http://schemas.microsoft.com/office/drawing/2014/main" id="{51B5D603-5A28-7B49-B65A-E6754747A31D}"/>
              </a:ext>
            </a:extLst>
          </p:cNvPr>
          <p:cNvPicPr>
            <a:picLocks noGrp="1" noChangeAspect="1"/>
          </p:cNvPicPr>
          <p:nvPr>
            <p:ph idx="1"/>
          </p:nvPr>
        </p:nvPicPr>
        <p:blipFill>
          <a:blip r:embed="rId2"/>
          <a:stretch>
            <a:fillRect/>
          </a:stretch>
        </p:blipFill>
        <p:spPr>
          <a:xfrm>
            <a:off x="727295" y="2603500"/>
            <a:ext cx="10304431" cy="4109027"/>
          </a:xfrm>
        </p:spPr>
      </p:pic>
    </p:spTree>
    <p:extLst>
      <p:ext uri="{BB962C8B-B14F-4D97-AF65-F5344CB8AC3E}">
        <p14:creationId xmlns:p14="http://schemas.microsoft.com/office/powerpoint/2010/main" val="608524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fontScale="90000"/>
          </a:bodyPr>
          <a:lstStyle/>
          <a:p>
            <a:r>
              <a:rPr lang="en-US" sz="280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510200" y="2258426"/>
            <a:ext cx="5585011" cy="4452190"/>
          </a:xfrm>
        </p:spPr>
        <p:txBody>
          <a:bodyPr vert="horz" lIns="91440" tIns="45720" rIns="91440" bIns="45720" rtlCol="0" anchor="t">
            <a:normAutofit/>
          </a:bodyPr>
          <a:lstStyle/>
          <a:p>
            <a:pPr marL="0" indent="0">
              <a:buNone/>
            </a:pPr>
            <a:r>
              <a:rPr lang="en-US" sz="2000" dirty="0">
                <a:solidFill>
                  <a:schemeClr val="tx1"/>
                </a:solidFill>
                <a:latin typeface="IBM Plex Mono Text"/>
              </a:rPr>
              <a:t>Findings</a:t>
            </a:r>
          </a:p>
          <a:p>
            <a:r>
              <a:rPr lang="en-US" sz="2000" dirty="0" err="1">
                <a:solidFill>
                  <a:schemeClr val="tx1"/>
                </a:solidFill>
                <a:latin typeface="IBM Plex Mono Text"/>
              </a:rPr>
              <a:t>Javascript</a:t>
            </a:r>
            <a:r>
              <a:rPr lang="en-US" sz="2000" dirty="0">
                <a:solidFill>
                  <a:schemeClr val="tx1"/>
                </a:solidFill>
                <a:latin typeface="IBM Plex Mono Text"/>
              </a:rPr>
              <a:t>, HTML/CSS, SQL, Shell languages and Python are the most used languages currently.</a:t>
            </a:r>
          </a:p>
          <a:p>
            <a:r>
              <a:rPr lang="en-US" sz="2000" dirty="0" err="1">
                <a:solidFill>
                  <a:schemeClr val="tx1"/>
                </a:solidFill>
                <a:latin typeface="IBM Plex Mono Text"/>
                <a:ea typeface="+mn-lt"/>
                <a:cs typeface="+mn-lt"/>
              </a:rPr>
              <a:t>Javascript</a:t>
            </a:r>
            <a:r>
              <a:rPr lang="en-US" sz="2000" dirty="0">
                <a:solidFill>
                  <a:schemeClr val="tx1"/>
                </a:solidFill>
                <a:latin typeface="IBM Plex Mono Text"/>
                <a:ea typeface="+mn-lt"/>
                <a:cs typeface="+mn-lt"/>
              </a:rPr>
              <a:t>, HTML/CSS, Python, SQL, and Typescript will be the most used languages next year and future years.</a:t>
            </a:r>
          </a:p>
          <a:p>
            <a:r>
              <a:rPr lang="en-US" sz="2000" dirty="0">
                <a:latin typeface="IBM Plex Mono Text"/>
              </a:rPr>
              <a:t>Python will have more demand than SQL next year.</a:t>
            </a:r>
            <a:endParaRPr lang="en-US" sz="2000">
              <a:latin typeface="IBM Plex Mono Text"/>
              <a:ea typeface="+mn-lt"/>
              <a:cs typeface="+mn-lt"/>
            </a:endParaRPr>
          </a:p>
          <a:p>
            <a:endParaRPr lang="en-US" sz="2000" dirty="0">
              <a:solidFill>
                <a:schemeClr val="tx1"/>
              </a:solidFill>
              <a:latin typeface="IBM Plex Mono Text"/>
            </a:endParaRPr>
          </a:p>
          <a:p>
            <a:endParaRPr lang="en-US" sz="2000" dirty="0">
              <a:solidFill>
                <a:schemeClr val="tx1"/>
              </a:solidFill>
              <a:latin typeface="IBM Plex Mono Text"/>
            </a:endParaRPr>
          </a:p>
          <a:p>
            <a:endParaRPr lang="en-US" sz="2000" dirty="0">
              <a:solidFill>
                <a:schemeClr val="tx1"/>
              </a:solidFill>
              <a:latin typeface="IBM Plex Mono Text"/>
            </a:endParaRP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235389" y="2315926"/>
            <a:ext cx="5400005" cy="4235202"/>
          </a:xfrm>
        </p:spPr>
        <p:txBody>
          <a:bodyPr vert="horz" lIns="91440" tIns="45720" rIns="91440" bIns="45720" rtlCol="0" anchor="t">
            <a:normAutofit/>
          </a:bodyPr>
          <a:lstStyle/>
          <a:p>
            <a:pPr marL="0" indent="0">
              <a:buNone/>
            </a:pPr>
            <a:r>
              <a:rPr lang="en-US" sz="2000" dirty="0">
                <a:solidFill>
                  <a:schemeClr val="tx1"/>
                </a:solidFill>
                <a:latin typeface="IBM Plex Mono Text"/>
              </a:rPr>
              <a:t>Implications</a:t>
            </a:r>
          </a:p>
          <a:p>
            <a:r>
              <a:rPr lang="en-US" sz="2000" dirty="0" err="1">
                <a:solidFill>
                  <a:schemeClr val="tx1"/>
                </a:solidFill>
                <a:latin typeface="IBM Plex Mono Text"/>
              </a:rPr>
              <a:t>Javascript</a:t>
            </a:r>
            <a:r>
              <a:rPr lang="en-US" sz="2000" dirty="0">
                <a:solidFill>
                  <a:schemeClr val="tx1"/>
                </a:solidFill>
                <a:latin typeface="IBM Plex Mono Text"/>
              </a:rPr>
              <a:t> and HTML are used for web development which means that web development as a tech skill has the highest demand, especially as Typescript is getting viral.</a:t>
            </a:r>
          </a:p>
          <a:p>
            <a:r>
              <a:rPr lang="en-US" sz="2000" dirty="0">
                <a:solidFill>
                  <a:schemeClr val="tx1"/>
                </a:solidFill>
                <a:latin typeface="IBM Plex Mono Text"/>
              </a:rPr>
              <a:t>Python is gaining more and more traction due to the increase in demand for AI and ML skills.</a:t>
            </a:r>
          </a:p>
          <a:p>
            <a:r>
              <a:rPr lang="en-US" sz="2000" dirty="0">
                <a:solidFill>
                  <a:schemeClr val="tx1"/>
                </a:solidFill>
                <a:latin typeface="IBM Plex Mono Text"/>
              </a:rPr>
              <a:t>SQL is the still the most relevant language for data professionals. It is important for aspiring data analysts, scientists, business analysts </a:t>
            </a:r>
            <a:r>
              <a:rPr lang="en-US" sz="2000" dirty="0" err="1">
                <a:solidFill>
                  <a:schemeClr val="tx1"/>
                </a:solidFill>
                <a:latin typeface="IBM Plex Mono Text"/>
              </a:rPr>
              <a:t>etc</a:t>
            </a:r>
            <a:r>
              <a:rPr lang="en-US" sz="2000" dirty="0">
                <a:solidFill>
                  <a:schemeClr val="tx1"/>
                </a:solidFill>
                <a:latin typeface="IBM Plex Mono Text"/>
              </a:rPr>
              <a:t> to have SQL skills.</a:t>
            </a:r>
          </a:p>
          <a:p>
            <a:endParaRPr lang="en-US" sz="2000" dirty="0">
              <a:solidFill>
                <a:schemeClr val="tx1"/>
              </a:solidFill>
              <a:latin typeface="IBM Plex Mono Text"/>
            </a:endParaRPr>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F112F-B5DE-97B2-BD38-30F448C3976D}"/>
              </a:ext>
            </a:extLst>
          </p:cNvPr>
          <p:cNvSpPr>
            <a:spLocks noGrp="1"/>
          </p:cNvSpPr>
          <p:nvPr>
            <p:ph type="title"/>
          </p:nvPr>
        </p:nvSpPr>
        <p:spPr/>
        <p:txBody>
          <a:bodyPr/>
          <a:lstStyle/>
          <a:p>
            <a:r>
              <a:rPr lang="en-US">
                <a:ea typeface="+mj-lt"/>
                <a:cs typeface="+mj-lt"/>
              </a:rPr>
              <a:t>DATABASE TRENDS</a:t>
            </a:r>
            <a:endParaRPr lang="en-US"/>
          </a:p>
        </p:txBody>
      </p:sp>
      <p:sp>
        <p:nvSpPr>
          <p:cNvPr id="3" name="Text Placeholder 2">
            <a:extLst>
              <a:ext uri="{FF2B5EF4-FFF2-40B4-BE49-F238E27FC236}">
                <a16:creationId xmlns:a16="http://schemas.microsoft.com/office/drawing/2014/main" id="{46B95146-08D9-2441-872A-14664C4839A3}"/>
              </a:ext>
            </a:extLst>
          </p:cNvPr>
          <p:cNvSpPr>
            <a:spLocks noGrp="1"/>
          </p:cNvSpPr>
          <p:nvPr>
            <p:ph type="body" idx="4294967295"/>
          </p:nvPr>
        </p:nvSpPr>
        <p:spPr>
          <a:xfrm>
            <a:off x="672935" y="2240334"/>
            <a:ext cx="4824413" cy="576262"/>
          </a:xfrm>
        </p:spPr>
        <p:txBody>
          <a:bodyPr/>
          <a:lstStyle/>
          <a:p>
            <a:r>
              <a:rPr lang="en-US"/>
              <a:t>Current year</a:t>
            </a:r>
          </a:p>
        </p:txBody>
      </p:sp>
      <p:sp>
        <p:nvSpPr>
          <p:cNvPr id="5" name="Text Placeholder 4">
            <a:extLst>
              <a:ext uri="{FF2B5EF4-FFF2-40B4-BE49-F238E27FC236}">
                <a16:creationId xmlns:a16="http://schemas.microsoft.com/office/drawing/2014/main" id="{43669C30-DA8C-A58D-6A7B-F78477B8DF67}"/>
              </a:ext>
            </a:extLst>
          </p:cNvPr>
          <p:cNvSpPr>
            <a:spLocks noGrp="1"/>
          </p:cNvSpPr>
          <p:nvPr>
            <p:ph type="body" sz="quarter" idx="4294967295"/>
          </p:nvPr>
        </p:nvSpPr>
        <p:spPr>
          <a:xfrm>
            <a:off x="6476939" y="2331563"/>
            <a:ext cx="5042126" cy="586159"/>
          </a:xfrm>
        </p:spPr>
        <p:txBody>
          <a:bodyPr vert="horz" lIns="91440" tIns="45720" rIns="91440" bIns="45720" rtlCol="0" anchor="t">
            <a:normAutofit/>
          </a:bodyPr>
          <a:lstStyle/>
          <a:p>
            <a:pPr algn="r"/>
            <a:r>
              <a:rPr lang="en-US"/>
              <a:t>Next year</a:t>
            </a:r>
          </a:p>
        </p:txBody>
      </p:sp>
      <p:pic>
        <p:nvPicPr>
          <p:cNvPr id="9" name="Picture 9" descr="Chart, bar chart&#10;&#10;Description automatically generated">
            <a:extLst>
              <a:ext uri="{FF2B5EF4-FFF2-40B4-BE49-F238E27FC236}">
                <a16:creationId xmlns:a16="http://schemas.microsoft.com/office/drawing/2014/main" id="{961B93AE-C9C9-6E03-8ACE-93D7F3F35B7C}"/>
              </a:ext>
            </a:extLst>
          </p:cNvPr>
          <p:cNvPicPr>
            <a:picLocks noGrp="1" noChangeAspect="1"/>
          </p:cNvPicPr>
          <p:nvPr>
            <p:ph idx="1"/>
          </p:nvPr>
        </p:nvPicPr>
        <p:blipFill>
          <a:blip r:embed="rId2"/>
          <a:stretch>
            <a:fillRect/>
          </a:stretch>
        </p:blipFill>
        <p:spPr>
          <a:xfrm>
            <a:off x="709630" y="2826600"/>
            <a:ext cx="10943425" cy="3732103"/>
          </a:xfrm>
        </p:spPr>
      </p:pic>
    </p:spTree>
    <p:extLst>
      <p:ext uri="{BB962C8B-B14F-4D97-AF65-F5344CB8AC3E}">
        <p14:creationId xmlns:p14="http://schemas.microsoft.com/office/powerpoint/2010/main" val="31735286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3.xml><?xml version="1.0" encoding="utf-8"?>
<ds:datastoreItem xmlns:ds="http://schemas.openxmlformats.org/officeDocument/2006/customXml" ds:itemID="{54DA07C5-A406-4A0D-B3E6-3856C94AC7F3}">
  <ds:schemaRefs>
    <ds:schemaRef ds:uri="http://schemas.openxmlformats.org/package/2006/metadata/core-properties"/>
    <ds:schemaRef ds:uri="http://purl.org/dc/dcmitype/"/>
    <ds:schemaRef ds:uri="http://schemas.microsoft.com/office/2006/documentManagement/types"/>
    <ds:schemaRef ds:uri="http://purl.org/dc/terms/"/>
    <ds:schemaRef ds:uri="http://schemas.microsoft.com/office/2006/metadata/properties"/>
    <ds:schemaRef ds:uri="http://schemas.microsoft.com/office/infopath/2007/PartnerControls"/>
    <ds:schemaRef ds:uri="155be751-a274-42e8-93fb-f39d3b9bccc8"/>
    <ds:schemaRef ds:uri="http://www.w3.org/XML/1998/namespace"/>
    <ds:schemaRef ds:uri="f80a141d-92ca-4d3d-9308-f7e7b1d44ce8"/>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2</TotalTime>
  <Words>1001</Words>
  <Application>Microsoft Office PowerPoint</Application>
  <PresentationFormat>Widescreen</PresentationFormat>
  <Paragraphs>93</Paragraphs>
  <Slides>20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Century Gothic</vt:lpstr>
      <vt:lpstr>IBM Plex Mono Text</vt:lpstr>
      <vt:lpstr>Wingdings</vt:lpstr>
      <vt:lpstr>Wingdings 3</vt:lpstr>
      <vt:lpstr>Ion Boardroom</vt:lpstr>
      <vt:lpstr> IBM Data Analyst Capstone Project: Analysis on Emerging Technology Skills and Trends </vt:lpstr>
      <vt:lpstr> OUTLINE </vt:lpstr>
      <vt:lpstr>EXECUTIVE SUMMARY</vt:lpstr>
      <vt:lpstr>INTRODUCTION</vt:lpstr>
      <vt:lpstr>METHODOLOGY</vt:lpstr>
      <vt:lpstr>Results</vt:lpstr>
      <vt:lpstr>PROGRAMMING LANGUAGE TRENDS </vt:lpstr>
      <vt:lpstr>PROGRAMMING LANGUAGE TRENDS - FINDINGS &amp; IMPLICATIONS</vt:lpstr>
      <vt:lpstr>DATABASE TRENDS</vt:lpstr>
      <vt:lpstr>DATABASE TRENDS - FINDINGS &amp; IMPLICATIONS</vt:lpstr>
      <vt:lpstr>DASHBOARD</vt:lpstr>
      <vt:lpstr>DASHBOARD TAB 1</vt:lpstr>
      <vt:lpstr>DASHBOARD TAB 2</vt:lpstr>
      <vt:lpstr>DASHBOARD TAB 3</vt:lpstr>
      <vt:lpstr>DISCUSSION</vt:lpstr>
      <vt:lpstr>OVERALL FINDINGS &amp; IMPLICATIONS</vt:lpstr>
      <vt:lpstr>CONCLUSION</vt:lpstr>
      <vt:lpstr>APPENDIX</vt:lpstr>
      <vt:lpstr> JOB POSTINGS</vt:lpstr>
      <vt:lpstr>POPULAR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Marineni, Harshavardhan</cp:lastModifiedBy>
  <cp:revision>477</cp:revision>
  <dcterms:created xsi:type="dcterms:W3CDTF">2020-10-28T18:29:43Z</dcterms:created>
  <dcterms:modified xsi:type="dcterms:W3CDTF">2023-11-05T18:09:46Z</dcterms:modified>
</cp:coreProperties>
</file>