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3910" y="1573225"/>
            <a:ext cx="245617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133" y="2448255"/>
            <a:ext cx="8231733" cy="124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hdfcbank.com/" TargetMode="External"/><Relationship Id="rId3" Type="http://schemas.openxmlformats.org/officeDocument/2006/relationships/hyperlink" Target="http://www.hdfcindia.com/" TargetMode="External"/><Relationship Id="rId4" Type="http://schemas.openxmlformats.org/officeDocument/2006/relationships/hyperlink" Target="http://www.wikipedia.org/" TargetMode="External"/><Relationship Id="rId5" Type="http://schemas.openxmlformats.org/officeDocument/2006/relationships/hyperlink" Target="http://www.marketresearch.com/" TargetMode="Externa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164" y="1914855"/>
            <a:ext cx="8107045" cy="16129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832485" marR="76835" indent="-820419">
              <a:lnSpc>
                <a:spcPct val="100000"/>
              </a:lnSpc>
              <a:spcBef>
                <a:spcPts val="110"/>
              </a:spcBef>
            </a:pPr>
            <a:r>
              <a:rPr dirty="0" sz="5200" spc="-1190" b="1">
                <a:latin typeface="Arial"/>
                <a:cs typeface="Arial"/>
              </a:rPr>
              <a:t>P</a:t>
            </a:r>
            <a:r>
              <a:rPr dirty="0" sz="5200" spc="-1335" b="1">
                <a:latin typeface="Arial"/>
                <a:cs typeface="Arial"/>
              </a:rPr>
              <a:t>R</a:t>
            </a:r>
            <a:r>
              <a:rPr dirty="0" sz="5200" spc="-710" b="1">
                <a:latin typeface="Arial"/>
                <a:cs typeface="Arial"/>
              </a:rPr>
              <a:t>O</a:t>
            </a:r>
            <a:r>
              <a:rPr dirty="0" sz="5200" spc="-685" b="1">
                <a:latin typeface="Arial"/>
                <a:cs typeface="Arial"/>
              </a:rPr>
              <a:t>J</a:t>
            </a:r>
            <a:r>
              <a:rPr dirty="0" sz="5200" spc="-710" b="1">
                <a:latin typeface="Arial"/>
                <a:cs typeface="Arial"/>
              </a:rPr>
              <a:t>E</a:t>
            </a:r>
            <a:r>
              <a:rPr dirty="0" sz="5200" spc="-710" b="1">
                <a:latin typeface="Arial"/>
                <a:cs typeface="Arial"/>
              </a:rPr>
              <a:t>C</a:t>
            </a:r>
            <a:r>
              <a:rPr dirty="0" sz="5200" spc="5" b="1">
                <a:latin typeface="Arial"/>
                <a:cs typeface="Arial"/>
              </a:rPr>
              <a:t>T</a:t>
            </a:r>
            <a:r>
              <a:rPr dirty="0" sz="5200" spc="-815" b="1">
                <a:latin typeface="Arial"/>
                <a:cs typeface="Arial"/>
              </a:rPr>
              <a:t> </a:t>
            </a:r>
            <a:r>
              <a:rPr dirty="0" sz="5200" spc="-1165" b="1">
                <a:latin typeface="Arial"/>
                <a:cs typeface="Arial"/>
              </a:rPr>
              <a:t>R</a:t>
            </a:r>
            <a:r>
              <a:rPr dirty="0" sz="5200" spc="-495" b="1">
                <a:latin typeface="Arial"/>
                <a:cs typeface="Arial"/>
              </a:rPr>
              <a:t>E</a:t>
            </a:r>
            <a:r>
              <a:rPr dirty="0" sz="5200" spc="-1000" b="1">
                <a:latin typeface="Arial"/>
                <a:cs typeface="Arial"/>
              </a:rPr>
              <a:t>P</a:t>
            </a:r>
            <a:r>
              <a:rPr dirty="0" sz="5200" spc="-500" b="1">
                <a:latin typeface="Arial"/>
                <a:cs typeface="Arial"/>
              </a:rPr>
              <a:t>O</a:t>
            </a:r>
            <a:r>
              <a:rPr dirty="0" sz="5200" spc="-1140" b="1">
                <a:latin typeface="Arial"/>
                <a:cs typeface="Arial"/>
              </a:rPr>
              <a:t>R</a:t>
            </a:r>
            <a:r>
              <a:rPr dirty="0" sz="5200" spc="5" b="1">
                <a:latin typeface="Arial"/>
                <a:cs typeface="Arial"/>
              </a:rPr>
              <a:t>T</a:t>
            </a:r>
            <a:r>
              <a:rPr dirty="0" sz="5200" spc="-620" b="1">
                <a:latin typeface="Arial"/>
                <a:cs typeface="Arial"/>
              </a:rPr>
              <a:t> </a:t>
            </a:r>
            <a:r>
              <a:rPr dirty="0" sz="5200" spc="-930" b="1">
                <a:latin typeface="Arial"/>
                <a:cs typeface="Arial"/>
              </a:rPr>
              <a:t>O</a:t>
            </a:r>
            <a:r>
              <a:rPr dirty="0" sz="5200" spc="5" b="1">
                <a:latin typeface="Arial"/>
                <a:cs typeface="Arial"/>
              </a:rPr>
              <a:t>N</a:t>
            </a:r>
            <a:r>
              <a:rPr dirty="0" sz="5200" spc="-1030" b="1">
                <a:latin typeface="Arial"/>
                <a:cs typeface="Arial"/>
              </a:rPr>
              <a:t> </a:t>
            </a:r>
            <a:r>
              <a:rPr dirty="0" sz="5200" spc="-665" b="1">
                <a:latin typeface="Arial"/>
                <a:cs typeface="Arial"/>
              </a:rPr>
              <a:t>SE</a:t>
            </a:r>
            <a:r>
              <a:rPr dirty="0" sz="5200" spc="-1310" b="1">
                <a:latin typeface="Arial"/>
                <a:cs typeface="Arial"/>
              </a:rPr>
              <a:t>R</a:t>
            </a:r>
            <a:r>
              <a:rPr dirty="0" sz="5200" spc="-660" b="1">
                <a:latin typeface="Arial"/>
                <a:cs typeface="Arial"/>
              </a:rPr>
              <a:t>V</a:t>
            </a:r>
            <a:r>
              <a:rPr dirty="0" sz="5200" spc="-565" b="1">
                <a:latin typeface="Arial"/>
                <a:cs typeface="Arial"/>
              </a:rPr>
              <a:t>I</a:t>
            </a:r>
            <a:r>
              <a:rPr dirty="0" sz="5200" spc="-670" b="1">
                <a:latin typeface="Arial"/>
                <a:cs typeface="Arial"/>
              </a:rPr>
              <a:t>CE  </a:t>
            </a:r>
            <a:r>
              <a:rPr dirty="0" sz="5200" spc="-640" b="1">
                <a:latin typeface="Arial"/>
                <a:cs typeface="Arial"/>
              </a:rPr>
              <a:t>Q</a:t>
            </a:r>
            <a:r>
              <a:rPr dirty="0" sz="5200" spc="-1360" b="1">
                <a:latin typeface="Arial"/>
                <a:cs typeface="Arial"/>
              </a:rPr>
              <a:t>U</a:t>
            </a:r>
            <a:r>
              <a:rPr dirty="0" sz="5200" spc="-665" b="1">
                <a:latin typeface="Arial"/>
                <a:cs typeface="Arial"/>
              </a:rPr>
              <a:t>A</a:t>
            </a:r>
            <a:r>
              <a:rPr dirty="0" sz="5200" spc="-635" b="1">
                <a:latin typeface="Arial"/>
                <a:cs typeface="Arial"/>
              </a:rPr>
              <a:t>L</a:t>
            </a:r>
            <a:r>
              <a:rPr dirty="0" sz="5200" spc="-540" b="1">
                <a:latin typeface="Arial"/>
                <a:cs typeface="Arial"/>
              </a:rPr>
              <a:t>I</a:t>
            </a:r>
            <a:r>
              <a:rPr dirty="0" sz="5200" spc="-635" b="1">
                <a:latin typeface="Arial"/>
                <a:cs typeface="Arial"/>
              </a:rPr>
              <a:t>T</a:t>
            </a:r>
            <a:r>
              <a:rPr dirty="0" sz="5200" spc="5" b="1">
                <a:latin typeface="Arial"/>
                <a:cs typeface="Arial"/>
              </a:rPr>
              <a:t>Y</a:t>
            </a:r>
            <a:r>
              <a:rPr dirty="0" sz="5200" spc="-790" b="1">
                <a:latin typeface="Arial"/>
                <a:cs typeface="Arial"/>
              </a:rPr>
              <a:t> </a:t>
            </a:r>
            <a:r>
              <a:rPr dirty="0" sz="5200" spc="-955" b="1">
                <a:latin typeface="Arial"/>
                <a:cs typeface="Arial"/>
              </a:rPr>
              <a:t>O</a:t>
            </a:r>
            <a:r>
              <a:rPr dirty="0" sz="5200" spc="350" b="1">
                <a:latin typeface="Arial"/>
                <a:cs typeface="Arial"/>
              </a:rPr>
              <a:t>F</a:t>
            </a:r>
            <a:r>
              <a:rPr dirty="0" sz="5200" spc="-1045" b="1">
                <a:latin typeface="Arial"/>
                <a:cs typeface="Arial"/>
              </a:rPr>
              <a:t>H</a:t>
            </a:r>
            <a:r>
              <a:rPr dirty="0" sz="5200" spc="-1145" b="1">
                <a:latin typeface="Arial"/>
                <a:cs typeface="Arial"/>
              </a:rPr>
              <a:t>D</a:t>
            </a:r>
            <a:r>
              <a:rPr dirty="0" sz="5200" spc="-420" b="1">
                <a:latin typeface="Arial"/>
                <a:cs typeface="Arial"/>
              </a:rPr>
              <a:t>F</a:t>
            </a:r>
            <a:r>
              <a:rPr dirty="0" sz="5200" spc="5" b="1">
                <a:latin typeface="Arial"/>
                <a:cs typeface="Arial"/>
              </a:rPr>
              <a:t>C</a:t>
            </a:r>
            <a:r>
              <a:rPr dirty="0" sz="5200" spc="-575" b="1">
                <a:latin typeface="Arial"/>
                <a:cs typeface="Arial"/>
              </a:rPr>
              <a:t> </a:t>
            </a:r>
            <a:r>
              <a:rPr dirty="0" sz="5200" spc="-1360" b="1">
                <a:latin typeface="Arial"/>
                <a:cs typeface="Arial"/>
              </a:rPr>
              <a:t>B</a:t>
            </a:r>
            <a:r>
              <a:rPr dirty="0" sz="5200" spc="-640" b="1">
                <a:latin typeface="Arial"/>
                <a:cs typeface="Arial"/>
              </a:rPr>
              <a:t>ANK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347218"/>
            <a:ext cx="8257540" cy="4168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latin typeface="Impact"/>
                <a:cs typeface="Impact"/>
              </a:rPr>
              <a:t>HDFC</a:t>
            </a:r>
            <a:r>
              <a:rPr dirty="0" sz="1700" spc="-25">
                <a:latin typeface="Impact"/>
                <a:cs typeface="Impact"/>
              </a:rPr>
              <a:t> </a:t>
            </a:r>
            <a:r>
              <a:rPr dirty="0" sz="1700" spc="-10">
                <a:latin typeface="Impact"/>
                <a:cs typeface="Impact"/>
              </a:rPr>
              <a:t>BANK</a:t>
            </a:r>
            <a:endParaRPr sz="17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Impact"/>
              <a:cs typeface="Impac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-5">
                <a:latin typeface="Arial MT"/>
                <a:cs typeface="Arial MT"/>
              </a:rPr>
              <a:t> Housing Development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Finance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Corporation Limited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(HDFC)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was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amongst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 </a:t>
            </a:r>
            <a:r>
              <a:rPr dirty="0" sz="1700">
                <a:latin typeface="Arial MT"/>
                <a:cs typeface="Arial MT"/>
              </a:rPr>
              <a:t>first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-5">
                <a:latin typeface="Arial MT"/>
                <a:cs typeface="Arial MT"/>
              </a:rPr>
              <a:t> receive </a:t>
            </a:r>
            <a:r>
              <a:rPr dirty="0" sz="1700" spc="-10">
                <a:latin typeface="Arial MT"/>
                <a:cs typeface="Arial MT"/>
              </a:rPr>
              <a:t>an </a:t>
            </a:r>
            <a:r>
              <a:rPr dirty="0" sz="1700">
                <a:latin typeface="Arial MT"/>
                <a:cs typeface="Arial MT"/>
              </a:rPr>
              <a:t>'in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principle'</a:t>
            </a:r>
            <a:r>
              <a:rPr dirty="0" sz="1700" spc="-10">
                <a:latin typeface="Arial MT"/>
                <a:cs typeface="Arial MT"/>
              </a:rPr>
              <a:t> approval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from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Reserve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India (RBI)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up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 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 private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sector,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part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RBI's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liberalisation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 </a:t>
            </a:r>
            <a:r>
              <a:rPr dirty="0" sz="1700" spc="-5">
                <a:latin typeface="Arial MT"/>
                <a:cs typeface="Arial MT"/>
              </a:rPr>
              <a:t>Indian Banking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Industry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5">
                <a:latin typeface="Arial MT"/>
                <a:cs typeface="Arial MT"/>
              </a:rPr>
              <a:t>1994.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bank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was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incorporated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August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1994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name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'HDFC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Limited',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with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its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registered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office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Mumbai,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India.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HDFC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commenced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operations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as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Scheduled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Commercial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January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1995.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 marR="51435">
              <a:lnSpc>
                <a:spcPct val="100000"/>
              </a:lnSpc>
            </a:pPr>
            <a:r>
              <a:rPr dirty="0" sz="1700" spc="-5">
                <a:latin typeface="Arial MT"/>
                <a:cs typeface="Arial MT"/>
              </a:rPr>
              <a:t>HDFC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comprises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 </a:t>
            </a:r>
            <a:r>
              <a:rPr dirty="0" sz="1700" spc="-5">
                <a:latin typeface="Arial MT"/>
                <a:cs typeface="Arial MT"/>
              </a:rPr>
              <a:t>dynamic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and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enthusiastic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team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determined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accomplish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 vision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becoming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World-class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Indian </a:t>
            </a:r>
            <a:r>
              <a:rPr dirty="0" sz="1700" spc="-10">
                <a:latin typeface="Arial MT"/>
                <a:cs typeface="Arial MT"/>
              </a:rPr>
              <a:t>bank.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HDFC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bank"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business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philosophy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based </a:t>
            </a:r>
            <a:r>
              <a:rPr dirty="0" sz="1700" spc="-10">
                <a:latin typeface="Arial MT"/>
                <a:cs typeface="Arial MT"/>
              </a:rPr>
              <a:t>on our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four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core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values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-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Customer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Focus,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Operational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Excellence,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Product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Leadership </a:t>
            </a:r>
            <a:r>
              <a:rPr dirty="0" sz="1700" spc="-10">
                <a:latin typeface="Arial MT"/>
                <a:cs typeface="Arial MT"/>
              </a:rPr>
              <a:t>and People.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They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believe that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 ultimate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identity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-5">
                <a:latin typeface="Arial MT"/>
                <a:cs typeface="Arial MT"/>
              </a:rPr>
              <a:t> success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 </a:t>
            </a:r>
            <a:r>
              <a:rPr dirty="0" sz="1700" spc="-5">
                <a:latin typeface="Arial MT"/>
                <a:cs typeface="Arial MT"/>
              </a:rPr>
              <a:t>their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will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reside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exceptional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quality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people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their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extraordinary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efforts.</a:t>
            </a:r>
            <a:endParaRPr sz="1700">
              <a:latin typeface="Arial MT"/>
              <a:cs typeface="Arial MT"/>
            </a:endParaRPr>
          </a:p>
          <a:p>
            <a:pPr marL="12700" marR="163830">
              <a:lnSpc>
                <a:spcPts val="2020"/>
              </a:lnSpc>
              <a:spcBef>
                <a:spcPts val="90"/>
              </a:spcBef>
            </a:pPr>
            <a:r>
              <a:rPr dirty="0" sz="1700" spc="-10">
                <a:latin typeface="Arial MT"/>
                <a:cs typeface="Arial MT"/>
              </a:rPr>
              <a:t>They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are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committed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hiring,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developing,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motivating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retaining the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best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people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industry.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2293061"/>
            <a:ext cx="6804659" cy="8051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100" spc="-5"/>
              <a:t>SERVICE</a:t>
            </a:r>
            <a:r>
              <a:rPr dirty="0" sz="5100" spc="-35"/>
              <a:t> </a:t>
            </a:r>
            <a:r>
              <a:rPr dirty="0" sz="5100"/>
              <a:t>QUALITY</a:t>
            </a:r>
            <a:r>
              <a:rPr dirty="0" sz="5100" spc="-20"/>
              <a:t> </a:t>
            </a:r>
            <a:r>
              <a:rPr dirty="0" sz="5100"/>
              <a:t>IN</a:t>
            </a:r>
            <a:r>
              <a:rPr dirty="0" sz="5100" spc="-35"/>
              <a:t> </a:t>
            </a:r>
            <a:r>
              <a:rPr dirty="0" sz="5100" spc="-10"/>
              <a:t>BANKS</a:t>
            </a:r>
            <a:endParaRPr sz="5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72" y="304546"/>
            <a:ext cx="150114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QUALITY</a:t>
            </a:r>
            <a:r>
              <a:rPr dirty="0" sz="1900" spc="-65"/>
              <a:t> </a:t>
            </a:r>
            <a:r>
              <a:rPr dirty="0" sz="1900" spc="-5"/>
              <a:t>POLICY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258572" y="823086"/>
            <a:ext cx="8803005" cy="41414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500" spc="-5">
                <a:latin typeface="Arial MT"/>
                <a:cs typeface="Arial MT"/>
              </a:rPr>
              <a:t>SECURITY: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The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bank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provides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long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term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financial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security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policy.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bank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does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by </a:t>
            </a:r>
            <a:r>
              <a:rPr dirty="0" sz="1500" spc="-5">
                <a:latin typeface="Arial MT"/>
                <a:cs typeface="Arial MT"/>
              </a:rPr>
              <a:t>offering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life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insurance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pension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products.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marL="12700" marR="224154">
              <a:lnSpc>
                <a:spcPts val="1780"/>
              </a:lnSpc>
            </a:pPr>
            <a:r>
              <a:rPr dirty="0" sz="1500" spc="-5">
                <a:latin typeface="Arial MT"/>
                <a:cs typeface="Arial MT"/>
              </a:rPr>
              <a:t>TRUST: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bank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appreciates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trust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placed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policy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holders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 bank.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Hence,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it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will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aim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manage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investments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very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carefully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up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 </a:t>
            </a:r>
            <a:r>
              <a:rPr dirty="0" sz="1500" spc="-5">
                <a:latin typeface="Arial MT"/>
                <a:cs typeface="Arial MT"/>
              </a:rPr>
              <a:t>trust.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 MT"/>
              <a:cs typeface="Arial MT"/>
            </a:endParaRPr>
          </a:p>
          <a:p>
            <a:pPr marL="12700" marR="151130">
              <a:lnSpc>
                <a:spcPct val="100000"/>
              </a:lnSpc>
            </a:pPr>
            <a:r>
              <a:rPr dirty="0" sz="1500" spc="-5">
                <a:latin typeface="Arial MT"/>
                <a:cs typeface="Arial MT"/>
              </a:rPr>
              <a:t>INNOVATION: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Recognizing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different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needs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of </a:t>
            </a:r>
            <a:r>
              <a:rPr dirty="0" sz="1500" spc="-5">
                <a:latin typeface="Arial MT"/>
                <a:cs typeface="Arial MT"/>
              </a:rPr>
              <a:t>our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customers,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bank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offers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range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innovative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meet</a:t>
            </a:r>
            <a:r>
              <a:rPr dirty="0" sz="1500">
                <a:latin typeface="Arial MT"/>
                <a:cs typeface="Arial MT"/>
              </a:rPr>
              <a:t> these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needs.</a:t>
            </a:r>
            <a:endParaRPr sz="1500">
              <a:latin typeface="Arial MT"/>
              <a:cs typeface="Arial MT"/>
            </a:endParaRPr>
          </a:p>
          <a:p>
            <a:pPr marL="12700" marR="6787515">
              <a:lnSpc>
                <a:spcPts val="3600"/>
              </a:lnSpc>
              <a:spcBef>
                <a:spcPts val="420"/>
              </a:spcBef>
            </a:pPr>
            <a:r>
              <a:rPr dirty="0" sz="1500">
                <a:latin typeface="Arial MT"/>
                <a:cs typeface="Arial MT"/>
              </a:rPr>
              <a:t>INTEGRITY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CUSTOMER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CENTRIC</a:t>
            </a:r>
            <a:endParaRPr sz="1500">
              <a:latin typeface="Arial MT"/>
              <a:cs typeface="Arial MT"/>
            </a:endParaRPr>
          </a:p>
          <a:p>
            <a:pPr marL="12700" marR="4217670">
              <a:lnSpc>
                <a:spcPts val="36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PEOPLE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"ONE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ALL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ALL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ONE"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TEAM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WORK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500" spc="10">
                <a:latin typeface="Arial MT"/>
                <a:cs typeface="Arial MT"/>
              </a:rPr>
              <a:t>JOY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SIMPLICITY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993"/>
            <a:ext cx="8940800" cy="4972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95"/>
              </a:spcBef>
            </a:pPr>
            <a:r>
              <a:rPr dirty="0" sz="1300" spc="-5">
                <a:latin typeface="Arial MT"/>
                <a:cs typeface="Arial MT"/>
              </a:rPr>
              <a:t>In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days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intense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competition,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banks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are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no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different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from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other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consumer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marketing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company.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It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has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become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essential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firms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in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general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and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banks</a:t>
            </a:r>
            <a:r>
              <a:rPr dirty="0" sz="1300" spc="5">
                <a:latin typeface="Arial MT"/>
                <a:cs typeface="Arial MT"/>
              </a:rPr>
              <a:t> in</a:t>
            </a:r>
            <a:r>
              <a:rPr dirty="0" sz="1300" spc="-5">
                <a:latin typeface="Arial MT"/>
                <a:cs typeface="Arial MT"/>
              </a:rPr>
              <a:t> particular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identify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what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customer's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requirements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are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how </a:t>
            </a:r>
            <a:r>
              <a:rPr dirty="0" sz="1300" spc="-10">
                <a:latin typeface="Arial MT"/>
                <a:cs typeface="Arial MT"/>
              </a:rPr>
              <a:t> those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requirements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10">
                <a:latin typeface="Arial MT"/>
                <a:cs typeface="Arial MT"/>
              </a:rPr>
              <a:t>can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met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effectively. </a:t>
            </a:r>
            <a:r>
              <a:rPr dirty="0" sz="1300" spc="-5">
                <a:latin typeface="Arial MT"/>
                <a:cs typeface="Arial MT"/>
              </a:rPr>
              <a:t>In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days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where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product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price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differences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are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blurred,</a:t>
            </a:r>
            <a:r>
              <a:rPr dirty="0" sz="1300">
                <a:latin typeface="Arial MT"/>
                <a:cs typeface="Arial MT"/>
              </a:rPr>
              <a:t> superior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-5">
                <a:latin typeface="Arial MT"/>
                <a:cs typeface="Arial MT"/>
              </a:rPr>
              <a:t> by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service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provider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only</a:t>
            </a:r>
            <a:r>
              <a:rPr dirty="0" sz="1300" spc="-5">
                <a:latin typeface="Arial MT"/>
                <a:cs typeface="Arial MT"/>
              </a:rPr>
              <a:t> differentiator</a:t>
            </a:r>
            <a:r>
              <a:rPr dirty="0" sz="1300">
                <a:latin typeface="Arial MT"/>
                <a:cs typeface="Arial MT"/>
              </a:rPr>
              <a:t> left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before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banks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attract,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retain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>
                <a:latin typeface="Arial MT"/>
                <a:cs typeface="Arial MT"/>
              </a:rPr>
              <a:t> partner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with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customers.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Superior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enables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firm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differentiate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itself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from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its </a:t>
            </a:r>
            <a:r>
              <a:rPr dirty="0" sz="1300" spc="-5">
                <a:latin typeface="Arial MT"/>
                <a:cs typeface="Arial MT"/>
              </a:rPr>
              <a:t>competition,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gain</a:t>
            </a:r>
            <a:r>
              <a:rPr dirty="0" sz="1300" spc="-5">
                <a:latin typeface="Arial MT"/>
                <a:cs typeface="Arial MT"/>
              </a:rPr>
              <a:t> a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sustainable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competitive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advantage,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and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enhance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efficiency.The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benefits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 </a:t>
            </a:r>
            <a:r>
              <a:rPr dirty="0" sz="1300" spc="-5">
                <a:latin typeface="Arial MT"/>
                <a:cs typeface="Arial MT"/>
              </a:rPr>
              <a:t>quality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include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increased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satisfaction,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improved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retention,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positive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word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mouth,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reduced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staff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turnover,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decreased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operating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costs,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enlarged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market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share,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increased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profitability,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improved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financial</a:t>
            </a:r>
            <a:r>
              <a:rPr dirty="0" sz="1300" spc="6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performance.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construct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of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has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therefore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been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subject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 great interest </a:t>
            </a:r>
            <a:r>
              <a:rPr dirty="0" sz="1300" spc="5">
                <a:latin typeface="Arial MT"/>
                <a:cs typeface="Arial MT"/>
              </a:rPr>
              <a:t>to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marketing researchers.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marL="12700" marR="12065">
              <a:lnSpc>
                <a:spcPct val="100000"/>
              </a:lnSpc>
            </a:pP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-5">
                <a:latin typeface="Arial MT"/>
                <a:cs typeface="Arial MT"/>
              </a:rPr>
              <a:t> quality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has</a:t>
            </a:r>
            <a:r>
              <a:rPr dirty="0" sz="1300">
                <a:latin typeface="Arial MT"/>
                <a:cs typeface="Arial MT"/>
              </a:rPr>
              <a:t> been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defined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by</a:t>
            </a:r>
            <a:r>
              <a:rPr dirty="0" sz="1300">
                <a:latin typeface="Arial MT"/>
                <a:cs typeface="Arial MT"/>
              </a:rPr>
              <a:t> various </a:t>
            </a:r>
            <a:r>
              <a:rPr dirty="0" sz="1300" spc="-5">
                <a:latin typeface="Arial MT"/>
                <a:cs typeface="Arial MT"/>
              </a:rPr>
              <a:t>experts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in</a:t>
            </a:r>
            <a:r>
              <a:rPr dirty="0" sz="1300" spc="-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various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ways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as:</a:t>
            </a:r>
            <a:r>
              <a:rPr dirty="0" sz="1300">
                <a:latin typeface="Arial MT"/>
                <a:cs typeface="Arial MT"/>
              </a:rPr>
              <a:t> 'Service</a:t>
            </a:r>
            <a:r>
              <a:rPr dirty="0" sz="1300" spc="-5">
                <a:latin typeface="Arial MT"/>
                <a:cs typeface="Arial MT"/>
              </a:rPr>
              <a:t> Quality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difference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between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customers' expectations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for</a:t>
            </a:r>
            <a:r>
              <a:rPr dirty="0" sz="1300">
                <a:latin typeface="Arial MT"/>
                <a:cs typeface="Arial MT"/>
              </a:rPr>
              <a:t> service </a:t>
            </a:r>
            <a:r>
              <a:rPr dirty="0" sz="1300" spc="-5">
                <a:latin typeface="Arial MT"/>
                <a:cs typeface="Arial MT"/>
              </a:rPr>
              <a:t>performance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prior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service </a:t>
            </a:r>
            <a:r>
              <a:rPr dirty="0" sz="1300" spc="-5">
                <a:latin typeface="Arial MT"/>
                <a:cs typeface="Arial MT"/>
              </a:rPr>
              <a:t>encounter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>
                <a:latin typeface="Arial MT"/>
                <a:cs typeface="Arial MT"/>
              </a:rPr>
              <a:t> their </a:t>
            </a:r>
            <a:r>
              <a:rPr dirty="0" sz="1300" spc="-5">
                <a:latin typeface="Arial MT"/>
                <a:cs typeface="Arial MT"/>
              </a:rPr>
              <a:t>perceptions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service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received.'</a:t>
            </a:r>
            <a:r>
              <a:rPr dirty="0" sz="1300" spc="-5">
                <a:latin typeface="Arial MT"/>
                <a:cs typeface="Arial MT"/>
              </a:rPr>
              <a:t> According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Gefan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is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subjective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comparison that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make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between</a:t>
            </a:r>
            <a:r>
              <a:rPr dirty="0" sz="1300" spc="-5">
                <a:latin typeface="Arial MT"/>
                <a:cs typeface="Arial MT"/>
              </a:rPr>
              <a:t> 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qualities </a:t>
            </a:r>
            <a:r>
              <a:rPr dirty="0" sz="1300" spc="-5">
                <a:latin typeface="Arial MT"/>
                <a:cs typeface="Arial MT"/>
              </a:rPr>
              <a:t>of </a:t>
            </a:r>
            <a:r>
              <a:rPr dirty="0" sz="1300">
                <a:latin typeface="Arial MT"/>
                <a:cs typeface="Arial MT"/>
              </a:rPr>
              <a:t> service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that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they</a:t>
            </a:r>
            <a:r>
              <a:rPr dirty="0" sz="1300">
                <a:latin typeface="Arial MT"/>
                <a:cs typeface="Arial MT"/>
              </a:rPr>
              <a:t> want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receive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what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they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actually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get.' Parasuraman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says,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'Service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determined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by the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differences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between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customer's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expectations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provider's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performance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5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their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evaluation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services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they </a:t>
            </a:r>
            <a:r>
              <a:rPr dirty="0" sz="1300">
                <a:latin typeface="Arial MT"/>
                <a:cs typeface="Arial MT"/>
              </a:rPr>
              <a:t> received. Service </a:t>
            </a:r>
            <a:r>
              <a:rPr dirty="0" sz="1300" spc="-5">
                <a:latin typeface="Arial MT"/>
                <a:cs typeface="Arial MT"/>
              </a:rPr>
              <a:t>quality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is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'the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delivery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excellent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or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superior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 relative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expectations".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 </a:t>
            </a:r>
            <a:r>
              <a:rPr dirty="0" sz="1300" spc="5">
                <a:latin typeface="Arial MT"/>
                <a:cs typeface="Arial MT"/>
              </a:rPr>
              <a:t> is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recognized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multidimensional</a:t>
            </a:r>
            <a:r>
              <a:rPr dirty="0" sz="1300" spc="7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construct.</a:t>
            </a:r>
            <a:r>
              <a:rPr dirty="0" sz="1300" spc="10">
                <a:latin typeface="Arial MT"/>
                <a:cs typeface="Arial MT"/>
              </a:rPr>
              <a:t> While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number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dimensions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often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varies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from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researcher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researcher,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there</a:t>
            </a:r>
            <a:r>
              <a:rPr dirty="0" sz="1300" spc="5">
                <a:latin typeface="Arial MT"/>
                <a:cs typeface="Arial MT"/>
              </a:rPr>
              <a:t> is </a:t>
            </a:r>
            <a:r>
              <a:rPr dirty="0" sz="1300" spc="-5">
                <a:latin typeface="Arial MT"/>
                <a:cs typeface="Arial MT"/>
              </a:rPr>
              <a:t>some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consensus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that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quality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consists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three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primary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aspects: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outcome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quality, </a:t>
            </a:r>
            <a:r>
              <a:rPr dirty="0" sz="1300" spc="-5">
                <a:latin typeface="Arial MT"/>
                <a:cs typeface="Arial MT"/>
              </a:rPr>
              <a:t>interaction </a:t>
            </a:r>
            <a:r>
              <a:rPr dirty="0" sz="1300">
                <a:latin typeface="Arial MT"/>
                <a:cs typeface="Arial MT"/>
              </a:rPr>
              <a:t> quality,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and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physical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environment</a:t>
            </a:r>
            <a:r>
              <a:rPr dirty="0" sz="1300" spc="4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Outcome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refers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customer's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assessment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core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which</a:t>
            </a:r>
            <a:r>
              <a:rPr dirty="0" sz="1300" spc="5">
                <a:latin typeface="Arial MT"/>
                <a:cs typeface="Arial MT"/>
              </a:rPr>
              <a:t> is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prime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motivating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factor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obtaining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services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(e.g.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money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received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from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ATM).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Interaction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quality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refers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customer's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assessment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delivery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process,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which </a:t>
            </a:r>
            <a:r>
              <a:rPr dirty="0" sz="1300" spc="5">
                <a:latin typeface="Arial MT"/>
                <a:cs typeface="Arial MT"/>
              </a:rPr>
              <a:t>is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typically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rendered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via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physical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interface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between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provider,</a:t>
            </a:r>
            <a:r>
              <a:rPr dirty="0" sz="1300" spc="5">
                <a:latin typeface="Arial MT"/>
                <a:cs typeface="Arial MT"/>
              </a:rPr>
              <a:t> in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person,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via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technical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equipment,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customer.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It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includes,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instance,</a:t>
            </a:r>
            <a:r>
              <a:rPr dirty="0" sz="1300">
                <a:latin typeface="Arial MT"/>
                <a:cs typeface="Arial MT"/>
              </a:rPr>
              <a:t> 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consumer's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evaluation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attitude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providing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staff.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The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physical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service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environment</a:t>
            </a:r>
            <a:r>
              <a:rPr dirty="0" sz="1300" spc="5">
                <a:latin typeface="Arial MT"/>
                <a:cs typeface="Arial MT"/>
              </a:rPr>
              <a:t> quality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dimension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refers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the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consumer's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evaluation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any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tangible</a:t>
            </a:r>
            <a:r>
              <a:rPr dirty="0" sz="1300" spc="5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aspect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associated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with </a:t>
            </a:r>
            <a:r>
              <a:rPr dirty="0" sz="1300" spc="-10">
                <a:latin typeface="Arial MT"/>
                <a:cs typeface="Arial MT"/>
              </a:rPr>
              <a:t>the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facilities</a:t>
            </a:r>
            <a:r>
              <a:rPr dirty="0" sz="1300" spc="4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or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equipment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that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3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service</a:t>
            </a:r>
            <a:r>
              <a:rPr dirty="0" sz="1300" spc="3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is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provided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in/with. It includes,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for example,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 physical</a:t>
            </a:r>
            <a:r>
              <a:rPr dirty="0" sz="1300" spc="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conditions</a:t>
            </a:r>
            <a:r>
              <a:rPr dirty="0" sz="1300" spc="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of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5">
                <a:latin typeface="Arial MT"/>
                <a:cs typeface="Arial MT"/>
              </a:rPr>
              <a:t>an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ATM machine.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993"/>
            <a:ext cx="9015730" cy="5083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0180">
              <a:lnSpc>
                <a:spcPct val="998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The most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popular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dimensions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quality--features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five </a:t>
            </a:r>
            <a:r>
              <a:rPr dirty="0" sz="1400" spc="-5">
                <a:latin typeface="Arial MT"/>
                <a:cs typeface="Arial MT"/>
              </a:rPr>
              <a:t>dimensions: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tangibles,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reliability,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responsiveness,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empathy,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assurance.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tangibles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corresponds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aforementioned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physical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environment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aspect,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reliability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corresponds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outcome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aspect,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remaining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three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represent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aspects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interaction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quality.</a:t>
            </a:r>
            <a:r>
              <a:rPr dirty="0" sz="1400">
                <a:latin typeface="Arial MT"/>
                <a:cs typeface="Arial MT"/>
              </a:rPr>
              <a:t> Both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costs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revenue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firms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affected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5">
                <a:latin typeface="Arial MT"/>
                <a:cs typeface="Arial MT"/>
              </a:rPr>
              <a:t> repeat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purchases,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positive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word-of-mouth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recommendation,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feedback.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Moreover,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strong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evidence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>
                <a:latin typeface="Arial MT"/>
                <a:cs typeface="Arial MT"/>
              </a:rPr>
              <a:t> quality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has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either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direct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influence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behavioral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intentions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and/or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 </a:t>
            </a:r>
            <a:r>
              <a:rPr dirty="0" sz="1400" spc="-5">
                <a:latin typeface="Arial MT"/>
                <a:cs typeface="Arial MT"/>
              </a:rPr>
              <a:t>indirect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influence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such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intentions,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mediated through customer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satisfaction.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RATER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 </a:t>
            </a:r>
            <a:r>
              <a:rPr dirty="0" sz="1400">
                <a:latin typeface="Arial MT"/>
                <a:cs typeface="Arial MT"/>
              </a:rPr>
              <a:t>instrument </a:t>
            </a:r>
            <a:r>
              <a:rPr dirty="0" sz="1400" spc="-5">
                <a:latin typeface="Arial MT"/>
                <a:cs typeface="Arial MT"/>
              </a:rPr>
              <a:t>that might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5">
                <a:latin typeface="Arial MT"/>
                <a:cs typeface="Arial MT"/>
              </a:rPr>
              <a:t> used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define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measure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create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useful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quality-assessment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tools.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The RATER</a:t>
            </a:r>
            <a:r>
              <a:rPr dirty="0" sz="1400">
                <a:latin typeface="Arial MT"/>
                <a:cs typeface="Arial MT"/>
              </a:rPr>
              <a:t> may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finally provide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following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benefits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HDFC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461645">
              <a:lnSpc>
                <a:spcPct val="100000"/>
              </a:lnSpc>
              <a:buAutoNum type="arabicPeriod"/>
              <a:tabLst>
                <a:tab pos="210820" algn="l"/>
              </a:tabLst>
            </a:pPr>
            <a:r>
              <a:rPr dirty="0" sz="1400" spc="-2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first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approach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add 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mix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customers"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religious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beliefs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cultural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values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other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400">
              <a:latin typeface="Arial MT"/>
              <a:cs typeface="Arial MT"/>
            </a:endParaRPr>
          </a:p>
          <a:p>
            <a:pPr marL="210185" indent="-198120">
              <a:lnSpc>
                <a:spcPct val="100000"/>
              </a:lnSpc>
              <a:buAutoNum type="arabicPeriod"/>
              <a:tabLst>
                <a:tab pos="210820" algn="l"/>
              </a:tabLst>
            </a:pPr>
            <a:r>
              <a:rPr dirty="0" sz="1400" spc="-20">
                <a:latin typeface="Arial MT"/>
                <a:cs typeface="Arial MT"/>
              </a:rPr>
              <a:t>It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multi-faced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satisfaction.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10185" indent="-1981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0820" algn="l"/>
              </a:tabLst>
            </a:pPr>
            <a:r>
              <a:rPr dirty="0" sz="1400" spc="-20">
                <a:latin typeface="Arial MT"/>
                <a:cs typeface="Arial MT"/>
              </a:rPr>
              <a:t>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links </a:t>
            </a:r>
            <a:r>
              <a:rPr dirty="0" sz="1400" spc="-5">
                <a:latin typeface="Arial MT"/>
                <a:cs typeface="Arial MT"/>
              </a:rPr>
              <a:t>quality with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satisfaction 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encounter.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10185" indent="-1981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0820" algn="l"/>
              </a:tabLst>
            </a:pPr>
            <a:r>
              <a:rPr dirty="0" sz="1400" spc="-20">
                <a:latin typeface="Arial MT"/>
                <a:cs typeface="Arial MT"/>
              </a:rPr>
              <a:t>It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information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several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levels,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already</a:t>
            </a:r>
            <a:r>
              <a:rPr dirty="0" sz="1400" spc="-5">
                <a:latin typeface="Arial MT"/>
                <a:cs typeface="Arial MT"/>
              </a:rPr>
              <a:t> organized</a:t>
            </a:r>
            <a:r>
              <a:rPr dirty="0" sz="1400">
                <a:latin typeface="Arial MT"/>
                <a:cs typeface="Arial MT"/>
              </a:rPr>
              <a:t> into </a:t>
            </a:r>
            <a:r>
              <a:rPr dirty="0" sz="1400" spc="-5">
                <a:latin typeface="Arial MT"/>
                <a:cs typeface="Arial MT"/>
              </a:rPr>
              <a:t>meaningful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groupings.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210185" indent="-1981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0820" algn="l"/>
              </a:tabLst>
            </a:pPr>
            <a:r>
              <a:rPr dirty="0" sz="1400" spc="-2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proven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approach,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results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usable answers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meet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customers"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needs.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72900"/>
              </a:lnSpc>
              <a:spcBef>
                <a:spcPts val="5"/>
              </a:spcBef>
              <a:buAutoNum type="arabicPeriod"/>
              <a:tabLst>
                <a:tab pos="210820" algn="l"/>
              </a:tabLst>
            </a:pPr>
            <a:r>
              <a:rPr dirty="0" sz="1400" spc="-20">
                <a:latin typeface="Arial MT"/>
                <a:cs typeface="Arial MT"/>
              </a:rPr>
              <a:t>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is </a:t>
            </a:r>
            <a:r>
              <a:rPr dirty="0" sz="1400" spc="-5">
                <a:latin typeface="Arial MT"/>
                <a:cs typeface="Arial MT"/>
              </a:rPr>
              <a:t>empirically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grounded,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systematic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well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documented.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managers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RATER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model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its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dimensions</a:t>
            </a:r>
            <a:r>
              <a:rPr dirty="0" sz="1400" spc="-5">
                <a:latin typeface="Arial MT"/>
                <a:cs typeface="Arial MT"/>
              </a:rPr>
              <a:t> first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following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issues: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78993"/>
            <a:ext cx="8639810" cy="4925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DIMENSIONS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QUALITY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TANGIBILITY: This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deal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modern looking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visual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appealing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part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 MT"/>
              <a:cs typeface="Arial MT"/>
            </a:endParaRPr>
          </a:p>
          <a:p>
            <a:pPr marL="12700" marR="270510">
              <a:lnSpc>
                <a:spcPct val="99300"/>
              </a:lnSpc>
            </a:pPr>
            <a:r>
              <a:rPr dirty="0" sz="1400" spc="-5">
                <a:latin typeface="Arial MT"/>
                <a:cs typeface="Arial MT"/>
              </a:rPr>
              <a:t>RELIABILITY: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has a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direct </a:t>
            </a:r>
            <a:r>
              <a:rPr dirty="0" sz="1400">
                <a:latin typeface="Arial MT"/>
                <a:cs typeface="Arial MT"/>
              </a:rPr>
              <a:t>positive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effect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 </a:t>
            </a:r>
            <a:r>
              <a:rPr dirty="0" sz="1400" spc="-5">
                <a:latin typeface="Arial MT"/>
                <a:cs typeface="Arial MT"/>
              </a:rPr>
              <a:t>perceived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customer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satisfaction 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banking institutions.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Banks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must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error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free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secure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online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transactions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 feel comfortable.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RESPONSIVENESS: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expect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banks </a:t>
            </a:r>
            <a:r>
              <a:rPr dirty="0" sz="1400" spc="-5">
                <a:latin typeface="Arial MT"/>
                <a:cs typeface="Arial MT"/>
              </a:rPr>
              <a:t>must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>
                <a:latin typeface="Arial MT"/>
                <a:cs typeface="Arial MT"/>
              </a:rPr>
              <a:t> inquiry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11303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promptly. Responsiveness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describes</a:t>
            </a:r>
            <a:r>
              <a:rPr dirty="0" sz="1400">
                <a:latin typeface="Arial MT"/>
                <a:cs typeface="Arial MT"/>
              </a:rPr>
              <a:t> how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often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voluntarily provides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>
                <a:latin typeface="Arial MT"/>
                <a:cs typeface="Arial MT"/>
              </a:rPr>
              <a:t>important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its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Researchers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examining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responsiveness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banking services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highlighted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importance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perceived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satisfaction.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12700" marR="85090">
              <a:lnSpc>
                <a:spcPts val="1660"/>
              </a:lnSpc>
            </a:pPr>
            <a:r>
              <a:rPr dirty="0" sz="1400" spc="-5">
                <a:latin typeface="Arial MT"/>
                <a:cs typeface="Arial MT"/>
              </a:rPr>
              <a:t>ASSURANCE: Customer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expects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secured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behavior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employees</a:t>
            </a:r>
            <a:r>
              <a:rPr dirty="0" sz="1400">
                <a:latin typeface="Arial MT"/>
                <a:cs typeface="Arial MT"/>
              </a:rPr>
              <a:t> must be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encouraging.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EMPATHY: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individual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attention,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customized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convenient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hours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much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important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today"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62230">
              <a:lnSpc>
                <a:spcPct val="99400"/>
              </a:lnSpc>
            </a:pPr>
            <a:r>
              <a:rPr dirty="0" sz="1400" spc="-5">
                <a:latin typeface="Arial MT"/>
                <a:cs typeface="Arial MT"/>
              </a:rPr>
              <a:t>In order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achieve </a:t>
            </a:r>
            <a:r>
              <a:rPr dirty="0" sz="1400" spc="-10">
                <a:latin typeface="Arial MT"/>
                <a:cs typeface="Arial MT"/>
              </a:rPr>
              <a:t>better </a:t>
            </a:r>
            <a:r>
              <a:rPr dirty="0" sz="1400" spc="-5">
                <a:latin typeface="Arial MT"/>
                <a:cs typeface="Arial MT"/>
              </a:rPr>
              <a:t>understanding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service quality in banking sector, the proposed </a:t>
            </a:r>
            <a:r>
              <a:rPr dirty="0" sz="1400">
                <a:latin typeface="Arial MT"/>
                <a:cs typeface="Arial MT"/>
              </a:rPr>
              <a:t>five </a:t>
            </a:r>
            <a:r>
              <a:rPr dirty="0" sz="1400" spc="-5">
                <a:latin typeface="Arial MT"/>
                <a:cs typeface="Arial MT"/>
              </a:rPr>
              <a:t>service quality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dimensions </a:t>
            </a:r>
            <a:r>
              <a:rPr dirty="0" sz="1400" spc="-5">
                <a:latin typeface="Arial MT"/>
                <a:cs typeface="Arial MT"/>
              </a:rPr>
              <a:t>are conceptualized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illustrate the </a:t>
            </a:r>
            <a:r>
              <a:rPr dirty="0" sz="1400" spc="-10">
                <a:latin typeface="Arial MT"/>
                <a:cs typeface="Arial MT"/>
              </a:rPr>
              <a:t>overall </a:t>
            </a:r>
            <a:r>
              <a:rPr dirty="0" sz="1400" spc="-5">
                <a:latin typeface="Arial MT"/>
                <a:cs typeface="Arial MT"/>
              </a:rPr>
              <a:t>service quality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banking </a:t>
            </a:r>
            <a:r>
              <a:rPr dirty="0" sz="1400" spc="-5">
                <a:latin typeface="Arial MT"/>
                <a:cs typeface="Arial MT"/>
              </a:rPr>
              <a:t>in relation </a:t>
            </a:r>
            <a:r>
              <a:rPr dirty="0" sz="1400" spc="-1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customers"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perspective.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993"/>
            <a:ext cx="8980170" cy="5083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determined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large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extent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skills </a:t>
            </a:r>
            <a:r>
              <a:rPr dirty="0" sz="1400" spc="-5">
                <a:latin typeface="Arial MT"/>
                <a:cs typeface="Arial MT"/>
              </a:rPr>
              <a:t>and attitudes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people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producing 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88900">
              <a:lnSpc>
                <a:spcPct val="99800"/>
              </a:lnSpc>
            </a:pP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case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services,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because customers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often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either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direct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observers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production process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active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participants,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how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process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performed also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strong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influence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overall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impression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service.</a:t>
            </a:r>
            <a:r>
              <a:rPr dirty="0" sz="1400" spc="-10">
                <a:latin typeface="Arial MT"/>
                <a:cs typeface="Arial MT"/>
              </a:rPr>
              <a:t> A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well-performed 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encounter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5">
                <a:latin typeface="Arial MT"/>
                <a:cs typeface="Arial MT"/>
              </a:rPr>
              <a:t> even overcome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negative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impression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caused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poor </a:t>
            </a:r>
            <a:r>
              <a:rPr dirty="0" sz="1400" spc="-5">
                <a:latin typeface="Arial MT"/>
                <a:cs typeface="Arial MT"/>
              </a:rPr>
              <a:t> technical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well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generate positive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word-of-mouth,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particularly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if</a:t>
            </a:r>
            <a:r>
              <a:rPr dirty="0" sz="1400" spc="-5">
                <a:latin typeface="Arial MT"/>
                <a:cs typeface="Arial MT"/>
              </a:rPr>
              <a:t> customers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 employees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have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worked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hard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satisfy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in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problems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outside</a:t>
            </a:r>
            <a:r>
              <a:rPr dirty="0" sz="1400">
                <a:latin typeface="Arial MT"/>
                <a:cs typeface="Arial MT"/>
              </a:rPr>
              <a:t> their </a:t>
            </a:r>
            <a:r>
              <a:rPr dirty="0" sz="1400" spc="-5">
                <a:latin typeface="Arial MT"/>
                <a:cs typeface="Arial MT"/>
              </a:rPr>
              <a:t>control.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part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process,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which</a:t>
            </a:r>
            <a:r>
              <a:rPr dirty="0" sz="1400" spc="-5">
                <a:latin typeface="Arial MT"/>
                <a:cs typeface="Arial MT"/>
              </a:rPr>
              <a:t> connects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point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sale,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hence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remain the </a:t>
            </a:r>
            <a:r>
              <a:rPr dirty="0" sz="1400" spc="10">
                <a:latin typeface="Arial MT"/>
                <a:cs typeface="Arial MT"/>
              </a:rPr>
              <a:t>key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success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encounters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"moments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truth".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encounters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during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service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most </a:t>
            </a:r>
            <a:r>
              <a:rPr dirty="0" sz="1400" spc="-5">
                <a:latin typeface="Arial MT"/>
                <a:cs typeface="Arial MT"/>
              </a:rPr>
              <a:t>important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determinants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overall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satisfaction,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customer"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experience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will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defined</a:t>
            </a:r>
            <a:r>
              <a:rPr dirty="0" sz="1400">
                <a:latin typeface="Arial MT"/>
                <a:cs typeface="Arial MT"/>
              </a:rPr>
              <a:t> by</a:t>
            </a:r>
            <a:r>
              <a:rPr dirty="0" sz="1400" spc="-5">
                <a:latin typeface="Arial MT"/>
                <a:cs typeface="Arial MT"/>
              </a:rPr>
              <a:t> the brief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experience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the</a:t>
            </a:r>
            <a:r>
              <a:rPr dirty="0" sz="1400">
                <a:latin typeface="Arial MT"/>
                <a:cs typeface="Arial MT"/>
              </a:rPr>
              <a:t> firm"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 personnel 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firm"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systems.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rudeness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5">
                <a:latin typeface="Arial MT"/>
                <a:cs typeface="Arial MT"/>
              </a:rPr>
              <a:t> service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representative,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abruptness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teller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counter,</a:t>
            </a:r>
            <a:r>
              <a:rPr dirty="0" sz="1400">
                <a:latin typeface="Arial MT"/>
                <a:cs typeface="Arial MT"/>
              </a:rPr>
              <a:t> or</a:t>
            </a:r>
            <a:r>
              <a:rPr dirty="0" sz="1400" spc="-5">
                <a:latin typeface="Arial MT"/>
                <a:cs typeface="Arial MT"/>
              </a:rPr>
              <a:t> the lack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interest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person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check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deposit</a:t>
            </a:r>
            <a:r>
              <a:rPr dirty="0" sz="1400">
                <a:latin typeface="Arial MT"/>
                <a:cs typeface="Arial MT"/>
              </a:rPr>
              <a:t> counter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5">
                <a:latin typeface="Arial MT"/>
                <a:cs typeface="Arial MT"/>
              </a:rPr>
              <a:t> alter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one"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overall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attitude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towards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service,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perhaps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even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reversing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impression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caused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high technical </a:t>
            </a:r>
            <a:r>
              <a:rPr dirty="0" sz="1400" spc="-10">
                <a:latin typeface="Arial MT"/>
                <a:cs typeface="Arial MT"/>
              </a:rPr>
              <a:t>quality.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99800"/>
              </a:lnSpc>
            </a:pPr>
            <a:r>
              <a:rPr dirty="0" sz="1400" spc="-10">
                <a:latin typeface="Arial MT"/>
                <a:cs typeface="Arial MT"/>
              </a:rPr>
              <a:t>Another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important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factor,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competence,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defined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whether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right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first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whether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exactly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will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performed,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whether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lives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its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promises,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whether customers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feel</a:t>
            </a:r>
            <a:r>
              <a:rPr dirty="0" sz="1400">
                <a:latin typeface="Arial MT"/>
                <a:cs typeface="Arial MT"/>
              </a:rPr>
              <a:t> safe</a:t>
            </a:r>
            <a:r>
              <a:rPr dirty="0" sz="1400" spc="-5">
                <a:latin typeface="Arial MT"/>
                <a:cs typeface="Arial MT"/>
              </a:rPr>
              <a:t> 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 transactions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whether 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employees</a:t>
            </a:r>
            <a:r>
              <a:rPr dirty="0" sz="1400">
                <a:latin typeface="Arial MT"/>
                <a:cs typeface="Arial MT"/>
              </a:rPr>
              <a:t> show </a:t>
            </a:r>
            <a:r>
              <a:rPr dirty="0" sz="1400" spc="-5">
                <a:latin typeface="Arial MT"/>
                <a:cs typeface="Arial MT"/>
              </a:rPr>
              <a:t>a sincere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interest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 solving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customers"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problems.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short,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this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 </a:t>
            </a:r>
            <a:r>
              <a:rPr dirty="0" sz="1400" spc="5">
                <a:latin typeface="Arial MT"/>
                <a:cs typeface="Arial MT"/>
              </a:rPr>
              <a:t>is </a:t>
            </a:r>
            <a:r>
              <a:rPr dirty="0" sz="1400" spc="-5">
                <a:latin typeface="Arial MT"/>
                <a:cs typeface="Arial MT"/>
              </a:rPr>
              <a:t>related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banks"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ability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10">
                <a:latin typeface="Arial MT"/>
                <a:cs typeface="Arial MT"/>
              </a:rPr>
              <a:t>perform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promised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>
                <a:latin typeface="Arial MT"/>
                <a:cs typeface="Arial MT"/>
              </a:rPr>
              <a:t> accurately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dependably.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dependably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accurately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heart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 marketing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excellence.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When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company</a:t>
            </a:r>
            <a:r>
              <a:rPr dirty="0" sz="1400" spc="-5">
                <a:latin typeface="Arial MT"/>
                <a:cs typeface="Arial MT"/>
              </a:rPr>
              <a:t> performs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>
                <a:latin typeface="Arial MT"/>
                <a:cs typeface="Arial MT"/>
              </a:rPr>
              <a:t> service</a:t>
            </a:r>
            <a:r>
              <a:rPr dirty="0" sz="1400" spc="-5">
                <a:latin typeface="Arial MT"/>
                <a:cs typeface="Arial MT"/>
              </a:rPr>
              <a:t> carelessly,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 it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makes avoidable mistakes,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when</a:t>
            </a:r>
            <a:r>
              <a:rPr dirty="0" sz="1400" spc="10">
                <a:latin typeface="Arial MT"/>
                <a:cs typeface="Arial MT"/>
              </a:rPr>
              <a:t> it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fails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-5">
                <a:latin typeface="Arial MT"/>
                <a:cs typeface="Arial MT"/>
              </a:rPr>
              <a:t> deliver</a:t>
            </a:r>
            <a:r>
              <a:rPr dirty="0" sz="1400">
                <a:latin typeface="Arial MT"/>
                <a:cs typeface="Arial MT"/>
              </a:rPr>
              <a:t> on</a:t>
            </a:r>
            <a:r>
              <a:rPr dirty="0" sz="1400" spc="-5">
                <a:latin typeface="Arial MT"/>
                <a:cs typeface="Arial MT"/>
              </a:rPr>
              <a:t> promises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made</a:t>
            </a:r>
            <a:r>
              <a:rPr dirty="0" sz="1400" spc="-10">
                <a:latin typeface="Arial MT"/>
                <a:cs typeface="Arial MT"/>
              </a:rPr>
              <a:t> to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attract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shakes</a:t>
            </a:r>
            <a:endParaRPr sz="1400">
              <a:latin typeface="Arial MT"/>
              <a:cs typeface="Arial MT"/>
            </a:endParaRPr>
          </a:p>
          <a:p>
            <a:pPr marL="12700" marR="864235">
              <a:lnSpc>
                <a:spcPct val="74300"/>
              </a:lnSpc>
              <a:spcBef>
                <a:spcPts val="434"/>
              </a:spcBef>
            </a:pPr>
            <a:r>
              <a:rPr dirty="0" sz="1400" spc="-5">
                <a:latin typeface="Arial MT"/>
                <a:cs typeface="Arial MT"/>
              </a:rPr>
              <a:t>customers"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confidence </a:t>
            </a:r>
            <a:r>
              <a:rPr dirty="0" sz="1400" spc="5">
                <a:latin typeface="Arial MT"/>
                <a:cs typeface="Arial MT"/>
              </a:rPr>
              <a:t>in</a:t>
            </a:r>
            <a:r>
              <a:rPr dirty="0" sz="1400" spc="-5">
                <a:latin typeface="Arial MT"/>
                <a:cs typeface="Arial MT"/>
              </a:rPr>
              <a:t> its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capabilities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undermines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its chances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earning a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reputation</a:t>
            </a:r>
            <a:r>
              <a:rPr dirty="0" sz="1400">
                <a:latin typeface="Arial MT"/>
                <a:cs typeface="Arial MT"/>
              </a:rPr>
              <a:t> for</a:t>
            </a:r>
            <a:r>
              <a:rPr dirty="0" sz="1400" spc="-5">
                <a:latin typeface="Arial MT"/>
                <a:cs typeface="Arial MT"/>
              </a:rPr>
              <a:t> service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excellence.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1393"/>
            <a:ext cx="8987155" cy="471170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299720">
              <a:lnSpc>
                <a:spcPts val="1660"/>
              </a:lnSpc>
              <a:spcBef>
                <a:spcPts val="165"/>
              </a:spcBef>
            </a:pPr>
            <a:r>
              <a:rPr dirty="0" sz="1400" spc="-10">
                <a:latin typeface="Arial MT"/>
                <a:cs typeface="Arial MT"/>
              </a:rPr>
              <a:t>However,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companies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prevent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problems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altogether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worst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when</a:t>
            </a:r>
            <a:r>
              <a:rPr dirty="0" sz="1400" spc="-5">
                <a:latin typeface="Arial MT"/>
                <a:cs typeface="Arial MT"/>
              </a:rPr>
              <a:t> service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problems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occur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company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either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ignores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 </a:t>
            </a:r>
            <a:r>
              <a:rPr dirty="0" sz="1400" spc="-10">
                <a:latin typeface="Arial MT"/>
                <a:cs typeface="Arial MT"/>
              </a:rPr>
              <a:t>does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resolve</a:t>
            </a:r>
            <a:r>
              <a:rPr dirty="0" sz="1400">
                <a:latin typeface="Arial MT"/>
                <a:cs typeface="Arial MT"/>
              </a:rPr>
              <a:t> them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customer"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 satisfaction.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algn="just" marL="12700" marR="17399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Performing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service accurately is perhaps the </a:t>
            </a:r>
            <a:r>
              <a:rPr dirty="0" sz="1400">
                <a:latin typeface="Arial MT"/>
                <a:cs typeface="Arial MT"/>
              </a:rPr>
              <a:t>most </a:t>
            </a:r>
            <a:r>
              <a:rPr dirty="0" sz="1400" spc="-5">
                <a:latin typeface="Arial MT"/>
                <a:cs typeface="Arial MT"/>
              </a:rPr>
              <a:t>important factor </a:t>
            </a:r>
            <a:r>
              <a:rPr dirty="0" sz="1400" spc="5">
                <a:latin typeface="Arial MT"/>
                <a:cs typeface="Arial MT"/>
              </a:rPr>
              <a:t>in </a:t>
            </a:r>
            <a:r>
              <a:rPr dirty="0" sz="1400" spc="-5">
                <a:latin typeface="Arial MT"/>
                <a:cs typeface="Arial MT"/>
              </a:rPr>
              <a:t>service quality excellence.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cost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 performing the service inaccurately </a:t>
            </a:r>
            <a:r>
              <a:rPr dirty="0" sz="1400" spc="-10">
                <a:latin typeface="Arial MT"/>
                <a:cs typeface="Arial MT"/>
              </a:rPr>
              <a:t>includes </a:t>
            </a:r>
            <a:r>
              <a:rPr dirty="0" sz="1400" spc="-5">
                <a:latin typeface="Arial MT"/>
                <a:cs typeface="Arial MT"/>
              </a:rPr>
              <a:t>not </a:t>
            </a:r>
            <a:r>
              <a:rPr dirty="0" sz="1400">
                <a:latin typeface="Arial MT"/>
                <a:cs typeface="Arial MT"/>
              </a:rPr>
              <a:t>only </a:t>
            </a:r>
            <a:r>
              <a:rPr dirty="0" sz="1400" spc="-5">
                <a:latin typeface="Arial MT"/>
                <a:cs typeface="Arial MT"/>
              </a:rPr>
              <a:t>the cost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redoing the service </a:t>
            </a:r>
            <a:r>
              <a:rPr dirty="0" sz="1400" spc="-15">
                <a:latin typeface="Arial MT"/>
                <a:cs typeface="Arial MT"/>
              </a:rPr>
              <a:t>but </a:t>
            </a:r>
            <a:r>
              <a:rPr dirty="0" sz="1400" spc="-10">
                <a:latin typeface="Arial MT"/>
                <a:cs typeface="Arial MT"/>
              </a:rPr>
              <a:t>also </a:t>
            </a:r>
            <a:r>
              <a:rPr dirty="0" sz="1400" spc="-5">
                <a:latin typeface="Arial MT"/>
                <a:cs typeface="Arial MT"/>
              </a:rPr>
              <a:t>the cost associated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negative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word-of-mouth generated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displeased customers.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case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factory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field.</a:t>
            </a:r>
            <a:endParaRPr sz="1400">
              <a:latin typeface="Arial MT"/>
              <a:cs typeface="Arial MT"/>
            </a:endParaRPr>
          </a:p>
          <a:p>
            <a:pPr marL="12700" marR="116205">
              <a:lnSpc>
                <a:spcPct val="99400"/>
              </a:lnSpc>
              <a:spcBef>
                <a:spcPts val="10"/>
              </a:spcBef>
            </a:pPr>
            <a:r>
              <a:rPr dirty="0" sz="1400" spc="-10">
                <a:latin typeface="Arial MT"/>
                <a:cs typeface="Arial MT"/>
              </a:rPr>
              <a:t>Again,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intangible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hence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criteria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flawless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subjective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criteria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defect-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free </a:t>
            </a:r>
            <a:r>
              <a:rPr dirty="0" sz="1400">
                <a:latin typeface="Arial MT"/>
                <a:cs typeface="Arial MT"/>
              </a:rPr>
              <a:t>tangible</a:t>
            </a:r>
            <a:r>
              <a:rPr dirty="0" sz="1400" spc="-5">
                <a:latin typeface="Arial MT"/>
                <a:cs typeface="Arial MT"/>
              </a:rPr>
              <a:t> goods. </a:t>
            </a:r>
            <a:r>
              <a:rPr dirty="0" sz="1400">
                <a:latin typeface="Arial MT"/>
                <a:cs typeface="Arial MT"/>
              </a:rPr>
              <a:t>Hence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most services, customers"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perceptions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whether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been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correctly,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not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provider-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established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criteria,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major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determinants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reliability.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37465">
              <a:lnSpc>
                <a:spcPct val="999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The 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factor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tangible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defined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 </a:t>
            </a:r>
            <a:r>
              <a:rPr dirty="0" sz="1400" spc="-5">
                <a:latin typeface="Arial MT"/>
                <a:cs typeface="Arial MT"/>
              </a:rPr>
              <a:t>whether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physical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facilities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materials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associated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 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visually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appealing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bank. </a:t>
            </a:r>
            <a:r>
              <a:rPr dirty="0" sz="1400" spc="-10">
                <a:latin typeface="Arial MT"/>
                <a:cs typeface="Arial MT"/>
              </a:rPr>
              <a:t>These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factors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notice before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entering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bank.</a:t>
            </a:r>
            <a:r>
              <a:rPr dirty="0" sz="1400" spc="-5">
                <a:latin typeface="Arial MT"/>
                <a:cs typeface="Arial MT"/>
              </a:rPr>
              <a:t> Such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visual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factors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help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consumers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form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 </a:t>
            </a:r>
            <a:r>
              <a:rPr dirty="0" sz="1400" spc="-5">
                <a:latin typeface="Arial MT"/>
                <a:cs typeface="Arial MT"/>
              </a:rPr>
              <a:t>initial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impressions.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crucial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challenge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marketing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customers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cannot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but </a:t>
            </a:r>
            <a:r>
              <a:rPr dirty="0" sz="1400" spc="-10">
                <a:latin typeface="Arial MT"/>
                <a:cs typeface="Arial MT"/>
              </a:rPr>
              <a:t>can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various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tangibles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associated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it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- </a:t>
            </a:r>
            <a:r>
              <a:rPr dirty="0" sz="1400" spc="-10">
                <a:latin typeface="Arial MT"/>
                <a:cs typeface="Arial MT"/>
              </a:rPr>
              <a:t>all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tangibles,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 facilities,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communication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materials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clues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about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intangible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If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unmanaged,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 clues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send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the customer"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wrong messages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about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render ineffective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marketing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strategy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company.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other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hand,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improving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quality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through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tangibles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means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attention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smallest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details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 competitors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might</a:t>
            </a:r>
            <a:r>
              <a:rPr dirty="0" sz="1400" spc="-5">
                <a:latin typeface="Arial MT"/>
                <a:cs typeface="Arial MT"/>
              </a:rPr>
              <a:t> consider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trivial.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Yet,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visible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details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customers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signal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message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caring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competence.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>
                <a:latin typeface="Arial MT"/>
                <a:cs typeface="Arial MT"/>
              </a:rPr>
              <a:t> may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reveal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new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aspects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 </a:t>
            </a:r>
            <a:r>
              <a:rPr dirty="0" sz="1400">
                <a:latin typeface="Arial MT"/>
                <a:cs typeface="Arial MT"/>
              </a:rPr>
              <a:t>quality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important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them, and these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would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incorporated </a:t>
            </a:r>
            <a:r>
              <a:rPr dirty="0" sz="1400" spc="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scale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further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explore 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concept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in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arena.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6732" y="993724"/>
            <a:ext cx="3507740" cy="35471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3300" spc="-5">
                <a:latin typeface="Impact"/>
                <a:cs typeface="Impact"/>
              </a:rPr>
              <a:t>RESEARCH</a:t>
            </a:r>
            <a:r>
              <a:rPr dirty="0" sz="3300" spc="-35">
                <a:latin typeface="Impact"/>
                <a:cs typeface="Impact"/>
              </a:rPr>
              <a:t> </a:t>
            </a:r>
            <a:r>
              <a:rPr dirty="0" sz="3300" spc="-5">
                <a:latin typeface="Impact"/>
                <a:cs typeface="Impact"/>
              </a:rPr>
              <a:t>OBJECTIVE</a:t>
            </a:r>
            <a:endParaRPr sz="3300">
              <a:latin typeface="Impact"/>
              <a:cs typeface="Impact"/>
            </a:endParaRPr>
          </a:p>
          <a:p>
            <a:pPr algn="ctr" marL="558165" marR="532130" indent="-14604">
              <a:lnSpc>
                <a:spcPct val="199800"/>
              </a:lnSpc>
              <a:spcBef>
                <a:spcPts val="10"/>
              </a:spcBef>
            </a:pPr>
            <a:r>
              <a:rPr dirty="0" sz="3300" spc="5">
                <a:latin typeface="Impact"/>
                <a:cs typeface="Impact"/>
              </a:rPr>
              <a:t>AND </a:t>
            </a:r>
            <a:r>
              <a:rPr dirty="0" sz="3300" spc="10">
                <a:latin typeface="Impact"/>
                <a:cs typeface="Impact"/>
              </a:rPr>
              <a:t> </a:t>
            </a:r>
            <a:r>
              <a:rPr dirty="0" sz="3300" spc="-5">
                <a:latin typeface="Impact"/>
                <a:cs typeface="Impact"/>
              </a:rPr>
              <a:t>RESEARCH </a:t>
            </a:r>
            <a:r>
              <a:rPr dirty="0" sz="3300">
                <a:latin typeface="Impact"/>
                <a:cs typeface="Impact"/>
              </a:rPr>
              <a:t> </a:t>
            </a:r>
            <a:r>
              <a:rPr dirty="0" sz="3300" spc="10">
                <a:latin typeface="Impact"/>
                <a:cs typeface="Impact"/>
              </a:rPr>
              <a:t>M</a:t>
            </a:r>
            <a:r>
              <a:rPr dirty="0" sz="3300" spc="-5">
                <a:latin typeface="Impact"/>
                <a:cs typeface="Impact"/>
              </a:rPr>
              <a:t>E</a:t>
            </a:r>
            <a:r>
              <a:rPr dirty="0" sz="3300" spc="-15">
                <a:latin typeface="Impact"/>
                <a:cs typeface="Impact"/>
              </a:rPr>
              <a:t>T</a:t>
            </a:r>
            <a:r>
              <a:rPr dirty="0" sz="3300">
                <a:latin typeface="Impact"/>
                <a:cs typeface="Impact"/>
              </a:rPr>
              <a:t>HO</a:t>
            </a:r>
            <a:r>
              <a:rPr dirty="0" sz="3300" spc="-10">
                <a:latin typeface="Impact"/>
                <a:cs typeface="Impact"/>
              </a:rPr>
              <a:t>D</a:t>
            </a:r>
            <a:r>
              <a:rPr dirty="0" sz="3300">
                <a:latin typeface="Impact"/>
                <a:cs typeface="Impact"/>
              </a:rPr>
              <a:t>O</a:t>
            </a:r>
            <a:r>
              <a:rPr dirty="0" sz="3300" spc="-20">
                <a:latin typeface="Impact"/>
                <a:cs typeface="Impact"/>
              </a:rPr>
              <a:t>L</a:t>
            </a:r>
            <a:r>
              <a:rPr dirty="0" sz="3300">
                <a:latin typeface="Impact"/>
                <a:cs typeface="Impact"/>
              </a:rPr>
              <a:t>O</a:t>
            </a:r>
            <a:r>
              <a:rPr dirty="0" sz="3300" spc="-10">
                <a:latin typeface="Impact"/>
                <a:cs typeface="Impact"/>
              </a:rPr>
              <a:t>G</a:t>
            </a:r>
            <a:r>
              <a:rPr dirty="0" sz="3300" spc="5">
                <a:latin typeface="Impact"/>
                <a:cs typeface="Impact"/>
              </a:rPr>
              <a:t>Y</a:t>
            </a:r>
            <a:endParaRPr sz="33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316433"/>
            <a:ext cx="8240395" cy="459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RESEARCH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OBJECTIVE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objective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study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</a:t>
            </a:r>
            <a:r>
              <a:rPr dirty="0" sz="2000" spc="-10">
                <a:latin typeface="Arial MT"/>
                <a:cs typeface="Arial MT"/>
              </a:rPr>
              <a:t>as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follows: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 marR="15875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examine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essential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dimensions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service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quality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i.e.</a:t>
            </a:r>
            <a:r>
              <a:rPr dirty="0" sz="2000">
                <a:latin typeface="Arial MT"/>
                <a:cs typeface="Arial MT"/>
              </a:rPr>
              <a:t> RATER-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Reliability,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assurance,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tangibles,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empathy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responsiveness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</a:t>
            </a:r>
            <a:r>
              <a:rPr dirty="0" sz="2000" spc="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HDFC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bank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its</a:t>
            </a:r>
            <a:r>
              <a:rPr dirty="0" sz="2000">
                <a:latin typeface="Arial MT"/>
                <a:cs typeface="Arial MT"/>
              </a:rPr>
              <a:t> effect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customer"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satisfaction.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 MT"/>
              <a:cs typeface="Arial MT"/>
            </a:endParaRPr>
          </a:p>
          <a:p>
            <a:pPr marL="12700" marR="640715">
              <a:lnSpc>
                <a:spcPct val="100000"/>
              </a:lnSpc>
            </a:pPr>
            <a:r>
              <a:rPr dirty="0" sz="2000" spc="5">
                <a:latin typeface="Arial MT"/>
                <a:cs typeface="Arial MT"/>
              </a:rPr>
              <a:t>To</a:t>
            </a:r>
            <a:r>
              <a:rPr dirty="0" sz="2000" spc="-5">
                <a:latin typeface="Arial MT"/>
                <a:cs typeface="Arial MT"/>
              </a:rPr>
              <a:t> find</a:t>
            </a:r>
            <a:r>
              <a:rPr dirty="0" sz="2000" spc="-10">
                <a:latin typeface="Arial MT"/>
                <a:cs typeface="Arial MT"/>
              </a:rPr>
              <a:t> out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level</a:t>
            </a:r>
            <a:r>
              <a:rPr dirty="0" sz="2000" spc="-10">
                <a:latin typeface="Arial MT"/>
                <a:cs typeface="Arial MT"/>
              </a:rPr>
              <a:t> of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perception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customers </a:t>
            </a:r>
            <a:r>
              <a:rPr dirty="0" sz="2000" spc="-10">
                <a:latin typeface="Arial MT"/>
                <a:cs typeface="Arial MT"/>
              </a:rPr>
              <a:t>from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service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quality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offered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by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banks.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which</a:t>
            </a:r>
            <a:r>
              <a:rPr dirty="0" sz="2000" spc="-5">
                <a:latin typeface="Arial MT"/>
                <a:cs typeface="Arial MT"/>
              </a:rPr>
              <a:t> service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quality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dimension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bank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is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performing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well.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">
                <a:latin typeface="Arial MT"/>
                <a:cs typeface="Arial MT"/>
              </a:rPr>
              <a:t>To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identify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which</a:t>
            </a:r>
            <a:r>
              <a:rPr dirty="0" sz="2000" spc="-5">
                <a:latin typeface="Arial MT"/>
                <a:cs typeface="Arial MT"/>
              </a:rPr>
              <a:t> dimension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service </a:t>
            </a:r>
            <a:r>
              <a:rPr dirty="0" sz="2000">
                <a:latin typeface="Arial MT"/>
                <a:cs typeface="Arial MT"/>
              </a:rPr>
              <a:t>quality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needs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improvement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quality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service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HDFC banks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enhanced.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236" y="2448255"/>
            <a:ext cx="8215630" cy="1241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00"/>
              </a:spcBef>
            </a:pPr>
            <a:r>
              <a:rPr dirty="0" sz="2000" spc="-5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HEARBY</a:t>
            </a:r>
            <a:r>
              <a:rPr dirty="0" sz="2000" spc="-5" b="1">
                <a:latin typeface="Arial"/>
                <a:cs typeface="Arial"/>
              </a:rPr>
              <a:t> DECLARE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THAT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PROJECT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REPORT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TITLED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SERVICES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QUALITY 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OF HDFC BANK </a:t>
            </a:r>
            <a:r>
              <a:rPr dirty="0" sz="2000" spc="-10" b="1">
                <a:latin typeface="Arial"/>
                <a:cs typeface="Arial"/>
              </a:rPr>
              <a:t>IS </a:t>
            </a:r>
            <a:r>
              <a:rPr dirty="0" sz="2000" spc="15" b="1">
                <a:latin typeface="Arial"/>
                <a:cs typeface="Arial"/>
              </a:rPr>
              <a:t>MY </a:t>
            </a:r>
            <a:r>
              <a:rPr dirty="0" sz="2000" spc="-10" b="1">
                <a:latin typeface="Arial"/>
                <a:cs typeface="Arial"/>
              </a:rPr>
              <a:t>ORIGINAL </a:t>
            </a:r>
            <a:r>
              <a:rPr dirty="0" sz="2000" spc="-5" b="1">
                <a:latin typeface="Arial"/>
                <a:cs typeface="Arial"/>
              </a:rPr>
              <a:t>WORK </a:t>
            </a:r>
            <a:r>
              <a:rPr dirty="0" sz="2000" spc="-10" b="1">
                <a:latin typeface="Arial"/>
                <a:cs typeface="Arial"/>
              </a:rPr>
              <a:t>AND 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HAS </a:t>
            </a:r>
            <a:r>
              <a:rPr dirty="0" sz="2000" spc="-5" b="1">
                <a:latin typeface="Arial"/>
                <a:cs typeface="Arial"/>
              </a:rPr>
              <a:t>NOT BEEN PUBLISHED OR SUBMITTED FOR </a:t>
            </a:r>
            <a:r>
              <a:rPr dirty="0" sz="2000" spc="-25" b="1">
                <a:latin typeface="Arial"/>
                <a:cs typeface="Arial"/>
              </a:rPr>
              <a:t>ANY </a:t>
            </a:r>
            <a:r>
              <a:rPr dirty="0" sz="2000" b="1">
                <a:latin typeface="Arial"/>
                <a:cs typeface="Arial"/>
              </a:rPr>
              <a:t>DEGREE </a:t>
            </a:r>
            <a:r>
              <a:rPr dirty="0" sz="2000" spc="-5" b="1">
                <a:latin typeface="Arial"/>
                <a:cs typeface="Arial"/>
              </a:rPr>
              <a:t>, </a:t>
            </a:r>
            <a:r>
              <a:rPr dirty="0" sz="2000" b="1">
                <a:latin typeface="Arial"/>
                <a:cs typeface="Arial"/>
              </a:rPr>
              <a:t> DIPLOMO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OR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30" b="1">
                <a:latin typeface="Arial"/>
                <a:cs typeface="Arial"/>
              </a:rPr>
              <a:t>ANY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OTHER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SIMILAR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5" b="1">
                <a:latin typeface="Arial"/>
                <a:cs typeface="Arial"/>
              </a:rPr>
              <a:t>TITLES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ELSEWHERE.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993"/>
            <a:ext cx="8945245" cy="5083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RESEARCH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METHODOLOGY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SOURCE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Primary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99700"/>
              </a:lnSpc>
            </a:pPr>
            <a:r>
              <a:rPr dirty="0" sz="1400" spc="-5">
                <a:latin typeface="Arial MT"/>
                <a:cs typeface="Arial MT"/>
              </a:rPr>
              <a:t>The primary </a:t>
            </a:r>
            <a:r>
              <a:rPr dirty="0" sz="1400" spc="-10">
                <a:latin typeface="Arial MT"/>
                <a:cs typeface="Arial MT"/>
              </a:rPr>
              <a:t>data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was collected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means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survey.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Questionnaires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prepared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customers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5">
                <a:latin typeface="Arial MT"/>
                <a:cs typeface="Arial MT"/>
              </a:rPr>
              <a:t> branches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approached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fill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questionnaires.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questionnaire contains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reflect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type 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services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customers.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customer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recorded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grade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scale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strongly disagree,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disagree,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uncertain,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agree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strongly </a:t>
            </a:r>
            <a:r>
              <a:rPr dirty="0" sz="1400" spc="-10">
                <a:latin typeface="Arial MT"/>
                <a:cs typeface="Arial MT"/>
              </a:rPr>
              <a:t>agree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filled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5">
                <a:latin typeface="Arial MT"/>
                <a:cs typeface="Arial MT"/>
              </a:rPr>
              <a:t> information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was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later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analyzed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obtain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required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interpretation 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findings.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Secondary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11303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order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-5">
                <a:latin typeface="Arial MT"/>
                <a:cs typeface="Arial MT"/>
              </a:rPr>
              <a:t> a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proper understanding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bank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depth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study was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done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from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sources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such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>
                <a:latin typeface="Arial MT"/>
                <a:cs typeface="Arial MT"/>
              </a:rPr>
              <a:t> lot of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also</a:t>
            </a:r>
            <a:r>
              <a:rPr dirty="0" sz="1400" spc="-5">
                <a:latin typeface="Arial MT"/>
                <a:cs typeface="Arial MT"/>
              </a:rPr>
              <a:t> collected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from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official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websites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articles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from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various</a:t>
            </a:r>
            <a:r>
              <a:rPr dirty="0" sz="1400" spc="-5">
                <a:latin typeface="Arial MT"/>
                <a:cs typeface="Arial MT"/>
              </a:rPr>
              <a:t> search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engines </a:t>
            </a:r>
            <a:r>
              <a:rPr dirty="0" sz="1400">
                <a:latin typeface="Arial MT"/>
                <a:cs typeface="Arial MT"/>
              </a:rPr>
              <a:t>like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Google,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yahoo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search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answers.com.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RESEARCH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DESIGN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31115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The research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design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exploratory till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identification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quality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parameters.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Later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becomes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descriptive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when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comes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evaluating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perception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400" spc="-5">
                <a:latin typeface="Arial MT"/>
                <a:cs typeface="Arial MT"/>
              </a:rPr>
              <a:t>Descriptive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research,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also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known</a:t>
            </a:r>
            <a:r>
              <a:rPr dirty="0" sz="1400">
                <a:latin typeface="Arial MT"/>
                <a:cs typeface="Arial MT"/>
              </a:rPr>
              <a:t> 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statistical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research,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describes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characteristics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about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population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79578"/>
            <a:ext cx="8477885" cy="4656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5">
                <a:latin typeface="Arial MT"/>
                <a:cs typeface="Arial MT"/>
              </a:rPr>
              <a:t>description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frequencies,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averages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statistical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calculations.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Often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approach,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prior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 </a:t>
            </a:r>
            <a:r>
              <a:rPr dirty="0" sz="1600" spc="-5">
                <a:latin typeface="Arial MT"/>
                <a:cs typeface="Arial MT"/>
              </a:rPr>
              <a:t>writing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descriptive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research,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conduct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survey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investigation.</a:t>
            </a:r>
            <a:endParaRPr sz="1600">
              <a:latin typeface="Arial MT"/>
              <a:cs typeface="Arial MT"/>
            </a:endParaRPr>
          </a:p>
          <a:p>
            <a:pPr marL="12700" marR="5200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Qualitative </a:t>
            </a:r>
            <a:r>
              <a:rPr dirty="0" sz="1600" spc="-5">
                <a:latin typeface="Arial MT"/>
                <a:cs typeface="Arial MT"/>
              </a:rPr>
              <a:t>research often has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aim </a:t>
            </a:r>
            <a:r>
              <a:rPr dirty="0" sz="1600" spc="-5">
                <a:latin typeface="Arial MT"/>
                <a:cs typeface="Arial MT"/>
              </a:rPr>
              <a:t>of description and researchers </a:t>
            </a:r>
            <a:r>
              <a:rPr dirty="0" sz="1600" spc="10">
                <a:latin typeface="Arial MT"/>
                <a:cs typeface="Arial MT"/>
              </a:rPr>
              <a:t>may </a:t>
            </a:r>
            <a:r>
              <a:rPr dirty="0" sz="1600" spc="-5">
                <a:latin typeface="Arial MT"/>
                <a:cs typeface="Arial MT"/>
              </a:rPr>
              <a:t>follow-up with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examinations of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why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observations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exist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what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implications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of</a:t>
            </a:r>
            <a:r>
              <a:rPr dirty="0" sz="1600">
                <a:latin typeface="Arial MT"/>
                <a:cs typeface="Arial MT"/>
              </a:rPr>
              <a:t> 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findings </a:t>
            </a:r>
            <a:r>
              <a:rPr dirty="0" sz="1600" spc="-5">
                <a:latin typeface="Arial MT"/>
                <a:cs typeface="Arial MT"/>
              </a:rPr>
              <a:t>are</a:t>
            </a:r>
            <a:endParaRPr sz="1600">
              <a:latin typeface="Arial MT"/>
              <a:cs typeface="Arial MT"/>
            </a:endParaRPr>
          </a:p>
          <a:p>
            <a:pPr marL="12700" marR="6447790">
              <a:lnSpc>
                <a:spcPts val="3840"/>
              </a:lnSpc>
              <a:spcBef>
                <a:spcPts val="425"/>
              </a:spcBef>
            </a:pPr>
            <a:r>
              <a:rPr dirty="0" sz="1600">
                <a:latin typeface="Arial MT"/>
                <a:cs typeface="Arial MT"/>
              </a:rPr>
              <a:t>RESEARCH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SAMPLE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SAMPLING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475"/>
              </a:spcBef>
            </a:pPr>
            <a:r>
              <a:rPr dirty="0" sz="1600" spc="5">
                <a:latin typeface="Arial MT"/>
                <a:cs typeface="Arial MT"/>
              </a:rPr>
              <a:t>Since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not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possible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study </a:t>
            </a:r>
            <a:r>
              <a:rPr dirty="0" sz="1600" spc="-10">
                <a:latin typeface="Arial MT"/>
                <a:cs typeface="Arial MT"/>
              </a:rPr>
              <a:t>whole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universe, </a:t>
            </a:r>
            <a:r>
              <a:rPr dirty="0" sz="1600">
                <a:latin typeface="Arial MT"/>
                <a:cs typeface="Arial MT"/>
              </a:rPr>
              <a:t>it </a:t>
            </a:r>
            <a:r>
              <a:rPr dirty="0" sz="1600" spc="-5">
                <a:latin typeface="Arial MT"/>
                <a:cs typeface="Arial MT"/>
              </a:rPr>
              <a:t>becomes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necessary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sample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from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universe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about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its</a:t>
            </a:r>
            <a:r>
              <a:rPr dirty="0" sz="1600" spc="-5">
                <a:latin typeface="Arial MT"/>
                <a:cs typeface="Arial MT"/>
              </a:rPr>
              <a:t> characteristics.</a:t>
            </a:r>
            <a:endParaRPr sz="1600">
              <a:latin typeface="Arial MT"/>
              <a:cs typeface="Arial MT"/>
            </a:endParaRPr>
          </a:p>
          <a:p>
            <a:pPr marL="12700" marR="4651375">
              <a:lnSpc>
                <a:spcPts val="3840"/>
              </a:lnSpc>
              <a:spcBef>
                <a:spcPts val="430"/>
              </a:spcBef>
            </a:pPr>
            <a:r>
              <a:rPr dirty="0" sz="1600">
                <a:latin typeface="Arial MT"/>
                <a:cs typeface="Arial MT"/>
              </a:rPr>
              <a:t>Sampling </a:t>
            </a:r>
            <a:r>
              <a:rPr dirty="0" sz="1600" spc="-5">
                <a:latin typeface="Arial MT"/>
                <a:cs typeface="Arial MT"/>
              </a:rPr>
              <a:t>Units: Customers of </a:t>
            </a:r>
            <a:r>
              <a:rPr dirty="0" sz="1600" spc="-10">
                <a:latin typeface="Arial MT"/>
                <a:cs typeface="Arial MT"/>
              </a:rPr>
              <a:t>HDFC </a:t>
            </a:r>
            <a:r>
              <a:rPr dirty="0" sz="1600" spc="-5">
                <a:latin typeface="Arial MT"/>
                <a:cs typeface="Arial MT"/>
              </a:rPr>
              <a:t>bank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Sample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Technique: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Random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Sampling.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600" spc="5">
                <a:latin typeface="Segoe UI Symbol"/>
                <a:cs typeface="Segoe UI Symbol"/>
              </a:rPr>
              <a:t>➤</a:t>
            </a:r>
            <a:r>
              <a:rPr dirty="0" sz="1600" spc="-5">
                <a:latin typeface="Segoe UI Symbol"/>
                <a:cs typeface="Segoe UI Symbol"/>
              </a:rPr>
              <a:t> </a:t>
            </a:r>
            <a:r>
              <a:rPr dirty="0" sz="1600" spc="-5">
                <a:latin typeface="Arial MT"/>
                <a:cs typeface="Arial MT"/>
              </a:rPr>
              <a:t>Research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Instrument: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Structured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Questionnaire.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Contact Method: Personal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Interview.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582" y="2079396"/>
            <a:ext cx="4626610" cy="955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100" spc="-5"/>
              <a:t>DATA</a:t>
            </a:r>
            <a:r>
              <a:rPr dirty="0" sz="6100" spc="-90"/>
              <a:t> </a:t>
            </a:r>
            <a:r>
              <a:rPr dirty="0" sz="6100"/>
              <a:t>ANALYSIS</a:t>
            </a:r>
            <a:endParaRPr sz="6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853" y="526613"/>
            <a:ext cx="3934351" cy="43708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76" y="152399"/>
            <a:ext cx="3565414" cy="47892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8144" y="740339"/>
            <a:ext cx="4457680" cy="41155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887" y="220744"/>
            <a:ext cx="5886302" cy="45628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8993"/>
            <a:ext cx="8994775" cy="5086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 MT"/>
                <a:cs typeface="Arial MT"/>
              </a:rPr>
              <a:t>MEASURING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715010">
              <a:lnSpc>
                <a:spcPct val="994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Measuring </a:t>
            </a:r>
            <a:r>
              <a:rPr dirty="0" sz="1400" spc="-5">
                <a:latin typeface="Arial MT"/>
                <a:cs typeface="Arial MT"/>
              </a:rPr>
              <a:t>the quality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a service can </a:t>
            </a:r>
            <a:r>
              <a:rPr dirty="0" sz="1400" spc="-10">
                <a:latin typeface="Arial MT"/>
                <a:cs typeface="Arial MT"/>
              </a:rPr>
              <a:t>be </a:t>
            </a:r>
            <a:r>
              <a:rPr dirty="0" sz="1400" spc="-5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very </a:t>
            </a:r>
            <a:r>
              <a:rPr dirty="0" sz="1400" spc="-5">
                <a:latin typeface="Arial MT"/>
                <a:cs typeface="Arial MT"/>
              </a:rPr>
              <a:t>difficult exercise. </a:t>
            </a:r>
            <a:r>
              <a:rPr dirty="0" sz="1400">
                <a:latin typeface="Arial MT"/>
                <a:cs typeface="Arial MT"/>
              </a:rPr>
              <a:t>Unlike </a:t>
            </a:r>
            <a:r>
              <a:rPr dirty="0" sz="1400" spc="-5">
                <a:latin typeface="Arial MT"/>
                <a:cs typeface="Arial MT"/>
              </a:rPr>
              <a:t>product where </a:t>
            </a:r>
            <a:r>
              <a:rPr dirty="0" sz="1400" spc="-10">
                <a:latin typeface="Arial MT"/>
                <a:cs typeface="Arial MT"/>
              </a:rPr>
              <a:t>there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>
                <a:latin typeface="Arial MT"/>
                <a:cs typeface="Arial MT"/>
              </a:rPr>
              <a:t>specific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specifications such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-5">
                <a:latin typeface="Arial MT"/>
                <a:cs typeface="Arial MT"/>
              </a:rPr>
              <a:t>length, depth, </a:t>
            </a:r>
            <a:r>
              <a:rPr dirty="0" sz="1400" spc="-10">
                <a:latin typeface="Arial MT"/>
                <a:cs typeface="Arial MT"/>
              </a:rPr>
              <a:t>width, weight, </a:t>
            </a:r>
            <a:r>
              <a:rPr dirty="0" sz="1400" spc="-5">
                <a:latin typeface="Arial MT"/>
                <a:cs typeface="Arial MT"/>
              </a:rPr>
              <a:t>colour etc. a service can have numerous intangible </a:t>
            </a:r>
            <a:r>
              <a:rPr dirty="0" sz="1400">
                <a:latin typeface="Arial MT"/>
                <a:cs typeface="Arial MT"/>
              </a:rPr>
              <a:t>or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qualitative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specifications.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Parasuraman, </a:t>
            </a:r>
            <a:r>
              <a:rPr dirty="0" sz="1400" spc="-5">
                <a:latin typeface="Arial MT"/>
                <a:cs typeface="Arial MT"/>
              </a:rPr>
              <a:t>Zeithaml, and </a:t>
            </a:r>
            <a:r>
              <a:rPr dirty="0" sz="1400">
                <a:latin typeface="Arial MT"/>
                <a:cs typeface="Arial MT"/>
              </a:rPr>
              <a:t>Berry </a:t>
            </a:r>
            <a:r>
              <a:rPr dirty="0" sz="1400" spc="-5">
                <a:latin typeface="Arial MT"/>
                <a:cs typeface="Arial MT"/>
              </a:rPr>
              <a:t>(1985) provide a </a:t>
            </a:r>
            <a:r>
              <a:rPr dirty="0" sz="1400">
                <a:latin typeface="Arial MT"/>
                <a:cs typeface="Arial MT"/>
              </a:rPr>
              <a:t>list of </a:t>
            </a:r>
            <a:r>
              <a:rPr dirty="0" sz="1400" spc="-5">
                <a:latin typeface="Arial MT"/>
                <a:cs typeface="Arial MT"/>
              </a:rPr>
              <a:t>determinants </a:t>
            </a:r>
            <a:r>
              <a:rPr dirty="0" sz="1400">
                <a:latin typeface="Arial MT"/>
                <a:cs typeface="Arial MT"/>
              </a:rPr>
              <a:t>of service </a:t>
            </a:r>
            <a:r>
              <a:rPr dirty="0" sz="1400" spc="-5">
                <a:latin typeface="Arial MT"/>
                <a:cs typeface="Arial MT"/>
              </a:rPr>
              <a:t>quality: access, communication,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competence, </a:t>
            </a:r>
            <a:r>
              <a:rPr dirty="0" sz="1400" spc="-5">
                <a:latin typeface="Arial MT"/>
                <a:cs typeface="Arial MT"/>
              </a:rPr>
              <a:t>courtesy, credibility, reliability, responsiveness, security, understanding, and tangibles. </a:t>
            </a:r>
            <a:r>
              <a:rPr dirty="0" sz="1400" spc="-1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total </a:t>
            </a:r>
            <a:r>
              <a:rPr dirty="0" sz="1400" spc="-10">
                <a:latin typeface="Arial MT"/>
                <a:cs typeface="Arial MT"/>
              </a:rPr>
              <a:t>of five </a:t>
            </a:r>
            <a:r>
              <a:rPr dirty="0" sz="1400" spc="-5">
                <a:latin typeface="Arial MT"/>
                <a:cs typeface="Arial MT"/>
              </a:rPr>
              <a:t> consolidated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dimensions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quality</a:t>
            </a:r>
            <a:r>
              <a:rPr dirty="0" sz="1400" spc="-5">
                <a:latin typeface="Arial MT"/>
                <a:cs typeface="Arial MT"/>
              </a:rPr>
              <a:t> 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Tangibles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(ques.1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4) </a:t>
            </a:r>
            <a:r>
              <a:rPr dirty="0" sz="1400" spc="-5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Physical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facilities,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appearance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personnel</a:t>
            </a:r>
            <a:r>
              <a:rPr dirty="0" sz="1400">
                <a:latin typeface="Arial MT"/>
                <a:cs typeface="Arial MT"/>
              </a:rPr>
              <a:t> Reliability </a:t>
            </a:r>
            <a:r>
              <a:rPr dirty="0" sz="1400" spc="-5">
                <a:latin typeface="Arial MT"/>
                <a:cs typeface="Arial MT"/>
              </a:rPr>
              <a:t>(ques.5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8)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Ability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perform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promised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dependably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accurately</a:t>
            </a:r>
            <a:endParaRPr sz="1400">
              <a:latin typeface="Arial MT"/>
              <a:cs typeface="Arial MT"/>
            </a:endParaRPr>
          </a:p>
          <a:p>
            <a:pPr marL="12700" marR="3037205">
              <a:lnSpc>
                <a:spcPct val="200000"/>
              </a:lnSpc>
            </a:pPr>
            <a:r>
              <a:rPr dirty="0" sz="1400" spc="-5">
                <a:latin typeface="Arial MT"/>
                <a:cs typeface="Arial MT"/>
              </a:rPr>
              <a:t>Responsiveness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(ques.9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12)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-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Willingness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help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prompt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Assurance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(ques.13</a:t>
            </a:r>
            <a:r>
              <a:rPr dirty="0" sz="1400">
                <a:latin typeface="Arial MT"/>
                <a:cs typeface="Arial MT"/>
              </a:rPr>
              <a:t> to </a:t>
            </a:r>
            <a:r>
              <a:rPr dirty="0" sz="1400" spc="-5">
                <a:latin typeface="Arial MT"/>
                <a:cs typeface="Arial MT"/>
              </a:rPr>
              <a:t>16)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(including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competence,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courtesy,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credibility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2700" marR="3183890">
              <a:lnSpc>
                <a:spcPct val="174400"/>
              </a:lnSpc>
              <a:spcBef>
                <a:spcPts val="434"/>
              </a:spcBef>
            </a:pPr>
            <a:r>
              <a:rPr dirty="0" sz="1400" spc="-5">
                <a:latin typeface="Arial MT"/>
                <a:cs typeface="Arial MT"/>
              </a:rPr>
              <a:t>security)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Knowledge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courtesy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 ability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inspire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trust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confidence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24" y="328929"/>
            <a:ext cx="8366125" cy="465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 MT"/>
                <a:cs typeface="Arial MT"/>
              </a:rPr>
              <a:t>Empathy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(ques.17 to 20)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- </a:t>
            </a:r>
            <a:r>
              <a:rPr dirty="0" sz="1900">
                <a:latin typeface="Arial MT"/>
                <a:cs typeface="Arial MT"/>
              </a:rPr>
              <a:t>(including</a:t>
            </a:r>
            <a:r>
              <a:rPr dirty="0" sz="1900" spc="-5">
                <a:latin typeface="Arial MT"/>
                <a:cs typeface="Arial MT"/>
              </a:rPr>
              <a:t> access,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communication and 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understanding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customer)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Caring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and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individualized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attention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that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firm </a:t>
            </a:r>
            <a:r>
              <a:rPr dirty="0" sz="1900" spc="-5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provides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to </a:t>
            </a:r>
            <a:r>
              <a:rPr dirty="0" sz="1900">
                <a:latin typeface="Arial MT"/>
                <a:cs typeface="Arial MT"/>
              </a:rPr>
              <a:t>its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customer.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latin typeface="Arial MT"/>
                <a:cs typeface="Arial MT"/>
              </a:rPr>
              <a:t>In order to</a:t>
            </a:r>
            <a:r>
              <a:rPr dirty="0" sz="1900">
                <a:latin typeface="Arial MT"/>
                <a:cs typeface="Arial MT"/>
              </a:rPr>
              <a:t> calculate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which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dimension of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service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quality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is</a:t>
            </a:r>
            <a:r>
              <a:rPr dirty="0" sz="1900" spc="-3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performing </a:t>
            </a:r>
            <a:r>
              <a:rPr dirty="0" sz="1900">
                <a:latin typeface="Arial MT"/>
                <a:cs typeface="Arial MT"/>
              </a:rPr>
              <a:t>well, </a:t>
            </a:r>
            <a:r>
              <a:rPr dirty="0" sz="1900" spc="-5">
                <a:latin typeface="Arial MT"/>
                <a:cs typeface="Arial MT"/>
              </a:rPr>
              <a:t>a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ct val="99800"/>
              </a:lnSpc>
            </a:pPr>
            <a:r>
              <a:rPr dirty="0" sz="1900" spc="-5">
                <a:latin typeface="Arial MT"/>
                <a:cs typeface="Arial MT"/>
              </a:rPr>
              <a:t>sample of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questions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are</a:t>
            </a:r>
            <a:r>
              <a:rPr dirty="0" sz="1900" spc="-3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used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in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questionnaire.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Using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 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questionnaire,</a:t>
            </a:r>
            <a:r>
              <a:rPr dirty="0" sz="1900">
                <a:latin typeface="Arial MT"/>
                <a:cs typeface="Arial MT"/>
              </a:rPr>
              <a:t> obtain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15">
                <a:latin typeface="Arial MT"/>
                <a:cs typeface="Arial MT"/>
              </a:rPr>
              <a:t>score</a:t>
            </a:r>
            <a:r>
              <a:rPr dirty="0" sz="1900" spc="35">
                <a:latin typeface="Arial MT"/>
                <a:cs typeface="Arial MT"/>
              </a:rPr>
              <a:t> </a:t>
            </a:r>
            <a:r>
              <a:rPr dirty="0" sz="1900" spc="5">
                <a:latin typeface="Arial MT"/>
                <a:cs typeface="Arial MT"/>
              </a:rPr>
              <a:t>for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each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15">
                <a:latin typeface="Arial MT"/>
                <a:cs typeface="Arial MT"/>
              </a:rPr>
              <a:t>of</a:t>
            </a:r>
            <a:r>
              <a:rPr dirty="0" sz="1900" spc="3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20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statements.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After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analysis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15">
                <a:latin typeface="Arial MT"/>
                <a:cs typeface="Arial MT"/>
              </a:rPr>
              <a:t>of </a:t>
            </a:r>
            <a:r>
              <a:rPr dirty="0" sz="1900" spc="-5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data,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Overall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score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to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each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statement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is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given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on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scale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of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1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to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5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i.e.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1</a:t>
            </a:r>
            <a:r>
              <a:rPr dirty="0" sz="1900" spc="-15">
                <a:latin typeface="Arial MT"/>
                <a:cs typeface="Arial MT"/>
              </a:rPr>
              <a:t> </a:t>
            </a:r>
            <a:r>
              <a:rPr dirty="0" sz="1900" spc="5">
                <a:latin typeface="Arial MT"/>
                <a:cs typeface="Arial MT"/>
              </a:rPr>
              <a:t>is 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given to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strongly</a:t>
            </a:r>
            <a:r>
              <a:rPr dirty="0" sz="1900" spc="-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disagreed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i.e.</a:t>
            </a:r>
            <a:r>
              <a:rPr dirty="0" sz="1900" spc="-5">
                <a:latin typeface="Arial MT"/>
                <a:cs typeface="Arial MT"/>
              </a:rPr>
              <a:t> the</a:t>
            </a:r>
            <a:r>
              <a:rPr dirty="0" sz="1900">
                <a:latin typeface="Arial MT"/>
                <a:cs typeface="Arial MT"/>
              </a:rPr>
              <a:t> lowest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score,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then </a:t>
            </a:r>
            <a:r>
              <a:rPr dirty="0" sz="1900">
                <a:latin typeface="Arial MT"/>
                <a:cs typeface="Arial MT"/>
              </a:rPr>
              <a:t>2=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disagreed, 3= 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uncertain, 4= agreed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and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5= strongly</a:t>
            </a:r>
            <a:r>
              <a:rPr dirty="0" sz="1900" spc="-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agreed.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latin typeface="Arial MT"/>
                <a:cs typeface="Arial MT"/>
              </a:rPr>
              <a:t>Sum</a:t>
            </a:r>
            <a:r>
              <a:rPr dirty="0" sz="1900" spc="-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score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5">
                <a:latin typeface="Arial MT"/>
                <a:cs typeface="Arial MT"/>
              </a:rPr>
              <a:t>for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each </a:t>
            </a:r>
            <a:r>
              <a:rPr dirty="0" sz="1900" spc="-5">
                <a:latin typeface="Arial MT"/>
                <a:cs typeface="Arial MT"/>
              </a:rPr>
              <a:t>dimension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15">
                <a:latin typeface="Arial MT"/>
                <a:cs typeface="Arial MT"/>
              </a:rPr>
              <a:t>of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service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quality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to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obtain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final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score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12700" marR="392430">
              <a:lnSpc>
                <a:spcPct val="100000"/>
              </a:lnSpc>
            </a:pPr>
            <a:r>
              <a:rPr dirty="0" sz="1900" spc="-5">
                <a:latin typeface="Arial MT"/>
                <a:cs typeface="Arial MT"/>
              </a:rPr>
              <a:t>which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tells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which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dimension</a:t>
            </a:r>
            <a:r>
              <a:rPr dirty="0" sz="1900" spc="3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is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performing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well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and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which</a:t>
            </a:r>
            <a:r>
              <a:rPr dirty="0" sz="1900" spc="-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dimension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needs </a:t>
            </a:r>
            <a:r>
              <a:rPr dirty="0" sz="1900" spc="-509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improvement.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35" y="792014"/>
            <a:ext cx="5311482" cy="3519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499693"/>
            <a:ext cx="16764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360">
                <a:latin typeface="Arial MT"/>
                <a:cs typeface="Arial MT"/>
              </a:rPr>
              <a:t>Sub</a:t>
            </a:r>
            <a:r>
              <a:rPr dirty="0" sz="2800" spc="-365">
                <a:latin typeface="Arial MT"/>
                <a:cs typeface="Arial MT"/>
              </a:rPr>
              <a:t>m</a:t>
            </a:r>
            <a:r>
              <a:rPr dirty="0" sz="2800" spc="-459">
                <a:latin typeface="Arial MT"/>
                <a:cs typeface="Arial MT"/>
              </a:rPr>
              <a:t>i</a:t>
            </a:r>
            <a:r>
              <a:rPr dirty="0" sz="2800" spc="-229">
                <a:latin typeface="Arial MT"/>
                <a:cs typeface="Arial MT"/>
              </a:rPr>
              <a:t>tt</a:t>
            </a:r>
            <a:r>
              <a:rPr dirty="0" sz="2800" spc="-360">
                <a:latin typeface="Arial MT"/>
                <a:cs typeface="Arial MT"/>
              </a:rPr>
              <a:t>e</a:t>
            </a:r>
            <a:r>
              <a:rPr dirty="0" sz="2800" spc="5">
                <a:latin typeface="Arial MT"/>
                <a:cs typeface="Arial MT"/>
              </a:rPr>
              <a:t>d</a:t>
            </a:r>
            <a:r>
              <a:rPr dirty="0" sz="2800" spc="-445">
                <a:latin typeface="Arial MT"/>
                <a:cs typeface="Arial MT"/>
              </a:rPr>
              <a:t> </a:t>
            </a:r>
            <a:r>
              <a:rPr dirty="0" sz="2800" spc="-430">
                <a:latin typeface="Arial MT"/>
                <a:cs typeface="Arial MT"/>
              </a:rPr>
              <a:t>By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636" y="1771650"/>
            <a:ext cx="273621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85858"/>
                </a:solidFill>
                <a:latin typeface="Times New Roman"/>
                <a:cs typeface="Times New Roman"/>
              </a:rPr>
              <a:t>T.Sai</a:t>
            </a:r>
            <a:r>
              <a:rPr dirty="0" sz="18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Times New Roman"/>
                <a:cs typeface="Times New Roman"/>
              </a:rPr>
              <a:t>Harsha </a:t>
            </a:r>
            <a:r>
              <a:rPr dirty="0" sz="1800" spc="-10">
                <a:solidFill>
                  <a:srgbClr val="585858"/>
                </a:solidFill>
                <a:latin typeface="Times New Roman"/>
                <a:cs typeface="Times New Roman"/>
              </a:rPr>
              <a:t>(TEAM</a:t>
            </a:r>
            <a:r>
              <a:rPr dirty="0" sz="18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Times New Roman"/>
                <a:cs typeface="Times New Roman"/>
              </a:rPr>
              <a:t>LEAD)</a:t>
            </a:r>
            <a:endParaRPr sz="1800">
              <a:latin typeface="Times New Roman"/>
              <a:cs typeface="Times New Roman"/>
            </a:endParaRPr>
          </a:p>
          <a:p>
            <a:pPr marL="12700" marR="1488440">
              <a:lnSpc>
                <a:spcPct val="189000"/>
              </a:lnSpc>
            </a:pPr>
            <a:r>
              <a:rPr dirty="0" sz="1800">
                <a:solidFill>
                  <a:srgbClr val="585858"/>
                </a:solidFill>
                <a:latin typeface="Times New Roman"/>
                <a:cs typeface="Times New Roman"/>
              </a:rPr>
              <a:t>V.Raj</a:t>
            </a:r>
            <a:r>
              <a:rPr dirty="0" sz="18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585858"/>
                </a:solidFill>
                <a:latin typeface="Times New Roman"/>
                <a:cs typeface="Times New Roman"/>
              </a:rPr>
              <a:t>Kumar </a:t>
            </a:r>
            <a:r>
              <a:rPr dirty="0" sz="1800" spc="-43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Times New Roman"/>
                <a:cs typeface="Times New Roman"/>
              </a:rPr>
              <a:t>V.Arvind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585858"/>
                </a:solidFill>
                <a:latin typeface="Times New Roman"/>
                <a:cs typeface="Times New Roman"/>
              </a:rPr>
              <a:t>V.Lakshmi</a:t>
            </a:r>
            <a:r>
              <a:rPr dirty="0" sz="1800" spc="-5">
                <a:solidFill>
                  <a:srgbClr val="585858"/>
                </a:solidFill>
                <a:latin typeface="Times New Roman"/>
                <a:cs typeface="Times New Roman"/>
              </a:rPr>
              <a:t> Sai </a:t>
            </a:r>
            <a:r>
              <a:rPr dirty="0" sz="1800">
                <a:solidFill>
                  <a:srgbClr val="585858"/>
                </a:solidFill>
                <a:latin typeface="Times New Roman"/>
                <a:cs typeface="Times New Roman"/>
              </a:rPr>
              <a:t>Phani</a:t>
            </a:r>
            <a:r>
              <a:rPr dirty="0" sz="18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Times New Roman"/>
                <a:cs typeface="Times New Roman"/>
              </a:rPr>
              <a:t>Pavan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77114"/>
            <a:ext cx="9027795" cy="45961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Arial MT"/>
                <a:cs typeface="Arial MT"/>
              </a:rPr>
              <a:t>FINDINGS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REPORT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 MT"/>
              <a:cs typeface="Arial MT"/>
            </a:endParaRPr>
          </a:p>
          <a:p>
            <a:pPr marL="12700" marR="36195">
              <a:lnSpc>
                <a:spcPct val="99800"/>
              </a:lnSpc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Reliability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dimension</a:t>
            </a:r>
            <a:r>
              <a:rPr dirty="0" sz="1500" spc="-10">
                <a:latin typeface="Arial MT"/>
                <a:cs typeface="Arial MT"/>
              </a:rPr>
              <a:t> of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service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quality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better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>
                <a:latin typeface="Arial MT"/>
                <a:cs typeface="Arial MT"/>
              </a:rPr>
              <a:t> empathy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tangibility.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Still the</a:t>
            </a:r>
            <a:r>
              <a:rPr dirty="0" sz="1500" spc="-5">
                <a:latin typeface="Arial MT"/>
                <a:cs typeface="Arial MT"/>
              </a:rPr>
              <a:t> score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low.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 </a:t>
            </a:r>
            <a:r>
              <a:rPr dirty="0" sz="1500" spc="-5">
                <a:latin typeface="Arial MT"/>
                <a:cs typeface="Arial MT"/>
              </a:rPr>
              <a:t>most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services,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customer"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perceptions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whether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has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been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performed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correctly,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and </a:t>
            </a:r>
            <a:r>
              <a:rPr dirty="0" sz="1500" spc="-5">
                <a:latin typeface="Arial MT"/>
                <a:cs typeface="Arial MT"/>
              </a:rPr>
              <a:t>not </a:t>
            </a:r>
            <a:r>
              <a:rPr dirty="0" sz="1500">
                <a:latin typeface="Arial MT"/>
                <a:cs typeface="Arial MT"/>
              </a:rPr>
              <a:t>provider-established criteria, </a:t>
            </a:r>
            <a:r>
              <a:rPr dirty="0" sz="1500" spc="5">
                <a:latin typeface="Arial MT"/>
                <a:cs typeface="Arial MT"/>
              </a:rPr>
              <a:t>are the </a:t>
            </a:r>
            <a:r>
              <a:rPr dirty="0" sz="1500">
                <a:latin typeface="Arial MT"/>
                <a:cs typeface="Arial MT"/>
              </a:rPr>
              <a:t>major </a:t>
            </a:r>
            <a:r>
              <a:rPr dirty="0" sz="1500" spc="-5">
                <a:latin typeface="Arial MT"/>
                <a:cs typeface="Arial MT"/>
              </a:rPr>
              <a:t>determinants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-5">
                <a:latin typeface="Arial MT"/>
                <a:cs typeface="Arial MT"/>
              </a:rPr>
              <a:t>reliability. Customers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bank </a:t>
            </a:r>
            <a:r>
              <a:rPr dirty="0" sz="1500">
                <a:latin typeface="Arial MT"/>
                <a:cs typeface="Arial MT"/>
              </a:rPr>
              <a:t> hesitate </a:t>
            </a:r>
            <a:r>
              <a:rPr dirty="0" sz="1500" spc="-5">
                <a:latin typeface="Arial MT"/>
                <a:cs typeface="Arial MT"/>
              </a:rPr>
              <a:t>to rely </a:t>
            </a:r>
            <a:r>
              <a:rPr dirty="0" sz="1500" spc="-10">
                <a:latin typeface="Arial MT"/>
                <a:cs typeface="Arial MT"/>
              </a:rPr>
              <a:t>on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bank. </a:t>
            </a:r>
            <a:r>
              <a:rPr dirty="0" sz="1500">
                <a:latin typeface="Arial MT"/>
                <a:cs typeface="Arial MT"/>
              </a:rPr>
              <a:t>Whenever </a:t>
            </a:r>
            <a:r>
              <a:rPr dirty="0" sz="1500" spc="5">
                <a:latin typeface="Arial MT"/>
                <a:cs typeface="Arial MT"/>
              </a:rPr>
              <a:t>they </a:t>
            </a:r>
            <a:r>
              <a:rPr dirty="0" sz="1500">
                <a:latin typeface="Arial MT"/>
                <a:cs typeface="Arial MT"/>
              </a:rPr>
              <a:t>have </a:t>
            </a:r>
            <a:r>
              <a:rPr dirty="0" sz="1500" spc="5">
                <a:latin typeface="Arial MT"/>
                <a:cs typeface="Arial MT"/>
              </a:rPr>
              <a:t>a </a:t>
            </a:r>
            <a:r>
              <a:rPr dirty="0" sz="1500" spc="-5">
                <a:latin typeface="Arial MT"/>
                <a:cs typeface="Arial MT"/>
              </a:rPr>
              <a:t>problem,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bank shows </a:t>
            </a:r>
            <a:r>
              <a:rPr dirty="0" sz="1500">
                <a:latin typeface="Arial MT"/>
                <a:cs typeface="Arial MT"/>
              </a:rPr>
              <a:t>sincere </a:t>
            </a:r>
            <a:r>
              <a:rPr dirty="0" sz="1500" spc="-5">
                <a:latin typeface="Arial MT"/>
                <a:cs typeface="Arial MT"/>
              </a:rPr>
              <a:t>interest </a:t>
            </a:r>
            <a:r>
              <a:rPr dirty="0" sz="1500">
                <a:latin typeface="Arial MT"/>
                <a:cs typeface="Arial MT"/>
              </a:rPr>
              <a:t>in solving </a:t>
            </a:r>
            <a:r>
              <a:rPr dirty="0" sz="1500" spc="-10">
                <a:latin typeface="Arial MT"/>
                <a:cs typeface="Arial MT"/>
              </a:rPr>
              <a:t>it 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but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services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 </a:t>
            </a:r>
            <a:r>
              <a:rPr dirty="0" sz="1500" spc="5">
                <a:latin typeface="Arial MT"/>
                <a:cs typeface="Arial MT"/>
              </a:rPr>
              <a:t>not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performed</a:t>
            </a:r>
            <a:r>
              <a:rPr dirty="0" sz="1500" spc="-10">
                <a:latin typeface="Arial MT"/>
                <a:cs typeface="Arial MT"/>
              </a:rPr>
              <a:t> by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certain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time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promised.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employees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should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take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problem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seriously</a:t>
            </a:r>
            <a:r>
              <a:rPr dirty="0" sz="1500" spc="-5">
                <a:latin typeface="Arial MT"/>
                <a:cs typeface="Arial MT"/>
              </a:rPr>
              <a:t> 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take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steps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remove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this.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algn="just" marL="12700" marR="86995">
              <a:lnSpc>
                <a:spcPct val="100000"/>
              </a:lnSpc>
            </a:pPr>
            <a:r>
              <a:rPr dirty="0" sz="1500" spc="5">
                <a:latin typeface="Arial MT"/>
                <a:cs typeface="Arial MT"/>
              </a:rPr>
              <a:t>As </a:t>
            </a:r>
            <a:r>
              <a:rPr dirty="0" sz="1500" spc="-5">
                <a:latin typeface="Arial MT"/>
                <a:cs typeface="Arial MT"/>
              </a:rPr>
              <a:t>score for </a:t>
            </a:r>
            <a:r>
              <a:rPr dirty="0" sz="1500">
                <a:latin typeface="Arial MT"/>
                <a:cs typeface="Arial MT"/>
              </a:rPr>
              <a:t>Assurance </a:t>
            </a:r>
            <a:r>
              <a:rPr dirty="0" sz="1500" spc="-10">
                <a:latin typeface="Arial MT"/>
                <a:cs typeface="Arial MT"/>
              </a:rPr>
              <a:t>is </a:t>
            </a:r>
            <a:r>
              <a:rPr dirty="0" sz="1500" spc="5">
                <a:latin typeface="Arial MT"/>
                <a:cs typeface="Arial MT"/>
              </a:rPr>
              <a:t>at second </a:t>
            </a:r>
            <a:r>
              <a:rPr dirty="0" sz="1500">
                <a:latin typeface="Arial MT"/>
                <a:cs typeface="Arial MT"/>
              </a:rPr>
              <a:t>place </a:t>
            </a:r>
            <a:r>
              <a:rPr dirty="0" sz="1500" spc="-5">
                <a:latin typeface="Arial MT"/>
                <a:cs typeface="Arial MT"/>
              </a:rPr>
              <a:t>after responsiveness, </a:t>
            </a:r>
            <a:r>
              <a:rPr dirty="0" sz="1500" spc="10">
                <a:latin typeface="Arial MT"/>
                <a:cs typeface="Arial MT"/>
              </a:rPr>
              <a:t>so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customers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-5">
                <a:latin typeface="Arial MT"/>
                <a:cs typeface="Arial MT"/>
              </a:rPr>
              <a:t>HDFC bank </a:t>
            </a:r>
            <a:r>
              <a:rPr dirty="0" sz="1500" spc="5">
                <a:latin typeface="Arial MT"/>
                <a:cs typeface="Arial MT"/>
              </a:rPr>
              <a:t>are very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confident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feel safe </a:t>
            </a:r>
            <a:r>
              <a:rPr dirty="0" sz="1500" spc="-10">
                <a:latin typeface="Arial MT"/>
                <a:cs typeface="Arial MT"/>
              </a:rPr>
              <a:t>while </a:t>
            </a:r>
            <a:r>
              <a:rPr dirty="0" sz="1500">
                <a:latin typeface="Arial MT"/>
                <a:cs typeface="Arial MT"/>
              </a:rPr>
              <a:t>transacting </a:t>
            </a:r>
            <a:r>
              <a:rPr dirty="0" sz="1500" spc="-10">
                <a:latin typeface="Arial MT"/>
                <a:cs typeface="Arial MT"/>
              </a:rPr>
              <a:t>with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bank. </a:t>
            </a:r>
            <a:r>
              <a:rPr dirty="0" sz="1500">
                <a:latin typeface="Arial MT"/>
                <a:cs typeface="Arial MT"/>
              </a:rPr>
              <a:t>Moreover the </a:t>
            </a:r>
            <a:r>
              <a:rPr dirty="0" sz="1500" spc="-5">
                <a:latin typeface="Arial MT"/>
                <a:cs typeface="Arial MT"/>
              </a:rPr>
              <a:t>employees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bank </a:t>
            </a:r>
            <a:r>
              <a:rPr dirty="0" sz="1500">
                <a:latin typeface="Arial MT"/>
                <a:cs typeface="Arial MT"/>
              </a:rPr>
              <a:t>have </a:t>
            </a:r>
            <a:r>
              <a:rPr dirty="0" sz="1500" spc="-5">
                <a:latin typeface="Arial MT"/>
                <a:cs typeface="Arial MT"/>
              </a:rPr>
              <a:t>proved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trustworthy.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Employees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also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educated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enough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to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answer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questions.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 MT"/>
              <a:cs typeface="Arial MT"/>
            </a:endParaRPr>
          </a:p>
          <a:p>
            <a:pPr marL="12700" marR="60960">
              <a:lnSpc>
                <a:spcPct val="994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score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Tangibility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dimension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service</a:t>
            </a:r>
            <a:r>
              <a:rPr dirty="0" sz="1500">
                <a:latin typeface="Arial MT"/>
                <a:cs typeface="Arial MT"/>
              </a:rPr>
              <a:t> quality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HDFC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bank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lowest.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 quality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factor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tangible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defined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by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whether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physical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facilities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materials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associated </a:t>
            </a:r>
            <a:r>
              <a:rPr dirty="0" sz="1500" spc="-10">
                <a:latin typeface="Arial MT"/>
                <a:cs typeface="Arial MT"/>
              </a:rPr>
              <a:t>with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 </a:t>
            </a:r>
            <a:r>
              <a:rPr dirty="0" sz="1500" spc="-5">
                <a:latin typeface="Arial MT"/>
                <a:cs typeface="Arial MT"/>
              </a:rPr>
              <a:t>are</a:t>
            </a:r>
            <a:r>
              <a:rPr dirty="0" sz="1500">
                <a:latin typeface="Arial MT"/>
                <a:cs typeface="Arial MT"/>
              </a:rPr>
              <a:t> visually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appealing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bank.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These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all </a:t>
            </a:r>
            <a:r>
              <a:rPr dirty="0" sz="1500">
                <a:latin typeface="Arial MT"/>
                <a:cs typeface="Arial MT"/>
              </a:rPr>
              <a:t>factors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customers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notice before </a:t>
            </a:r>
            <a:r>
              <a:rPr dirty="0" sz="1500" spc="5">
                <a:latin typeface="Arial MT"/>
                <a:cs typeface="Arial MT"/>
              </a:rPr>
              <a:t>or upon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entering</a:t>
            </a:r>
            <a:r>
              <a:rPr dirty="0" sz="1500">
                <a:latin typeface="Arial MT"/>
                <a:cs typeface="Arial MT"/>
              </a:rPr>
              <a:t> 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bank.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Customer </a:t>
            </a:r>
            <a:r>
              <a:rPr dirty="0" sz="1500" spc="-5">
                <a:latin typeface="Arial MT"/>
                <a:cs typeface="Arial MT"/>
              </a:rPr>
              <a:t>expectations regarding </a:t>
            </a:r>
            <a:r>
              <a:rPr dirty="0" sz="1500">
                <a:latin typeface="Arial MT"/>
                <a:cs typeface="Arial MT"/>
              </a:rPr>
              <a:t>visual </a:t>
            </a:r>
            <a:r>
              <a:rPr dirty="0" sz="1500" spc="-5">
                <a:latin typeface="Arial MT"/>
                <a:cs typeface="Arial MT"/>
              </a:rPr>
              <a:t>appealing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-5">
                <a:latin typeface="Arial MT"/>
                <a:cs typeface="Arial MT"/>
              </a:rPr>
              <a:t>HDFC </a:t>
            </a:r>
            <a:r>
              <a:rPr dirty="0" sz="1500" spc="-10">
                <a:latin typeface="Arial MT"/>
                <a:cs typeface="Arial MT"/>
              </a:rPr>
              <a:t>is </a:t>
            </a:r>
            <a:r>
              <a:rPr dirty="0" sz="1500" spc="5">
                <a:latin typeface="Arial MT"/>
                <a:cs typeface="Arial MT"/>
              </a:rPr>
              <a:t>very </a:t>
            </a:r>
            <a:r>
              <a:rPr dirty="0" sz="1500">
                <a:latin typeface="Arial MT"/>
                <a:cs typeface="Arial MT"/>
              </a:rPr>
              <a:t>high. From </a:t>
            </a:r>
            <a:r>
              <a:rPr dirty="0" sz="1500" spc="10">
                <a:latin typeface="Arial MT"/>
                <a:cs typeface="Arial MT"/>
              </a:rPr>
              <a:t>my </a:t>
            </a:r>
            <a:r>
              <a:rPr dirty="0" sz="1500">
                <a:latin typeface="Arial MT"/>
                <a:cs typeface="Arial MT"/>
              </a:rPr>
              <a:t>study I found that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Physical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facilities</a:t>
            </a:r>
            <a:r>
              <a:rPr dirty="0" sz="1500" spc="5">
                <a:latin typeface="Arial MT"/>
                <a:cs typeface="Arial MT"/>
              </a:rPr>
              <a:t> 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modern</a:t>
            </a:r>
            <a:r>
              <a:rPr dirty="0" sz="1500" spc="-5">
                <a:latin typeface="Arial MT"/>
                <a:cs typeface="Arial MT"/>
              </a:rPr>
              <a:t> looking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equipment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not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sufficient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HDFC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bank.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Respondents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were 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uncertain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about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neat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appearance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reception desk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employees.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should </a:t>
            </a:r>
            <a:r>
              <a:rPr dirty="0" sz="1500" spc="-10">
                <a:latin typeface="Arial MT"/>
                <a:cs typeface="Arial MT"/>
              </a:rPr>
              <a:t>work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5">
                <a:latin typeface="Arial MT"/>
                <a:cs typeface="Arial MT"/>
              </a:rPr>
              <a:t> and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try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fulfill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gap.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0577"/>
            <a:ext cx="8947150" cy="194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429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According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my</a:t>
            </a:r>
            <a:r>
              <a:rPr dirty="0" sz="1400" spc="-5">
                <a:latin typeface="Arial MT"/>
                <a:cs typeface="Arial MT"/>
              </a:rPr>
              <a:t> findings,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score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Empathy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satisfactory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but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not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unsatisfactory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also.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HDFC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unable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give</a:t>
            </a:r>
            <a:r>
              <a:rPr dirty="0" sz="1400" spc="-5">
                <a:latin typeface="Arial MT"/>
                <a:cs typeface="Arial MT"/>
              </a:rPr>
              <a:t> individual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attention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its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unable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-5">
                <a:latin typeface="Arial MT"/>
                <a:cs typeface="Arial MT"/>
              </a:rPr>
              <a:t> understand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specific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needs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its customers.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But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still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has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taken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steps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satisfy </a:t>
            </a:r>
            <a:r>
              <a:rPr dirty="0" sz="1400" spc="-5">
                <a:latin typeface="Arial MT"/>
                <a:cs typeface="Arial MT"/>
              </a:rPr>
              <a:t>its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customers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keeping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operating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hours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convenient</a:t>
            </a:r>
            <a:r>
              <a:rPr dirty="0" sz="1400">
                <a:latin typeface="Arial MT"/>
                <a:cs typeface="Arial MT"/>
              </a:rPr>
              <a:t> to </a:t>
            </a:r>
            <a:r>
              <a:rPr dirty="0" sz="1400" spc="-5">
                <a:latin typeface="Arial MT"/>
                <a:cs typeface="Arial MT"/>
              </a:rPr>
              <a:t>its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customers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keeping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interest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best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heart.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HDFC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bank, the </a:t>
            </a:r>
            <a:r>
              <a:rPr dirty="0" sz="1400">
                <a:latin typeface="Arial MT"/>
                <a:cs typeface="Arial MT"/>
              </a:rPr>
              <a:t>score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Responsiveness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highest</a:t>
            </a:r>
            <a:r>
              <a:rPr dirty="0" sz="1400" spc="5">
                <a:latin typeface="Arial MT"/>
                <a:cs typeface="Arial MT"/>
              </a:rPr>
              <a:t> so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5">
                <a:latin typeface="Arial MT"/>
                <a:cs typeface="Arial MT"/>
              </a:rPr>
              <a:t> are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focusing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prompt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willing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help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 spc="5">
                <a:latin typeface="Arial MT"/>
                <a:cs typeface="Arial MT"/>
              </a:rPr>
              <a:t>say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exact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will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performed. Employees</a:t>
            </a:r>
            <a:r>
              <a:rPr dirty="0" sz="1400">
                <a:latin typeface="Arial MT"/>
                <a:cs typeface="Arial MT"/>
              </a:rPr>
              <a:t> 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their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first preference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always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ready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help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them. Overall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HDFC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bank"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 responsiveness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highest.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3119373"/>
            <a:ext cx="8697595" cy="1518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35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According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 perception,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HDFC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>
                <a:latin typeface="Arial MT"/>
                <a:cs typeface="Arial MT"/>
              </a:rPr>
              <a:t>highly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responsive. Customers 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assured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while </a:t>
            </a:r>
            <a:r>
              <a:rPr dirty="0" sz="1400" spc="-5">
                <a:latin typeface="Arial MT"/>
                <a:cs typeface="Arial MT"/>
              </a:rPr>
              <a:t> transacting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bank.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reliability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 is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lower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than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first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dimension. </a:t>
            </a:r>
            <a:r>
              <a:rPr dirty="0" sz="1400" spc="5">
                <a:latin typeface="Arial MT"/>
                <a:cs typeface="Arial MT"/>
              </a:rPr>
              <a:t>They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feel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 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unable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 </a:t>
            </a:r>
            <a:r>
              <a:rPr dirty="0" sz="1400" spc="-10">
                <a:latin typeface="Arial MT"/>
                <a:cs typeface="Arial MT"/>
              </a:rPr>
              <a:t>them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individual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attention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not</a:t>
            </a:r>
            <a:r>
              <a:rPr dirty="0" sz="1400" spc="-5">
                <a:latin typeface="Arial MT"/>
                <a:cs typeface="Arial MT"/>
              </a:rPr>
              <a:t> modern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sufficient for 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1499"/>
              </a:lnSpc>
              <a:spcBef>
                <a:spcPts val="5"/>
              </a:spcBef>
            </a:pPr>
            <a:r>
              <a:rPr dirty="0" sz="1400" spc="-10">
                <a:latin typeface="Segoe UI Symbol"/>
                <a:cs typeface="Segoe UI Symbol"/>
              </a:rPr>
              <a:t>➤</a:t>
            </a:r>
            <a:r>
              <a:rPr dirty="0" sz="1400" spc="5">
                <a:latin typeface="Segoe UI Symbol"/>
                <a:cs typeface="Segoe UI Symbol"/>
              </a:rPr>
              <a:t> </a:t>
            </a:r>
            <a:r>
              <a:rPr dirty="0" sz="1400" spc="-5">
                <a:latin typeface="Arial MT"/>
                <a:cs typeface="Arial MT"/>
              </a:rPr>
              <a:t>There 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not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much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gap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between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dimensions, this</a:t>
            </a:r>
            <a:r>
              <a:rPr dirty="0" sz="1400">
                <a:latin typeface="Arial MT"/>
                <a:cs typeface="Arial MT"/>
              </a:rPr>
              <a:t> shows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 HDFC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better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 </a:t>
            </a:r>
            <a:r>
              <a:rPr dirty="0" sz="1400" spc="-10">
                <a:latin typeface="Arial MT"/>
                <a:cs typeface="Arial MT"/>
              </a:rPr>
              <a:t>all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dimensions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i.e.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reliability,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assurance,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tangibility,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responsiveness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empathy.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result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which,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satisfied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offered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HDFC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441705"/>
            <a:ext cx="8766810" cy="4288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15176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Based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study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conducted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concluded that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responsiveness,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assurance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reliability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critical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dimensions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quality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HDFC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directly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related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overall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quality.</a:t>
            </a:r>
            <a:r>
              <a:rPr dirty="0" sz="1400">
                <a:latin typeface="Arial MT"/>
                <a:cs typeface="Arial MT"/>
              </a:rPr>
              <a:t> The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factors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delight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concerned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intangible nature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service,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commitment,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attentiveness,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friendliness,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care,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courtesy.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prompt services,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always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ready to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trustworthy.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main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sources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dissatisfaction </a:t>
            </a:r>
            <a:r>
              <a:rPr dirty="0" sz="1400" spc="-10">
                <a:latin typeface="Arial MT"/>
                <a:cs typeface="Arial MT"/>
              </a:rPr>
              <a:t>appear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cleanliness,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5">
                <a:latin typeface="Arial MT"/>
                <a:cs typeface="Arial MT"/>
              </a:rPr>
              <a:t>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technology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modern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equipments,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neatly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dressed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5">
                <a:latin typeface="Arial MT"/>
                <a:cs typeface="Arial MT"/>
              </a:rPr>
              <a:t> employees.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Tangibility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5">
                <a:latin typeface="Arial MT"/>
                <a:cs typeface="Arial MT"/>
              </a:rPr>
              <a:t> quality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HDFC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highly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disappointing and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serious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steps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needed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 </a:t>
            </a:r>
            <a:r>
              <a:rPr dirty="0" sz="1400" spc="-5">
                <a:latin typeface="Arial MT"/>
                <a:cs typeface="Arial MT"/>
              </a:rPr>
              <a:t>taken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-10">
                <a:latin typeface="Arial MT"/>
                <a:cs typeface="Arial MT"/>
              </a:rPr>
              <a:t>enhance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this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dimension.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dissatisfied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empathy dimension. </a:t>
            </a:r>
            <a:r>
              <a:rPr dirty="0" sz="1400" spc="1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satisfy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customers, the management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take</a:t>
            </a:r>
            <a:r>
              <a:rPr dirty="0" sz="1400" spc="-5">
                <a:latin typeface="Arial MT"/>
                <a:cs typeface="Arial MT"/>
              </a:rPr>
              <a:t> some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attempts,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noted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earlier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recommendations.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 MT"/>
              <a:cs typeface="Arial MT"/>
            </a:endParaRPr>
          </a:p>
          <a:p>
            <a:pPr marL="12700" marR="11176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brings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about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areas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which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require urgent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attention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employees,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management, 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policy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makers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industry.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areas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customers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hugely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dissatisfied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>
                <a:latin typeface="Arial MT"/>
                <a:cs typeface="Arial MT"/>
              </a:rPr>
              <a:t> of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against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expectation.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high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degree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dissatisfaction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resulting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from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received </a:t>
            </a:r>
            <a:r>
              <a:rPr dirty="0" sz="1400">
                <a:latin typeface="Arial MT"/>
                <a:cs typeface="Arial MT"/>
              </a:rPr>
              <a:t> clearly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design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</a:t>
            </a:r>
            <a:r>
              <a:rPr dirty="0" sz="1400" spc="-5">
                <a:latin typeface="Arial MT"/>
                <a:cs typeface="Arial MT"/>
              </a:rPr>
              <a:t> subsequent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response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bank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employees.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limitations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too </a:t>
            </a:r>
            <a:r>
              <a:rPr dirty="0" sz="1400" spc="-5">
                <a:latin typeface="Arial MT"/>
                <a:cs typeface="Arial MT"/>
              </a:rPr>
              <a:t>serious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avoided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front-line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people dealing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customers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approach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management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taking customers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seriously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6601"/>
            <a:ext cx="8709025" cy="459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dirty="0" sz="2500">
                <a:latin typeface="Arial MT"/>
                <a:cs typeface="Arial MT"/>
              </a:rPr>
              <a:t>The</a:t>
            </a:r>
            <a:r>
              <a:rPr dirty="0" sz="2500" spc="-5">
                <a:latin typeface="Arial MT"/>
                <a:cs typeface="Arial MT"/>
              </a:rPr>
              <a:t> management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should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understand </a:t>
            </a:r>
            <a:r>
              <a:rPr dirty="0" sz="2500" spc="-5">
                <a:latin typeface="Arial MT"/>
                <a:cs typeface="Arial MT"/>
              </a:rPr>
              <a:t>the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benefits</a:t>
            </a:r>
            <a:r>
              <a:rPr dirty="0" sz="2500">
                <a:latin typeface="Arial MT"/>
                <a:cs typeface="Arial MT"/>
              </a:rPr>
              <a:t> of </a:t>
            </a:r>
            <a:r>
              <a:rPr dirty="0" sz="2500" spc="-5">
                <a:latin typeface="Arial MT"/>
                <a:cs typeface="Arial MT"/>
              </a:rPr>
              <a:t>service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quality.</a:t>
            </a:r>
            <a:r>
              <a:rPr dirty="0" sz="2500">
                <a:latin typeface="Arial MT"/>
                <a:cs typeface="Arial MT"/>
              </a:rPr>
              <a:t> It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include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increased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customer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satisfaction,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improved </a:t>
            </a:r>
            <a:r>
              <a:rPr dirty="0" sz="2500">
                <a:latin typeface="Arial MT"/>
                <a:cs typeface="Arial MT"/>
              </a:rPr>
              <a:t> customer </a:t>
            </a:r>
            <a:r>
              <a:rPr dirty="0" sz="2500" spc="-5">
                <a:latin typeface="Arial MT"/>
                <a:cs typeface="Arial MT"/>
              </a:rPr>
              <a:t>retention,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positive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word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of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mouth, reduced staff 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turnover,</a:t>
            </a:r>
            <a:r>
              <a:rPr dirty="0" sz="2500">
                <a:latin typeface="Arial MT"/>
                <a:cs typeface="Arial MT"/>
              </a:rPr>
              <a:t> decreased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operating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costs,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enlarged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market </a:t>
            </a:r>
            <a:r>
              <a:rPr dirty="0" sz="2500" spc="-5">
                <a:latin typeface="Arial MT"/>
                <a:cs typeface="Arial MT"/>
              </a:rPr>
              <a:t>share,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increased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profitability,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and</a:t>
            </a:r>
            <a:r>
              <a:rPr dirty="0" sz="2500" spc="4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improved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financial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performance.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In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the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days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of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intense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competition,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superior</a:t>
            </a:r>
            <a:r>
              <a:rPr dirty="0" sz="2500" spc="-10">
                <a:latin typeface="Arial MT"/>
                <a:cs typeface="Arial MT"/>
              </a:rPr>
              <a:t> service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is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the</a:t>
            </a:r>
            <a:r>
              <a:rPr dirty="0" sz="2500" spc="5">
                <a:latin typeface="Arial MT"/>
                <a:cs typeface="Arial MT"/>
              </a:rPr>
              <a:t> only 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differentiator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left</a:t>
            </a:r>
            <a:r>
              <a:rPr dirty="0" sz="2500" spc="5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before</a:t>
            </a:r>
            <a:r>
              <a:rPr dirty="0" sz="2500" spc="7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the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banks</a:t>
            </a:r>
            <a:r>
              <a:rPr dirty="0" sz="2500" spc="6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 spc="5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attract,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retain</a:t>
            </a:r>
            <a:r>
              <a:rPr dirty="0" sz="2500" spc="7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and </a:t>
            </a:r>
            <a:r>
              <a:rPr dirty="0" sz="2500">
                <a:latin typeface="Arial MT"/>
                <a:cs typeface="Arial MT"/>
              </a:rPr>
              <a:t> partner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with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the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customers.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Superior</a:t>
            </a:r>
            <a:r>
              <a:rPr dirty="0" sz="2500" spc="4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service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quality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enables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firm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differentiate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itself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from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its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competition,</a:t>
            </a:r>
            <a:r>
              <a:rPr dirty="0" sz="2500">
                <a:latin typeface="Arial MT"/>
                <a:cs typeface="Arial MT"/>
              </a:rPr>
              <a:t> gain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sustainable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competitive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advantage,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and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enhance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efficiency.</a:t>
            </a:r>
            <a:endParaRPr sz="2500">
              <a:latin typeface="Arial MT"/>
              <a:cs typeface="Arial MT"/>
            </a:endParaRPr>
          </a:p>
          <a:p>
            <a:pPr marL="12700" marR="1205230">
              <a:lnSpc>
                <a:spcPct val="100000"/>
              </a:lnSpc>
            </a:pPr>
            <a:r>
              <a:rPr dirty="0" sz="2500">
                <a:latin typeface="Arial MT"/>
                <a:cs typeface="Arial MT"/>
              </a:rPr>
              <a:t>Thus, </a:t>
            </a:r>
            <a:r>
              <a:rPr dirty="0" sz="2500" spc="-5">
                <a:latin typeface="Arial MT"/>
                <a:cs typeface="Arial MT"/>
              </a:rPr>
              <a:t>improving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service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quality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leads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the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customer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satisfaction</a:t>
            </a:r>
            <a:r>
              <a:rPr dirty="0" sz="2500">
                <a:latin typeface="Arial MT"/>
                <a:cs typeface="Arial MT"/>
              </a:rPr>
              <a:t> and, </a:t>
            </a:r>
            <a:r>
              <a:rPr dirty="0" sz="2500" spc="-5">
                <a:latin typeface="Arial MT"/>
                <a:cs typeface="Arial MT"/>
              </a:rPr>
              <a:t>ultimately,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>
                <a:latin typeface="Arial MT"/>
                <a:cs typeface="Arial MT"/>
              </a:rPr>
              <a:t> customer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loyalty.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5945"/>
            <a:ext cx="8982710" cy="4656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Arial MT"/>
                <a:cs typeface="Arial MT"/>
              </a:rPr>
              <a:t>RECOMMENDATIONS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37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Reliability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obvious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place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start.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Customers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>
                <a:latin typeface="Arial MT"/>
                <a:cs typeface="Arial MT"/>
              </a:rPr>
              <a:t> 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bank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want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resources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safe </a:t>
            </a:r>
            <a:r>
              <a:rPr dirty="0" sz="1600" spc="-4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within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trustworthy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institutions.</a:t>
            </a:r>
            <a:r>
              <a:rPr dirty="0" sz="1600" spc="5">
                <a:latin typeface="Arial MT"/>
                <a:cs typeface="Arial MT"/>
              </a:rPr>
              <a:t> 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way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ensure this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peace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of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mind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steps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 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ensure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bank employees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well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trained, </a:t>
            </a:r>
            <a:r>
              <a:rPr dirty="0" sz="1600" spc="5">
                <a:latin typeface="Arial MT"/>
                <a:cs typeface="Arial MT"/>
              </a:rPr>
              <a:t>so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bank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associate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able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offer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comprehensive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information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at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all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times.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Consistent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policies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combined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knowledgeable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staff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will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foster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 high</a:t>
            </a:r>
            <a:r>
              <a:rPr dirty="0" sz="1600" spc="-5">
                <a:latin typeface="Arial MT"/>
                <a:cs typeface="Arial MT"/>
              </a:rPr>
              <a:t> degree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 institutional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cohesion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reliability.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 MT"/>
              <a:cs typeface="Arial MT"/>
            </a:endParaRPr>
          </a:p>
          <a:p>
            <a:pPr marL="12700" marR="374650">
              <a:lnSpc>
                <a:spcPct val="99700"/>
              </a:lnSpc>
            </a:pPr>
            <a:r>
              <a:rPr dirty="0" sz="1600" spc="-5">
                <a:latin typeface="Arial MT"/>
                <a:cs typeface="Arial MT"/>
              </a:rPr>
              <a:t>Responsiveness,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again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when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associated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well-trained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staff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and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timely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answers</a:t>
            </a:r>
            <a:r>
              <a:rPr dirty="0" sz="1600" spc="5">
                <a:latin typeface="Arial MT"/>
                <a:cs typeface="Arial MT"/>
              </a:rPr>
              <a:t> to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service-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related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questions,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significant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inroads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causing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HDFC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bank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regarded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responsive. Staff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should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encouraged</a:t>
            </a:r>
            <a:r>
              <a:rPr dirty="0" sz="1600" spc="5">
                <a:latin typeface="Arial MT"/>
                <a:cs typeface="Arial MT"/>
              </a:rPr>
              <a:t> to </a:t>
            </a:r>
            <a:r>
              <a:rPr dirty="0" sz="1600" spc="-10">
                <a:latin typeface="Arial MT"/>
                <a:cs typeface="Arial MT"/>
              </a:rPr>
              <a:t>present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relevant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options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banking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customers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manner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 does not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resemble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salesmanship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so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much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as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serve.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299"/>
              </a:lnSpc>
            </a:pPr>
            <a:r>
              <a:rPr dirty="0" sz="1600" spc="5">
                <a:latin typeface="Segoe UI Symbol"/>
                <a:cs typeface="Segoe UI Symbol"/>
              </a:rPr>
              <a:t>➤</a:t>
            </a:r>
            <a:r>
              <a:rPr dirty="0" sz="1600" spc="-10">
                <a:latin typeface="Segoe UI Symbol"/>
                <a:cs typeface="Segoe UI Symbol"/>
              </a:rPr>
              <a:t> </a:t>
            </a:r>
            <a:r>
              <a:rPr dirty="0" sz="1600" spc="-5">
                <a:latin typeface="Arial MT"/>
                <a:cs typeface="Arial MT"/>
              </a:rPr>
              <a:t>Intangibles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please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customers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just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as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tangibles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banking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industry. People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 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visit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5">
                <a:latin typeface="Arial MT"/>
                <a:cs typeface="Arial MT"/>
              </a:rPr>
              <a:t>same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branch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bank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over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over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again.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Usually,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this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location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close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>
                <a:latin typeface="Arial MT"/>
                <a:cs typeface="Arial MT"/>
              </a:rPr>
              <a:t> their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home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workplace.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natural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customers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become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comfortable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and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habituated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these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branch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banks,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same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reason</a:t>
            </a:r>
            <a:r>
              <a:rPr dirty="0" sz="1600">
                <a:latin typeface="Arial MT"/>
                <a:cs typeface="Arial MT"/>
              </a:rPr>
              <a:t> they </a:t>
            </a:r>
            <a:r>
              <a:rPr dirty="0" sz="1600" spc="-10">
                <a:latin typeface="Arial MT"/>
                <a:cs typeface="Arial MT"/>
              </a:rPr>
              <a:t>develop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familiarity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with</a:t>
            </a:r>
            <a:r>
              <a:rPr dirty="0" sz="1600">
                <a:latin typeface="Arial MT"/>
                <a:cs typeface="Arial MT"/>
              </a:rPr>
              <a:t> 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neighborhood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supermarket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convenience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store.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makes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sense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bank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employees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encouraged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 </a:t>
            </a:r>
            <a:r>
              <a:rPr dirty="0" sz="1600" spc="-5">
                <a:latin typeface="Arial MT"/>
                <a:cs typeface="Arial MT"/>
              </a:rPr>
              <a:t>learn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recognize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 </a:t>
            </a:r>
            <a:r>
              <a:rPr dirty="0" sz="1600" spc="-5">
                <a:latin typeface="Arial MT"/>
                <a:cs typeface="Arial MT"/>
              </a:rPr>
              <a:t>regular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customers, </a:t>
            </a:r>
            <a:r>
              <a:rPr dirty="0" sz="1600" spc="-5">
                <a:latin typeface="Arial MT"/>
                <a:cs typeface="Arial MT"/>
              </a:rPr>
              <a:t>learn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their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names,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begin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5">
                <a:latin typeface="Arial MT"/>
                <a:cs typeface="Arial MT"/>
              </a:rPr>
              <a:t>to </a:t>
            </a:r>
            <a:r>
              <a:rPr dirty="0" sz="1600" spc="-5">
                <a:latin typeface="Arial MT"/>
                <a:cs typeface="Arial MT"/>
              </a:rPr>
              <a:t>identify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their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basic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requirements.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947" y="158242"/>
            <a:ext cx="8637905" cy="4615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700" spc="-5">
                <a:latin typeface="Arial MT"/>
                <a:cs typeface="Arial MT"/>
              </a:rPr>
              <a:t>Learning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understand </a:t>
            </a:r>
            <a:r>
              <a:rPr dirty="0" sz="1700">
                <a:latin typeface="Arial MT"/>
                <a:cs typeface="Arial MT"/>
              </a:rPr>
              <a:t>customers"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needs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will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allow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associates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offer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enhanced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services,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perhaps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lowering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customers"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banking </a:t>
            </a:r>
            <a:r>
              <a:rPr dirty="0" sz="1700" spc="-5">
                <a:latin typeface="Arial MT"/>
                <a:cs typeface="Arial MT"/>
              </a:rPr>
              <a:t>costs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and</a:t>
            </a:r>
            <a:r>
              <a:rPr dirty="0" sz="1700" spc="-5">
                <a:latin typeface="Arial MT"/>
                <a:cs typeface="Arial MT"/>
              </a:rPr>
              <a:t> increasing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their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investment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potential.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This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could </a:t>
            </a:r>
            <a:r>
              <a:rPr dirty="0" sz="1700">
                <a:latin typeface="Arial MT"/>
                <a:cs typeface="Arial MT"/>
              </a:rPr>
              <a:t>also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open </a:t>
            </a:r>
            <a:r>
              <a:rPr dirty="0" sz="1700" spc="5">
                <a:latin typeface="Arial MT"/>
                <a:cs typeface="Arial MT"/>
              </a:rPr>
              <a:t>up</a:t>
            </a:r>
            <a:r>
              <a:rPr dirty="0" sz="1700" spc="-5">
                <a:latin typeface="Arial MT"/>
                <a:cs typeface="Arial MT"/>
              </a:rPr>
              <a:t> the possibility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of </a:t>
            </a:r>
            <a:r>
              <a:rPr dirty="0" sz="1700" spc="-5">
                <a:latin typeface="Arial MT"/>
                <a:cs typeface="Arial MT"/>
              </a:rPr>
              <a:t>increased profits</a:t>
            </a:r>
            <a:r>
              <a:rPr dirty="0" sz="1700" spc="4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banks,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when </a:t>
            </a:r>
            <a:r>
              <a:rPr dirty="0" sz="1700" spc="-5">
                <a:latin typeface="Arial MT"/>
                <a:cs typeface="Arial MT"/>
              </a:rPr>
              <a:t> perceived</a:t>
            </a:r>
            <a:r>
              <a:rPr dirty="0" sz="1700" spc="-10">
                <a:latin typeface="Arial MT"/>
                <a:cs typeface="Arial MT"/>
              </a:rPr>
              <a:t> as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more </a:t>
            </a:r>
            <a:r>
              <a:rPr dirty="0" sz="1700">
                <a:latin typeface="Arial MT"/>
                <a:cs typeface="Arial MT"/>
              </a:rPr>
              <a:t>service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and</a:t>
            </a:r>
            <a:r>
              <a:rPr dirty="0" sz="1700" spc="-5">
                <a:latin typeface="Arial MT"/>
                <a:cs typeface="Arial MT"/>
              </a:rPr>
              <a:t> customer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oriented,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they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will,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effect,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become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5">
                <a:latin typeface="Arial MT"/>
                <a:cs typeface="Arial MT"/>
              </a:rPr>
              <a:t> useful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and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pleasant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way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"shop."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12700" marR="302260">
              <a:lnSpc>
                <a:spcPct val="99600"/>
              </a:lnSpc>
            </a:pPr>
            <a:r>
              <a:rPr dirty="0" sz="1700" spc="-5">
                <a:latin typeface="Arial MT"/>
                <a:cs typeface="Arial MT"/>
              </a:rPr>
              <a:t>Keeping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bank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with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up-to-date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technologically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are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important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factors.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Modern </a:t>
            </a:r>
            <a:r>
              <a:rPr dirty="0" sz="1700" spc="-5">
                <a:latin typeface="Arial MT"/>
                <a:cs typeface="Arial MT"/>
              </a:rPr>
              <a:t> equipments,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new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improved</a:t>
            </a:r>
            <a:r>
              <a:rPr dirty="0" sz="1700" spc="-5">
                <a:latin typeface="Arial MT"/>
                <a:cs typeface="Arial MT"/>
              </a:rPr>
              <a:t> technology</a:t>
            </a:r>
            <a:r>
              <a:rPr dirty="0" sz="1700" spc="5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should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be</a:t>
            </a:r>
            <a:r>
              <a:rPr dirty="0" sz="1700" spc="-5">
                <a:latin typeface="Arial MT"/>
                <a:cs typeface="Arial MT"/>
              </a:rPr>
              <a:t> replaced</a:t>
            </a:r>
            <a:r>
              <a:rPr dirty="0" sz="1700">
                <a:latin typeface="Arial MT"/>
                <a:cs typeface="Arial MT"/>
              </a:rPr>
              <a:t> with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the</a:t>
            </a:r>
            <a:r>
              <a:rPr dirty="0" sz="1700" spc="-5">
                <a:latin typeface="Arial MT"/>
                <a:cs typeface="Arial MT"/>
              </a:rPr>
              <a:t> old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ones.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If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staff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inside </a:t>
            </a:r>
            <a:r>
              <a:rPr dirty="0" sz="1700">
                <a:latin typeface="Arial MT"/>
                <a:cs typeface="Arial MT"/>
              </a:rPr>
              <a:t>is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pleasant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and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well-informed,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</a:t>
            </a:r>
            <a:r>
              <a:rPr dirty="0" sz="1700" spc="-5">
                <a:latin typeface="Arial MT"/>
                <a:cs typeface="Arial MT"/>
              </a:rPr>
              <a:t> aesthetically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pleasing environment,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then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customer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satisfaction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will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be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high.</a:t>
            </a:r>
            <a:endParaRPr sz="1700">
              <a:latin typeface="Arial MT"/>
              <a:cs typeface="Arial MT"/>
            </a:endParaRPr>
          </a:p>
          <a:p>
            <a:pPr marL="12700" marR="489584">
              <a:lnSpc>
                <a:spcPct val="99700"/>
              </a:lnSpc>
              <a:spcBef>
                <a:spcPts val="1520"/>
              </a:spcBef>
            </a:pPr>
            <a:r>
              <a:rPr dirty="0" sz="1700" spc="-10">
                <a:latin typeface="Arial MT"/>
                <a:cs typeface="Arial MT"/>
              </a:rPr>
              <a:t>The </a:t>
            </a:r>
            <a:r>
              <a:rPr dirty="0" sz="1700" spc="-5">
                <a:latin typeface="Arial MT"/>
                <a:cs typeface="Arial MT"/>
              </a:rPr>
              <a:t>five-dimensional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structure</a:t>
            </a:r>
            <a:r>
              <a:rPr dirty="0" sz="1700" spc="-10">
                <a:latin typeface="Arial MT"/>
                <a:cs typeface="Arial MT"/>
              </a:rPr>
              <a:t> could</a:t>
            </a:r>
            <a:r>
              <a:rPr dirty="0" sz="1700" spc="4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possibly serve </a:t>
            </a:r>
            <a:r>
              <a:rPr dirty="0" sz="1700" spc="-10">
                <a:latin typeface="Arial MT"/>
                <a:cs typeface="Arial MT"/>
              </a:rPr>
              <a:t>as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meaningful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framework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 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tracking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bank"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service </a:t>
            </a:r>
            <a:r>
              <a:rPr dirty="0" sz="1700" spc="-10">
                <a:latin typeface="Arial MT"/>
                <a:cs typeface="Arial MT"/>
              </a:rPr>
              <a:t>quality</a:t>
            </a:r>
            <a:r>
              <a:rPr dirty="0" sz="1700" spc="-5">
                <a:latin typeface="Arial MT"/>
                <a:cs typeface="Arial MT"/>
              </a:rPr>
              <a:t> performance over</a:t>
            </a:r>
            <a:r>
              <a:rPr dirty="0" sz="1700" spc="5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time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and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comparing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against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performance </a:t>
            </a:r>
            <a:r>
              <a:rPr dirty="0" sz="1700" spc="-10">
                <a:latin typeface="Arial MT"/>
                <a:cs typeface="Arial MT"/>
              </a:rPr>
              <a:t>of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competitors.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Items</a:t>
            </a:r>
            <a:r>
              <a:rPr dirty="0" sz="1700" spc="6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on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some </a:t>
            </a:r>
            <a:r>
              <a:rPr dirty="0" sz="1700" spc="-10">
                <a:latin typeface="Arial MT"/>
                <a:cs typeface="Arial MT"/>
              </a:rPr>
              <a:t>dimensions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should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be</a:t>
            </a:r>
            <a:r>
              <a:rPr dirty="0" sz="1700" spc="-5">
                <a:latin typeface="Arial MT"/>
                <a:cs typeface="Arial MT"/>
              </a:rPr>
              <a:t> expanded</a:t>
            </a:r>
            <a:r>
              <a:rPr dirty="0" sz="1700">
                <a:latin typeface="Arial MT"/>
                <a:cs typeface="Arial MT"/>
              </a:rPr>
              <a:t> if</a:t>
            </a:r>
            <a:r>
              <a:rPr dirty="0" sz="1700" spc="3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that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is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necessary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for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reliability.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12700" marR="1394460">
              <a:lnSpc>
                <a:spcPct val="100000"/>
              </a:lnSpc>
            </a:pPr>
            <a:r>
              <a:rPr dirty="0" sz="1700" spc="-5">
                <a:latin typeface="Arial MT"/>
                <a:cs typeface="Arial MT"/>
              </a:rPr>
              <a:t>Thus,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</a:t>
            </a:r>
            <a:r>
              <a:rPr dirty="0" sz="1700" spc="-10">
                <a:latin typeface="Arial MT"/>
                <a:cs typeface="Arial MT"/>
              </a:rPr>
              <a:t> banking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industries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must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continuously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measure </a:t>
            </a:r>
            <a:r>
              <a:rPr dirty="0" sz="1700">
                <a:latin typeface="Arial MT"/>
                <a:cs typeface="Arial MT"/>
              </a:rPr>
              <a:t>and</a:t>
            </a:r>
            <a:r>
              <a:rPr dirty="0" sz="1700" spc="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improve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these </a:t>
            </a:r>
            <a:r>
              <a:rPr dirty="0" sz="1700" spc="-45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dimensions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in</a:t>
            </a:r>
            <a:r>
              <a:rPr dirty="0" sz="1700" spc="-10">
                <a:latin typeface="Arial MT"/>
                <a:cs typeface="Arial MT"/>
              </a:rPr>
              <a:t> order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to</a:t>
            </a:r>
            <a:r>
              <a:rPr dirty="0" sz="1700" spc="2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gain </a:t>
            </a:r>
            <a:r>
              <a:rPr dirty="0" sz="1700" spc="-5">
                <a:latin typeface="Arial MT"/>
                <a:cs typeface="Arial MT"/>
              </a:rPr>
              <a:t>customers"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loyalty.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28346"/>
            <a:ext cx="7363459" cy="4601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Arial MT"/>
                <a:cs typeface="Arial MT"/>
              </a:rPr>
              <a:t>BIBLIOGRAPHY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References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99300"/>
              </a:lnSpc>
            </a:pPr>
            <a:r>
              <a:rPr dirty="0" sz="1500">
                <a:latin typeface="Arial MT"/>
                <a:cs typeface="Arial MT"/>
              </a:rPr>
              <a:t>Kotler Philip, marketing </a:t>
            </a:r>
            <a:r>
              <a:rPr dirty="0" sz="1500" spc="-5">
                <a:latin typeface="Arial MT"/>
                <a:cs typeface="Arial MT"/>
              </a:rPr>
              <a:t>management, </a:t>
            </a:r>
            <a:r>
              <a:rPr dirty="0" sz="1500">
                <a:latin typeface="Arial MT"/>
                <a:cs typeface="Arial MT"/>
              </a:rPr>
              <a:t>(Pearson </a:t>
            </a:r>
            <a:r>
              <a:rPr dirty="0" sz="1500" spc="-5">
                <a:latin typeface="Arial MT"/>
                <a:cs typeface="Arial MT"/>
              </a:rPr>
              <a:t>education, </a:t>
            </a:r>
            <a:r>
              <a:rPr dirty="0" sz="1500">
                <a:latin typeface="Arial MT"/>
                <a:cs typeface="Arial MT"/>
              </a:rPr>
              <a:t>12th </a:t>
            </a:r>
            <a:r>
              <a:rPr dirty="0" sz="1500" spc="-5">
                <a:latin typeface="Arial MT"/>
                <a:cs typeface="Arial MT"/>
              </a:rPr>
              <a:t>edition) </a:t>
            </a:r>
            <a:r>
              <a:rPr dirty="0" sz="1500">
                <a:latin typeface="Arial MT"/>
                <a:cs typeface="Arial MT"/>
              </a:rPr>
              <a:t>Malhotra </a:t>
            </a:r>
            <a:r>
              <a:rPr dirty="0" sz="1500" spc="-10">
                <a:latin typeface="Arial MT"/>
                <a:cs typeface="Arial MT"/>
              </a:rPr>
              <a:t>K. 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Naresh, marketing </a:t>
            </a:r>
            <a:r>
              <a:rPr dirty="0" sz="1500" spc="-5">
                <a:latin typeface="Arial MT"/>
                <a:cs typeface="Arial MT"/>
              </a:rPr>
              <a:t>research </a:t>
            </a:r>
            <a:r>
              <a:rPr dirty="0" sz="1500" spc="5">
                <a:latin typeface="Arial MT"/>
                <a:cs typeface="Arial MT"/>
              </a:rPr>
              <a:t>(An </a:t>
            </a:r>
            <a:r>
              <a:rPr dirty="0" sz="1500" spc="-5">
                <a:latin typeface="Arial MT"/>
                <a:cs typeface="Arial MT"/>
              </a:rPr>
              <a:t>applied </a:t>
            </a:r>
            <a:r>
              <a:rPr dirty="0" sz="1500">
                <a:latin typeface="Arial MT"/>
                <a:cs typeface="Arial MT"/>
              </a:rPr>
              <a:t>orientation). </a:t>
            </a:r>
            <a:r>
              <a:rPr dirty="0" sz="1500" spc="-5">
                <a:latin typeface="Arial MT"/>
                <a:cs typeface="Arial MT"/>
              </a:rPr>
              <a:t>Research design, </a:t>
            </a:r>
            <a:r>
              <a:rPr dirty="0" sz="1500">
                <a:latin typeface="Arial MT"/>
                <a:cs typeface="Arial MT"/>
              </a:rPr>
              <a:t>(Prentice hall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India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pvt.</a:t>
            </a:r>
            <a:r>
              <a:rPr dirty="0" sz="1500">
                <a:latin typeface="Arial MT"/>
                <a:cs typeface="Arial MT"/>
              </a:rPr>
              <a:t> 5th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edition)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12700" marR="5715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Zeithmal </a:t>
            </a:r>
            <a:r>
              <a:rPr dirty="0" sz="1500" spc="-10">
                <a:latin typeface="Arial MT"/>
                <a:cs typeface="Arial MT"/>
              </a:rPr>
              <a:t>V. </a:t>
            </a:r>
            <a:r>
              <a:rPr dirty="0" sz="1500">
                <a:latin typeface="Arial MT"/>
                <a:cs typeface="Arial MT"/>
              </a:rPr>
              <a:t>A., Grembler </a:t>
            </a:r>
            <a:r>
              <a:rPr dirty="0" sz="1500" spc="-10">
                <a:latin typeface="Arial MT"/>
                <a:cs typeface="Arial MT"/>
              </a:rPr>
              <a:t>D.D., </a:t>
            </a:r>
            <a:r>
              <a:rPr dirty="0" sz="1500" spc="-5">
                <a:latin typeface="Arial MT"/>
                <a:cs typeface="Arial MT"/>
              </a:rPr>
              <a:t>Bitner </a:t>
            </a:r>
            <a:r>
              <a:rPr dirty="0" sz="1500">
                <a:latin typeface="Arial MT"/>
                <a:cs typeface="Arial MT"/>
              </a:rPr>
              <a:t>M.j., </a:t>
            </a:r>
            <a:r>
              <a:rPr dirty="0" sz="1500" spc="5">
                <a:latin typeface="Arial MT"/>
                <a:cs typeface="Arial MT"/>
              </a:rPr>
              <a:t>and </a:t>
            </a:r>
            <a:r>
              <a:rPr dirty="0" sz="1500" spc="-5">
                <a:latin typeface="Arial MT"/>
                <a:cs typeface="Arial MT"/>
              </a:rPr>
              <a:t>Pandit </a:t>
            </a:r>
            <a:r>
              <a:rPr dirty="0" sz="1500">
                <a:latin typeface="Arial MT"/>
                <a:cs typeface="Arial MT"/>
              </a:rPr>
              <a:t>A.: Service Marketing Integrated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customer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Focus </a:t>
            </a:r>
            <a:r>
              <a:rPr dirty="0" sz="1500" spc="-5">
                <a:latin typeface="Arial MT"/>
                <a:cs typeface="Arial MT"/>
              </a:rPr>
              <a:t>across</a:t>
            </a:r>
            <a:r>
              <a:rPr dirty="0" sz="1500">
                <a:latin typeface="Arial MT"/>
                <a:cs typeface="Arial MT"/>
              </a:rPr>
              <a:t> the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Firm"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(4th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Edition)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M.K.</a:t>
            </a:r>
            <a:r>
              <a:rPr dirty="0" sz="1500">
                <a:latin typeface="Arial MT"/>
                <a:cs typeface="Arial MT"/>
              </a:rPr>
              <a:t> Rampal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Marketing</a:t>
            </a:r>
            <a:endParaRPr sz="1500">
              <a:latin typeface="Arial MT"/>
              <a:cs typeface="Arial MT"/>
            </a:endParaRPr>
          </a:p>
          <a:p>
            <a:pPr marL="12700" marR="5140960">
              <a:lnSpc>
                <a:spcPct val="200100"/>
              </a:lnSpc>
              <a:spcBef>
                <a:spcPts val="5"/>
              </a:spcBef>
            </a:pPr>
            <a:r>
              <a:rPr dirty="0" sz="1500" spc="-5">
                <a:latin typeface="Arial MT"/>
                <a:cs typeface="Arial MT"/>
              </a:rPr>
              <a:t>Websites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  <a:hlinkClick r:id="rId2"/>
              </a:rPr>
              <a:t>www.hdfcbank.com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  <a:hlinkClick r:id="rId3"/>
              </a:rPr>
              <a:t>www.hdfcindia.com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  <a:hlinkClick r:id="rId4"/>
              </a:rPr>
              <a:t>www.wikipedia.org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  <a:hlinkClick r:id="rId5"/>
              </a:rPr>
              <a:t>www.marketresearch.com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433" y="524683"/>
            <a:ext cx="3749071" cy="440733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529" y="592519"/>
            <a:ext cx="6610637" cy="424530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452" y="2018436"/>
            <a:ext cx="2800350" cy="1094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0" spc="5"/>
              <a:t>THE</a:t>
            </a:r>
            <a:r>
              <a:rPr dirty="0" sz="7000" spc="-80"/>
              <a:t> </a:t>
            </a:r>
            <a:r>
              <a:rPr dirty="0" sz="7000" spc="-5"/>
              <a:t>END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685622"/>
            <a:ext cx="6119495" cy="354711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00">
                <a:latin typeface="Arial MT"/>
                <a:cs typeface="Arial MT"/>
              </a:rPr>
              <a:t>PREFACE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Arial MT"/>
                <a:cs typeface="Arial MT"/>
              </a:rPr>
              <a:t>This project report </a:t>
            </a:r>
            <a:r>
              <a:rPr dirty="0" sz="2100" spc="-5">
                <a:latin typeface="Arial MT"/>
                <a:cs typeface="Arial MT"/>
              </a:rPr>
              <a:t>attempts to </a:t>
            </a:r>
            <a:r>
              <a:rPr dirty="0" sz="2100" spc="5">
                <a:latin typeface="Arial MT"/>
                <a:cs typeface="Arial MT"/>
              </a:rPr>
              <a:t>bring </a:t>
            </a:r>
            <a:r>
              <a:rPr dirty="0" sz="2100">
                <a:latin typeface="Arial MT"/>
                <a:cs typeface="Arial MT"/>
              </a:rPr>
              <a:t>under </a:t>
            </a:r>
            <a:r>
              <a:rPr dirty="0" sz="2100" spc="-5">
                <a:latin typeface="Arial MT"/>
                <a:cs typeface="Arial MT"/>
              </a:rPr>
              <a:t>one </a:t>
            </a:r>
            <a:r>
              <a:rPr dirty="0" sz="2100">
                <a:latin typeface="Arial MT"/>
                <a:cs typeface="Arial MT"/>
              </a:rPr>
              <a:t> cover the entire </a:t>
            </a:r>
            <a:r>
              <a:rPr dirty="0" sz="2100" spc="-5">
                <a:latin typeface="Arial MT"/>
                <a:cs typeface="Arial MT"/>
              </a:rPr>
              <a:t>hard </a:t>
            </a:r>
            <a:r>
              <a:rPr dirty="0" sz="2100" spc="-10">
                <a:latin typeface="Arial MT"/>
                <a:cs typeface="Arial MT"/>
              </a:rPr>
              <a:t>work </a:t>
            </a:r>
            <a:r>
              <a:rPr dirty="0" sz="2100" spc="5">
                <a:latin typeface="Arial MT"/>
                <a:cs typeface="Arial MT"/>
              </a:rPr>
              <a:t>and </a:t>
            </a:r>
            <a:r>
              <a:rPr dirty="0" sz="2100" spc="-5">
                <a:latin typeface="Arial MT"/>
                <a:cs typeface="Arial MT"/>
              </a:rPr>
              <a:t>dedication </a:t>
            </a:r>
            <a:r>
              <a:rPr dirty="0" sz="2100" spc="5">
                <a:latin typeface="Arial MT"/>
                <a:cs typeface="Arial MT"/>
              </a:rPr>
              <a:t>put in by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me </a:t>
            </a:r>
            <a:r>
              <a:rPr dirty="0" sz="2100" spc="5">
                <a:latin typeface="Arial MT"/>
                <a:cs typeface="Arial MT"/>
              </a:rPr>
              <a:t>in </a:t>
            </a:r>
            <a:r>
              <a:rPr dirty="0" sz="2100">
                <a:latin typeface="Arial MT"/>
                <a:cs typeface="Arial MT"/>
              </a:rPr>
              <a:t>the </a:t>
            </a:r>
            <a:r>
              <a:rPr dirty="0" sz="2100" spc="-5">
                <a:latin typeface="Arial MT"/>
                <a:cs typeface="Arial MT"/>
              </a:rPr>
              <a:t>completion </a:t>
            </a:r>
            <a:r>
              <a:rPr dirty="0" sz="2100" spc="-10">
                <a:latin typeface="Arial MT"/>
                <a:cs typeface="Arial MT"/>
              </a:rPr>
              <a:t>of </a:t>
            </a:r>
            <a:r>
              <a:rPr dirty="0" sz="2100">
                <a:latin typeface="Arial MT"/>
                <a:cs typeface="Arial MT"/>
              </a:rPr>
              <a:t>the project </a:t>
            </a:r>
            <a:r>
              <a:rPr dirty="0" sz="2100" spc="-10">
                <a:latin typeface="Arial MT"/>
                <a:cs typeface="Arial MT"/>
              </a:rPr>
              <a:t>work </a:t>
            </a:r>
            <a:r>
              <a:rPr dirty="0" sz="2100" spc="5">
                <a:latin typeface="Arial MT"/>
                <a:cs typeface="Arial MT"/>
              </a:rPr>
              <a:t>on </a:t>
            </a:r>
            <a:r>
              <a:rPr dirty="0" sz="2100">
                <a:latin typeface="Arial MT"/>
                <a:cs typeface="Arial MT"/>
              </a:rPr>
              <a:t>Service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Quality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5">
                <a:latin typeface="Arial MT"/>
                <a:cs typeface="Arial MT"/>
              </a:rPr>
              <a:t>of</a:t>
            </a:r>
            <a:r>
              <a:rPr dirty="0" sz="2100">
                <a:latin typeface="Arial MT"/>
                <a:cs typeface="Arial MT"/>
              </a:rPr>
              <a:t> HDFC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bank.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Arial MT"/>
                <a:cs typeface="Arial MT"/>
              </a:rPr>
              <a:t>I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have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expressed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my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experiences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in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10">
                <a:latin typeface="Arial MT"/>
                <a:cs typeface="Arial MT"/>
              </a:rPr>
              <a:t>my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own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simple </a:t>
            </a:r>
            <a:r>
              <a:rPr dirty="0" sz="2100" spc="-56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way. </a:t>
            </a:r>
            <a:r>
              <a:rPr dirty="0" sz="2100">
                <a:latin typeface="Arial MT"/>
                <a:cs typeface="Arial MT"/>
              </a:rPr>
              <a:t>I </a:t>
            </a:r>
            <a:r>
              <a:rPr dirty="0" sz="2100" spc="5">
                <a:latin typeface="Arial MT"/>
                <a:cs typeface="Arial MT"/>
              </a:rPr>
              <a:t>hope </a:t>
            </a:r>
            <a:r>
              <a:rPr dirty="0" sz="2100">
                <a:latin typeface="Arial MT"/>
                <a:cs typeface="Arial MT"/>
              </a:rPr>
              <a:t>who goes </a:t>
            </a:r>
            <a:r>
              <a:rPr dirty="0" sz="2100" spc="-5">
                <a:latin typeface="Arial MT"/>
                <a:cs typeface="Arial MT"/>
              </a:rPr>
              <a:t>through </a:t>
            </a:r>
            <a:r>
              <a:rPr dirty="0" sz="2100" spc="5">
                <a:latin typeface="Arial MT"/>
                <a:cs typeface="Arial MT"/>
              </a:rPr>
              <a:t>it </a:t>
            </a:r>
            <a:r>
              <a:rPr dirty="0" sz="2100" spc="-5">
                <a:latin typeface="Arial MT"/>
                <a:cs typeface="Arial MT"/>
              </a:rPr>
              <a:t>will </a:t>
            </a:r>
            <a:r>
              <a:rPr dirty="0" sz="2100">
                <a:latin typeface="Arial MT"/>
                <a:cs typeface="Arial MT"/>
              </a:rPr>
              <a:t>find </a:t>
            </a:r>
            <a:r>
              <a:rPr dirty="0" sz="2100" spc="5">
                <a:latin typeface="Arial MT"/>
                <a:cs typeface="Arial MT"/>
              </a:rPr>
              <a:t>it 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interesting </a:t>
            </a:r>
            <a:r>
              <a:rPr dirty="0" sz="2100" spc="-5">
                <a:latin typeface="Arial MT"/>
                <a:cs typeface="Arial MT"/>
              </a:rPr>
              <a:t>and worth reading. </a:t>
            </a:r>
            <a:r>
              <a:rPr dirty="0" sz="2100">
                <a:latin typeface="Arial MT"/>
                <a:cs typeface="Arial MT"/>
              </a:rPr>
              <a:t>All </a:t>
            </a:r>
            <a:r>
              <a:rPr dirty="0" sz="2100" spc="-5">
                <a:latin typeface="Arial MT"/>
                <a:cs typeface="Arial MT"/>
              </a:rPr>
              <a:t>constructive 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feedback</a:t>
            </a:r>
            <a:r>
              <a:rPr dirty="0" sz="2100" spc="5">
                <a:latin typeface="Arial MT"/>
                <a:cs typeface="Arial MT"/>
              </a:rPr>
              <a:t> is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cordially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invited.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39" y="469899"/>
            <a:ext cx="8129747" cy="4205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692022"/>
            <a:ext cx="8188959" cy="3455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Arial MT"/>
                <a:cs typeface="Arial MT"/>
              </a:rPr>
              <a:t>ACKNOWLEDGMENT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12700" marR="520065">
              <a:lnSpc>
                <a:spcPct val="100000"/>
              </a:lnSpc>
            </a:pPr>
            <a:r>
              <a:rPr dirty="0" sz="1500" spc="5">
                <a:latin typeface="Arial MT"/>
                <a:cs typeface="Arial MT"/>
              </a:rPr>
              <a:t>It </a:t>
            </a:r>
            <a:r>
              <a:rPr dirty="0" sz="1500" spc="-10">
                <a:latin typeface="Arial MT"/>
                <a:cs typeface="Arial MT"/>
              </a:rPr>
              <a:t>is </a:t>
            </a:r>
            <a:r>
              <a:rPr dirty="0" sz="1500">
                <a:latin typeface="Arial MT"/>
                <a:cs typeface="Arial MT"/>
              </a:rPr>
              <a:t>really </a:t>
            </a:r>
            <a:r>
              <a:rPr dirty="0" sz="1500" spc="5">
                <a:latin typeface="Arial MT"/>
                <a:cs typeface="Arial MT"/>
              </a:rPr>
              <a:t>a </a:t>
            </a:r>
            <a:r>
              <a:rPr dirty="0" sz="1500">
                <a:latin typeface="Arial MT"/>
                <a:cs typeface="Arial MT"/>
              </a:rPr>
              <a:t>matter </a:t>
            </a:r>
            <a:r>
              <a:rPr dirty="0" sz="1500" spc="5">
                <a:latin typeface="Arial MT"/>
                <a:cs typeface="Arial MT"/>
              </a:rPr>
              <a:t>of </a:t>
            </a:r>
            <a:r>
              <a:rPr dirty="0" sz="1500">
                <a:latin typeface="Arial MT"/>
                <a:cs typeface="Arial MT"/>
              </a:rPr>
              <a:t>pleasure </a:t>
            </a:r>
            <a:r>
              <a:rPr dirty="0" sz="1500" spc="-5">
                <a:latin typeface="Arial MT"/>
                <a:cs typeface="Arial MT"/>
              </a:rPr>
              <a:t>for </a:t>
            </a:r>
            <a:r>
              <a:rPr dirty="0" sz="1500">
                <a:latin typeface="Arial MT"/>
                <a:cs typeface="Arial MT"/>
              </a:rPr>
              <a:t>me </a:t>
            </a:r>
            <a:r>
              <a:rPr dirty="0" sz="1500" spc="10">
                <a:latin typeface="Arial MT"/>
                <a:cs typeface="Arial MT"/>
              </a:rPr>
              <a:t>to </a:t>
            </a:r>
            <a:r>
              <a:rPr dirty="0" sz="1500" spc="-5">
                <a:latin typeface="Arial MT"/>
                <a:cs typeface="Arial MT"/>
              </a:rPr>
              <a:t>get </a:t>
            </a:r>
            <a:r>
              <a:rPr dirty="0" sz="1500" spc="5">
                <a:latin typeface="Arial MT"/>
                <a:cs typeface="Arial MT"/>
              </a:rPr>
              <a:t>an </a:t>
            </a:r>
            <a:r>
              <a:rPr dirty="0" sz="1500" spc="-5">
                <a:latin typeface="Arial MT"/>
                <a:cs typeface="Arial MT"/>
              </a:rPr>
              <a:t>opportunity </a:t>
            </a:r>
            <a:r>
              <a:rPr dirty="0" sz="1500" spc="10">
                <a:latin typeface="Arial MT"/>
                <a:cs typeface="Arial MT"/>
              </a:rPr>
              <a:t>to </a:t>
            </a:r>
            <a:r>
              <a:rPr dirty="0" sz="1500" spc="-5">
                <a:latin typeface="Arial MT"/>
                <a:cs typeface="Arial MT"/>
              </a:rPr>
              <a:t>thank </a:t>
            </a:r>
            <a:r>
              <a:rPr dirty="0" sz="1500">
                <a:latin typeface="Arial MT"/>
                <a:cs typeface="Arial MT"/>
              </a:rPr>
              <a:t>all the </a:t>
            </a:r>
            <a:r>
              <a:rPr dirty="0" sz="1500" spc="-5">
                <a:latin typeface="Arial MT"/>
                <a:cs typeface="Arial MT"/>
              </a:rPr>
              <a:t>persons </a:t>
            </a:r>
            <a:r>
              <a:rPr dirty="0" sz="1500" spc="-15">
                <a:latin typeface="Arial MT"/>
                <a:cs typeface="Arial MT"/>
              </a:rPr>
              <a:t>who 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contributed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directly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or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indirectly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for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successful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completion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project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report,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"Service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Quality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HDFC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bank".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12700" marR="5080">
              <a:lnSpc>
                <a:spcPct val="999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I </a:t>
            </a:r>
            <a:r>
              <a:rPr dirty="0" sz="1500" spc="-10">
                <a:latin typeface="Arial MT"/>
                <a:cs typeface="Arial MT"/>
              </a:rPr>
              <a:t>wish </a:t>
            </a:r>
            <a:r>
              <a:rPr dirty="0" sz="1500" spc="10">
                <a:latin typeface="Arial MT"/>
                <a:cs typeface="Arial MT"/>
              </a:rPr>
              <a:t>to </a:t>
            </a:r>
            <a:r>
              <a:rPr dirty="0" sz="1500" spc="-5">
                <a:latin typeface="Arial MT"/>
                <a:cs typeface="Arial MT"/>
              </a:rPr>
              <a:t>express </a:t>
            </a:r>
            <a:r>
              <a:rPr dirty="0" sz="1500" spc="10">
                <a:latin typeface="Arial MT"/>
                <a:cs typeface="Arial MT"/>
              </a:rPr>
              <a:t>my </a:t>
            </a:r>
            <a:r>
              <a:rPr dirty="0" sz="1500" spc="-5">
                <a:latin typeface="Arial MT"/>
                <a:cs typeface="Arial MT"/>
              </a:rPr>
              <a:t>gratitude </a:t>
            </a:r>
            <a:r>
              <a:rPr dirty="0" sz="1500" spc="10">
                <a:latin typeface="Arial MT"/>
                <a:cs typeface="Arial MT"/>
              </a:rPr>
              <a:t>to </a:t>
            </a:r>
            <a:r>
              <a:rPr dirty="0" sz="1500">
                <a:latin typeface="Arial MT"/>
                <a:cs typeface="Arial MT"/>
              </a:rPr>
              <a:t>the branch manager Mr. NAVEEN SHARMA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-5">
                <a:latin typeface="Arial MT"/>
                <a:cs typeface="Arial MT"/>
              </a:rPr>
              <a:t>HDFC BANK, </a:t>
            </a:r>
            <a:r>
              <a:rPr dirty="0" sz="1500">
                <a:latin typeface="Arial MT"/>
                <a:cs typeface="Arial MT"/>
              </a:rPr>
              <a:t> GOWLIOR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</a:t>
            </a:r>
            <a:r>
              <a:rPr dirty="0" sz="1500">
                <a:latin typeface="Arial MT"/>
                <a:cs typeface="Arial MT"/>
              </a:rPr>
              <a:t> giving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mean</a:t>
            </a:r>
            <a:r>
              <a:rPr dirty="0" sz="1500" spc="-5">
                <a:latin typeface="Arial MT"/>
                <a:cs typeface="Arial MT"/>
              </a:rPr>
              <a:t> opportunity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</a:t>
            </a:r>
            <a:r>
              <a:rPr dirty="0" sz="1500" spc="-5">
                <a:latin typeface="Arial MT"/>
                <a:cs typeface="Arial MT"/>
              </a:rPr>
              <a:t> part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 </a:t>
            </a:r>
            <a:r>
              <a:rPr dirty="0" sz="1500" spc="-5">
                <a:latin typeface="Arial MT"/>
                <a:cs typeface="Arial MT"/>
              </a:rPr>
              <a:t>esteem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organization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enhance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my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knowledge </a:t>
            </a:r>
            <a:r>
              <a:rPr dirty="0" sz="1500" spc="5">
                <a:latin typeface="Arial MT"/>
                <a:cs typeface="Arial MT"/>
              </a:rPr>
              <a:t>by </a:t>
            </a:r>
            <a:r>
              <a:rPr dirty="0" sz="1500" spc="-5">
                <a:latin typeface="Arial MT"/>
                <a:cs typeface="Arial MT"/>
              </a:rPr>
              <a:t>granting </a:t>
            </a:r>
            <a:r>
              <a:rPr dirty="0" sz="1500">
                <a:latin typeface="Arial MT"/>
                <a:cs typeface="Arial MT"/>
              </a:rPr>
              <a:t>permission </a:t>
            </a:r>
            <a:r>
              <a:rPr dirty="0" sz="1500" spc="-5">
                <a:latin typeface="Arial MT"/>
                <a:cs typeface="Arial MT"/>
              </a:rPr>
              <a:t>to </a:t>
            </a:r>
            <a:r>
              <a:rPr dirty="0" sz="1500" spc="5">
                <a:latin typeface="Arial MT"/>
                <a:cs typeface="Arial MT"/>
              </a:rPr>
              <a:t>do a </a:t>
            </a:r>
            <a:r>
              <a:rPr dirty="0" sz="1500">
                <a:latin typeface="Arial MT"/>
                <a:cs typeface="Arial MT"/>
              </a:rPr>
              <a:t>summer training </a:t>
            </a:r>
            <a:r>
              <a:rPr dirty="0" sz="1500" spc="-5">
                <a:latin typeface="Arial MT"/>
                <a:cs typeface="Arial MT"/>
              </a:rPr>
              <a:t>Project. </a:t>
            </a:r>
            <a:r>
              <a:rPr dirty="0" sz="1500">
                <a:latin typeface="Arial MT"/>
                <a:cs typeface="Arial MT"/>
              </a:rPr>
              <a:t>They provided </a:t>
            </a:r>
            <a:r>
              <a:rPr dirty="0" sz="1500" spc="10">
                <a:latin typeface="Arial MT"/>
                <a:cs typeface="Arial MT"/>
              </a:rPr>
              <a:t>me </a:t>
            </a:r>
            <a:r>
              <a:rPr dirty="0" sz="1500" spc="-10">
                <a:latin typeface="Arial MT"/>
                <a:cs typeface="Arial MT"/>
              </a:rPr>
              <a:t>with </a:t>
            </a:r>
            <a:r>
              <a:rPr dirty="0" sz="1500">
                <a:latin typeface="Arial MT"/>
                <a:cs typeface="Arial MT"/>
              </a:rPr>
              <a:t>their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assistance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support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whenever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needed,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which has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been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instrumental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completion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of </a:t>
            </a:r>
            <a:r>
              <a:rPr dirty="0" sz="1500" spc="-10">
                <a:latin typeface="Arial MT"/>
                <a:cs typeface="Arial MT"/>
              </a:rPr>
              <a:t>this 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project.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am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thankful </a:t>
            </a:r>
            <a:r>
              <a:rPr dirty="0" sz="1500" spc="1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them,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 their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support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encouragement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throughout</a:t>
            </a:r>
            <a:r>
              <a:rPr dirty="0" sz="1500" spc="5">
                <a:latin typeface="Arial MT"/>
                <a:cs typeface="Arial MT"/>
              </a:rPr>
              <a:t> 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tenure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5">
                <a:latin typeface="Arial MT"/>
                <a:cs typeface="Arial MT"/>
              </a:rPr>
              <a:t> the 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project. Also I </a:t>
            </a:r>
            <a:r>
              <a:rPr dirty="0" sz="1500" spc="-5">
                <a:latin typeface="Arial MT"/>
                <a:cs typeface="Arial MT"/>
              </a:rPr>
              <a:t>am </a:t>
            </a:r>
            <a:r>
              <a:rPr dirty="0" sz="1500">
                <a:latin typeface="Arial MT"/>
                <a:cs typeface="Arial MT"/>
              </a:rPr>
              <a:t>thankful </a:t>
            </a:r>
            <a:r>
              <a:rPr dirty="0" sz="1500" spc="10">
                <a:latin typeface="Arial MT"/>
                <a:cs typeface="Arial MT"/>
              </a:rPr>
              <a:t>to my </a:t>
            </a:r>
            <a:r>
              <a:rPr dirty="0" sz="1500">
                <a:latin typeface="Arial MT"/>
                <a:cs typeface="Arial MT"/>
              </a:rPr>
              <a:t>faculty </a:t>
            </a:r>
            <a:r>
              <a:rPr dirty="0" sz="1500" spc="5">
                <a:latin typeface="Arial MT"/>
                <a:cs typeface="Arial MT"/>
              </a:rPr>
              <a:t>guide </a:t>
            </a:r>
            <a:r>
              <a:rPr dirty="0" sz="1500">
                <a:latin typeface="Arial MT"/>
                <a:cs typeface="Arial MT"/>
              </a:rPr>
              <a:t>MS. </a:t>
            </a:r>
            <a:r>
              <a:rPr dirty="0" sz="1500" spc="-5">
                <a:latin typeface="Arial MT"/>
                <a:cs typeface="Arial MT"/>
              </a:rPr>
              <a:t>AMITA </a:t>
            </a:r>
            <a:r>
              <a:rPr dirty="0" sz="1500">
                <a:latin typeface="Arial MT"/>
                <a:cs typeface="Arial MT"/>
              </a:rPr>
              <a:t>ARORA from K.N.S. </a:t>
            </a:r>
            <a:r>
              <a:rPr dirty="0" sz="1500" spc="5">
                <a:latin typeface="Arial MT"/>
                <a:cs typeface="Arial MT"/>
              </a:rPr>
              <a:t>World 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Management </a:t>
            </a:r>
            <a:r>
              <a:rPr dirty="0" sz="1500" spc="-5">
                <a:latin typeface="Arial MT"/>
                <a:cs typeface="Arial MT"/>
              </a:rPr>
              <a:t>Collage,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Gurgaon,</a:t>
            </a:r>
            <a:r>
              <a:rPr dirty="0" sz="1500" spc="5">
                <a:latin typeface="Arial MT"/>
                <a:cs typeface="Arial MT"/>
              </a:rPr>
              <a:t> 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being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source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support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during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this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training </a:t>
            </a:r>
            <a:r>
              <a:rPr dirty="0" sz="1500">
                <a:latin typeface="Arial MT"/>
                <a:cs typeface="Arial MT"/>
              </a:rPr>
              <a:t>period.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Last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but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not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spc="-5">
                <a:latin typeface="Arial MT"/>
                <a:cs typeface="Arial MT"/>
              </a:rPr>
              <a:t>least </a:t>
            </a:r>
            <a:r>
              <a:rPr dirty="0" sz="1500">
                <a:latin typeface="Arial MT"/>
                <a:cs typeface="Arial MT"/>
              </a:rPr>
              <a:t>I </a:t>
            </a:r>
            <a:r>
              <a:rPr dirty="0" sz="1500" spc="-5">
                <a:latin typeface="Arial MT"/>
                <a:cs typeface="Arial MT"/>
              </a:rPr>
              <a:t>am </a:t>
            </a:r>
            <a:r>
              <a:rPr dirty="0" sz="1500">
                <a:latin typeface="Arial MT"/>
                <a:cs typeface="Arial MT"/>
              </a:rPr>
              <a:t>grateful </a:t>
            </a:r>
            <a:r>
              <a:rPr dirty="0" sz="1500" spc="-5">
                <a:latin typeface="Arial MT"/>
                <a:cs typeface="Arial MT"/>
              </a:rPr>
              <a:t>to all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staff members </a:t>
            </a:r>
            <a:r>
              <a:rPr dirty="0" sz="1500" spc="-10">
                <a:latin typeface="Arial MT"/>
                <a:cs typeface="Arial MT"/>
              </a:rPr>
              <a:t>of </a:t>
            </a:r>
            <a:r>
              <a:rPr dirty="0" sz="1500" spc="-5">
                <a:latin typeface="Arial MT"/>
                <a:cs typeface="Arial MT"/>
              </a:rPr>
              <a:t>HDFC Bank </a:t>
            </a:r>
            <a:r>
              <a:rPr dirty="0" sz="1500" spc="5">
                <a:latin typeface="Arial MT"/>
                <a:cs typeface="Arial MT"/>
              </a:rPr>
              <a:t>for </a:t>
            </a:r>
            <a:r>
              <a:rPr dirty="0" sz="1500">
                <a:latin typeface="Arial MT"/>
                <a:cs typeface="Arial MT"/>
              </a:rPr>
              <a:t>their kind cooperation </a:t>
            </a:r>
            <a:r>
              <a:rPr dirty="0" sz="1500" spc="-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help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course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of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my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53897"/>
            <a:ext cx="636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29">
                <a:latin typeface="Arial MT"/>
                <a:cs typeface="Arial MT"/>
              </a:rPr>
              <a:t>CONTENTS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86052"/>
            <a:ext cx="1779270" cy="386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 indent="-1257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38430" algn="l"/>
              </a:tabLst>
            </a:pPr>
            <a:r>
              <a:rPr dirty="0" sz="1200" spc="-220">
                <a:latin typeface="Arial MT"/>
                <a:cs typeface="Arial MT"/>
              </a:rPr>
              <a:t>INTRODUCTION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6685" indent="-134620">
              <a:lnSpc>
                <a:spcPct val="100000"/>
              </a:lnSpc>
              <a:buAutoNum type="arabicPeriod"/>
              <a:tabLst>
                <a:tab pos="147320" algn="l"/>
              </a:tabLst>
            </a:pPr>
            <a:r>
              <a:rPr dirty="0" sz="1200" spc="-210">
                <a:latin typeface="Arial MT"/>
                <a:cs typeface="Arial MT"/>
              </a:rPr>
              <a:t>COMPANYPROFILE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6685" indent="-134620">
              <a:lnSpc>
                <a:spcPct val="100000"/>
              </a:lnSpc>
              <a:buAutoNum type="arabicPeriod"/>
              <a:tabLst>
                <a:tab pos="147320" algn="l"/>
              </a:tabLst>
            </a:pPr>
            <a:r>
              <a:rPr dirty="0" sz="1200" spc="-225">
                <a:latin typeface="Arial MT"/>
                <a:cs typeface="Arial MT"/>
              </a:rPr>
              <a:t>SE</a:t>
            </a:r>
            <a:r>
              <a:rPr dirty="0" sz="1200" spc="-225">
                <a:latin typeface="Arial MT"/>
                <a:cs typeface="Arial MT"/>
              </a:rPr>
              <a:t>R</a:t>
            </a:r>
            <a:r>
              <a:rPr dirty="0" sz="1200" spc="-225">
                <a:latin typeface="Arial MT"/>
                <a:cs typeface="Arial MT"/>
              </a:rPr>
              <a:t>V</a:t>
            </a:r>
            <a:r>
              <a:rPr dirty="0" sz="1200" spc="-270">
                <a:latin typeface="Arial MT"/>
                <a:cs typeface="Arial MT"/>
              </a:rPr>
              <a:t>I</a:t>
            </a:r>
            <a:r>
              <a:rPr dirty="0" sz="1200" spc="-225">
                <a:latin typeface="Arial MT"/>
                <a:cs typeface="Arial MT"/>
              </a:rPr>
              <a:t>C</a:t>
            </a:r>
            <a:r>
              <a:rPr dirty="0" sz="1200" spc="55">
                <a:latin typeface="Arial MT"/>
                <a:cs typeface="Arial MT"/>
              </a:rPr>
              <a:t>E</a:t>
            </a:r>
            <a:r>
              <a:rPr dirty="0" sz="1200" spc="-190">
                <a:latin typeface="Arial MT"/>
                <a:cs typeface="Arial MT"/>
              </a:rPr>
              <a:t>Q</a:t>
            </a:r>
            <a:r>
              <a:rPr dirty="0" sz="1200" spc="-200">
                <a:latin typeface="Arial MT"/>
                <a:cs typeface="Arial MT"/>
              </a:rPr>
              <a:t>U</a:t>
            </a:r>
            <a:r>
              <a:rPr dirty="0" sz="1200" spc="-204">
                <a:latin typeface="Arial MT"/>
                <a:cs typeface="Arial MT"/>
              </a:rPr>
              <a:t>A</a:t>
            </a:r>
            <a:r>
              <a:rPr dirty="0" sz="1200" spc="-195">
                <a:latin typeface="Arial MT"/>
                <a:cs typeface="Arial MT"/>
              </a:rPr>
              <a:t>L</a:t>
            </a:r>
            <a:r>
              <a:rPr dirty="0" sz="1200" spc="-245">
                <a:latin typeface="Arial MT"/>
                <a:cs typeface="Arial MT"/>
              </a:rPr>
              <a:t>I</a:t>
            </a:r>
            <a:r>
              <a:rPr dirty="0" sz="1200" spc="-185">
                <a:latin typeface="Arial MT"/>
                <a:cs typeface="Arial MT"/>
              </a:rPr>
              <a:t>T</a:t>
            </a:r>
            <a:r>
              <a:rPr dirty="0" sz="1200" spc="65">
                <a:latin typeface="Arial MT"/>
                <a:cs typeface="Arial MT"/>
              </a:rPr>
              <a:t>Y</a:t>
            </a:r>
            <a:r>
              <a:rPr dirty="0" sz="1200" spc="-175">
                <a:latin typeface="Arial MT"/>
                <a:cs typeface="Arial MT"/>
              </a:rPr>
              <a:t>I</a:t>
            </a:r>
            <a:r>
              <a:rPr dirty="0" sz="1200" spc="-5">
                <a:latin typeface="Arial MT"/>
                <a:cs typeface="Arial MT"/>
              </a:rPr>
              <a:t>N</a:t>
            </a:r>
            <a:r>
              <a:rPr dirty="0" sz="1200" spc="-170">
                <a:latin typeface="Arial MT"/>
                <a:cs typeface="Arial MT"/>
              </a:rPr>
              <a:t> </a:t>
            </a:r>
            <a:r>
              <a:rPr dirty="0" sz="1200" spc="-204">
                <a:latin typeface="Arial MT"/>
                <a:cs typeface="Arial MT"/>
              </a:rPr>
              <a:t>B</a:t>
            </a:r>
            <a:r>
              <a:rPr dirty="0" sz="1200" spc="-225">
                <a:latin typeface="Arial MT"/>
                <a:cs typeface="Arial MT"/>
              </a:rPr>
              <a:t>A</a:t>
            </a:r>
            <a:r>
              <a:rPr dirty="0" sz="1200" spc="-200">
                <a:latin typeface="Arial MT"/>
                <a:cs typeface="Arial MT"/>
              </a:rPr>
              <a:t>N</a:t>
            </a:r>
            <a:r>
              <a:rPr dirty="0" sz="1200" spc="-225">
                <a:latin typeface="Arial MT"/>
                <a:cs typeface="Arial MT"/>
              </a:rPr>
              <a:t>K</a:t>
            </a:r>
            <a:r>
              <a:rPr dirty="0" sz="120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9860" indent="-137795">
              <a:lnSpc>
                <a:spcPct val="100000"/>
              </a:lnSpc>
              <a:buAutoNum type="arabicPeriod"/>
              <a:tabLst>
                <a:tab pos="150495" algn="l"/>
              </a:tabLst>
            </a:pPr>
            <a:r>
              <a:rPr dirty="0" sz="1200" spc="-225">
                <a:latin typeface="Arial MT"/>
                <a:cs typeface="Arial MT"/>
              </a:rPr>
              <a:t>RESEARCHOBJECTIVE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6685" indent="-134620">
              <a:lnSpc>
                <a:spcPct val="100000"/>
              </a:lnSpc>
              <a:buAutoNum type="arabicPeriod"/>
              <a:tabLst>
                <a:tab pos="147320" algn="l"/>
              </a:tabLst>
            </a:pPr>
            <a:r>
              <a:rPr dirty="0" sz="1200" spc="-225">
                <a:latin typeface="Arial MT"/>
                <a:cs typeface="Arial MT"/>
              </a:rPr>
              <a:t>RESEARCHMETHODOLOGY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9860" indent="-137795">
              <a:lnSpc>
                <a:spcPct val="100000"/>
              </a:lnSpc>
              <a:buAutoNum type="arabicPeriod"/>
              <a:tabLst>
                <a:tab pos="150495" algn="l"/>
              </a:tabLst>
            </a:pPr>
            <a:r>
              <a:rPr dirty="0" sz="1200" spc="-170">
                <a:latin typeface="Arial MT"/>
                <a:cs typeface="Arial MT"/>
              </a:rPr>
              <a:t>DATAANALYSIS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37795" indent="-125730">
              <a:lnSpc>
                <a:spcPct val="100000"/>
              </a:lnSpc>
              <a:buAutoNum type="arabicPeriod"/>
              <a:tabLst>
                <a:tab pos="138430" algn="l"/>
              </a:tabLst>
            </a:pPr>
            <a:r>
              <a:rPr dirty="0" sz="1200" spc="-180">
                <a:latin typeface="Arial MT"/>
                <a:cs typeface="Arial MT"/>
              </a:rPr>
              <a:t>FINDINGSOFTHEREPORT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9860" indent="-137795">
              <a:lnSpc>
                <a:spcPct val="100000"/>
              </a:lnSpc>
              <a:buAutoNum type="arabicPeriod"/>
              <a:tabLst>
                <a:tab pos="150495" algn="l"/>
              </a:tabLst>
            </a:pPr>
            <a:r>
              <a:rPr dirty="0" sz="1200" spc="-225">
                <a:latin typeface="Arial MT"/>
                <a:cs typeface="Arial MT"/>
              </a:rPr>
              <a:t>CONCLUSION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49860" indent="-137795">
              <a:lnSpc>
                <a:spcPct val="100000"/>
              </a:lnSpc>
              <a:buAutoNum type="arabicPeriod"/>
              <a:tabLst>
                <a:tab pos="150495" algn="l"/>
              </a:tabLst>
            </a:pPr>
            <a:r>
              <a:rPr dirty="0" sz="1200" spc="-220">
                <a:latin typeface="Arial MT"/>
                <a:cs typeface="Arial MT"/>
              </a:rPr>
              <a:t>RECOMMENDATIONS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213995" indent="-201930">
              <a:lnSpc>
                <a:spcPct val="100000"/>
              </a:lnSpc>
              <a:buAutoNum type="arabicPeriod"/>
              <a:tabLst>
                <a:tab pos="214629" algn="l"/>
              </a:tabLst>
            </a:pPr>
            <a:r>
              <a:rPr dirty="0" sz="1200" spc="-180">
                <a:latin typeface="Arial MT"/>
                <a:cs typeface="Arial MT"/>
              </a:rPr>
              <a:t>BIBLIOGRAPHY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1250">
              <a:latin typeface="Arial MT"/>
              <a:cs typeface="Arial MT"/>
            </a:endParaRPr>
          </a:p>
          <a:p>
            <a:pPr marL="195580" indent="-183515">
              <a:lnSpc>
                <a:spcPct val="100000"/>
              </a:lnSpc>
              <a:buAutoNum type="arabicPeriod"/>
              <a:tabLst>
                <a:tab pos="196215" algn="l"/>
              </a:tabLst>
            </a:pPr>
            <a:r>
              <a:rPr dirty="0" sz="1200" spc="-215">
                <a:latin typeface="Arial MT"/>
                <a:cs typeface="Arial MT"/>
              </a:rPr>
              <a:t>ANNEXURE:QUESTIONNAIRE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31393"/>
            <a:ext cx="8045450" cy="4711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INTRODUCTION</a:t>
            </a:r>
            <a:r>
              <a:rPr dirty="0" sz="1400" spc="-10">
                <a:latin typeface="Arial MT"/>
                <a:cs typeface="Arial MT"/>
              </a:rPr>
              <a:t> 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BANKING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Service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smile: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10795">
              <a:lnSpc>
                <a:spcPct val="99700"/>
              </a:lnSpc>
            </a:pPr>
            <a:r>
              <a:rPr dirty="0" sz="1400" spc="-10">
                <a:latin typeface="Arial MT"/>
                <a:cs typeface="Arial MT"/>
              </a:rPr>
              <a:t>Today" </a:t>
            </a:r>
            <a:r>
              <a:rPr dirty="0" sz="1400" spc="-5">
                <a:latin typeface="Arial MT"/>
                <a:cs typeface="Arial MT"/>
              </a:rPr>
              <a:t>s </a:t>
            </a:r>
            <a:r>
              <a:rPr dirty="0" sz="1400">
                <a:latin typeface="Arial MT"/>
                <a:cs typeface="Arial MT"/>
              </a:rPr>
              <a:t>finicky </a:t>
            </a:r>
            <a:r>
              <a:rPr dirty="0" sz="1400" spc="-5">
                <a:latin typeface="Arial MT"/>
                <a:cs typeface="Arial MT"/>
              </a:rPr>
              <a:t>banking customers will settle </a:t>
            </a:r>
            <a:r>
              <a:rPr dirty="0" sz="1400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nothing less.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customer has come </a:t>
            </a:r>
            <a:r>
              <a:rPr dirty="0" sz="1400" spc="-1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realize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somewhat belatedly that </a:t>
            </a:r>
            <a:r>
              <a:rPr dirty="0" sz="1400">
                <a:latin typeface="Arial MT"/>
                <a:cs typeface="Arial MT"/>
              </a:rPr>
              <a:t>he </a:t>
            </a:r>
            <a:r>
              <a:rPr dirty="0" sz="1400" spc="-5">
                <a:latin typeface="Arial MT"/>
                <a:cs typeface="Arial MT"/>
              </a:rPr>
              <a:t>is the </a:t>
            </a:r>
            <a:r>
              <a:rPr dirty="0" sz="1400">
                <a:latin typeface="Arial MT"/>
                <a:cs typeface="Arial MT"/>
              </a:rPr>
              <a:t>king. </a:t>
            </a:r>
            <a:r>
              <a:rPr dirty="0" sz="1400" spc="-5">
                <a:latin typeface="Arial MT"/>
                <a:cs typeface="Arial MT"/>
              </a:rPr>
              <a:t>The customer" s choice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one entity over another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>
                <a:latin typeface="Arial MT"/>
                <a:cs typeface="Arial MT"/>
              </a:rPr>
              <a:t>his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principal</a:t>
            </a:r>
            <a:r>
              <a:rPr dirty="0" sz="1400" spc="3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determined </a:t>
            </a:r>
            <a:r>
              <a:rPr dirty="0" sz="1400" spc="15">
                <a:latin typeface="Arial MT"/>
                <a:cs typeface="Arial MT"/>
              </a:rPr>
              <a:t>by </a:t>
            </a:r>
            <a:r>
              <a:rPr dirty="0" sz="1400" spc="-5">
                <a:latin typeface="Arial MT"/>
                <a:cs typeface="Arial MT"/>
              </a:rPr>
              <a:t>considerations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service quality rather </a:t>
            </a:r>
            <a:r>
              <a:rPr dirty="0" sz="1400">
                <a:latin typeface="Arial MT"/>
                <a:cs typeface="Arial MT"/>
              </a:rPr>
              <a:t>than </a:t>
            </a:r>
            <a:r>
              <a:rPr dirty="0" sz="1400" spc="5">
                <a:latin typeface="Arial MT"/>
                <a:cs typeface="Arial MT"/>
              </a:rPr>
              <a:t>any </a:t>
            </a:r>
            <a:r>
              <a:rPr dirty="0" sz="1400" spc="-10">
                <a:latin typeface="Arial MT"/>
                <a:cs typeface="Arial MT"/>
              </a:rPr>
              <a:t>other </a:t>
            </a:r>
            <a:r>
              <a:rPr dirty="0" sz="1400" spc="-5">
                <a:latin typeface="Arial MT"/>
                <a:cs typeface="Arial MT"/>
              </a:rPr>
              <a:t>factor. </a:t>
            </a:r>
            <a:r>
              <a:rPr dirty="0" sz="1400" spc="5">
                <a:latin typeface="Arial MT"/>
                <a:cs typeface="Arial MT"/>
              </a:rPr>
              <a:t>He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wants </a:t>
            </a:r>
            <a:r>
              <a:rPr dirty="0" sz="1400" spc="-5">
                <a:latin typeface="Arial MT"/>
                <a:cs typeface="Arial MT"/>
              </a:rPr>
              <a:t>competitive loan </a:t>
            </a:r>
            <a:r>
              <a:rPr dirty="0" sz="1400" spc="-10">
                <a:latin typeface="Arial MT"/>
                <a:cs typeface="Arial MT"/>
              </a:rPr>
              <a:t>rates </a:t>
            </a:r>
            <a:r>
              <a:rPr dirty="0" sz="1400" spc="-5">
                <a:latin typeface="Arial MT"/>
                <a:cs typeface="Arial MT"/>
              </a:rPr>
              <a:t>but </a:t>
            </a:r>
            <a:r>
              <a:rPr dirty="0" sz="1400" spc="-10">
                <a:latin typeface="Arial MT"/>
                <a:cs typeface="Arial MT"/>
              </a:rPr>
              <a:t>at </a:t>
            </a:r>
            <a:r>
              <a:rPr dirty="0" sz="1400" spc="-5">
                <a:latin typeface="Arial MT"/>
                <a:cs typeface="Arial MT"/>
              </a:rPr>
              <a:t>the same time </a:t>
            </a:r>
            <a:r>
              <a:rPr dirty="0" sz="1400" spc="-10">
                <a:latin typeface="Arial MT"/>
                <a:cs typeface="Arial MT"/>
              </a:rPr>
              <a:t>also </a:t>
            </a:r>
            <a:r>
              <a:rPr dirty="0" sz="1400" spc="-5">
                <a:latin typeface="Arial MT"/>
                <a:cs typeface="Arial MT"/>
              </a:rPr>
              <a:t>wants </a:t>
            </a:r>
            <a:r>
              <a:rPr dirty="0" sz="1400" spc="-10">
                <a:latin typeface="Arial MT"/>
                <a:cs typeface="Arial MT"/>
              </a:rPr>
              <a:t>his </a:t>
            </a:r>
            <a:r>
              <a:rPr dirty="0" sz="1400">
                <a:latin typeface="Arial MT"/>
                <a:cs typeface="Arial MT"/>
              </a:rPr>
              <a:t>loan </a:t>
            </a:r>
            <a:r>
              <a:rPr dirty="0" sz="1400" spc="-10">
                <a:latin typeface="Arial MT"/>
                <a:cs typeface="Arial MT"/>
              </a:rPr>
              <a:t>or </a:t>
            </a:r>
            <a:r>
              <a:rPr dirty="0" sz="1400">
                <a:latin typeface="Arial MT"/>
                <a:cs typeface="Arial MT"/>
              </a:rPr>
              <a:t>credit </a:t>
            </a:r>
            <a:r>
              <a:rPr dirty="0" sz="1400" spc="-5">
                <a:latin typeface="Arial MT"/>
                <a:cs typeface="Arial MT"/>
              </a:rPr>
              <a:t>card </a:t>
            </a:r>
            <a:r>
              <a:rPr dirty="0" sz="1400">
                <a:latin typeface="Arial MT"/>
                <a:cs typeface="Arial MT"/>
              </a:rPr>
              <a:t>application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processed </a:t>
            </a:r>
            <a:r>
              <a:rPr dirty="0" sz="1400" spc="-5">
                <a:latin typeface="Arial MT"/>
                <a:cs typeface="Arial MT"/>
              </a:rPr>
              <a:t>in double </a:t>
            </a:r>
            <a:r>
              <a:rPr dirty="0" sz="1400" spc="-10">
                <a:latin typeface="Arial MT"/>
                <a:cs typeface="Arial MT"/>
              </a:rPr>
              <a:t>quick </a:t>
            </a:r>
            <a:r>
              <a:rPr dirty="0" sz="1400" spc="-5">
                <a:latin typeface="Arial MT"/>
                <a:cs typeface="Arial MT"/>
              </a:rPr>
              <a:t>time. </a:t>
            </a:r>
            <a:r>
              <a:rPr dirty="0" sz="1400" spc="5">
                <a:latin typeface="Arial MT"/>
                <a:cs typeface="Arial MT"/>
              </a:rPr>
              <a:t>He </a:t>
            </a:r>
            <a:r>
              <a:rPr dirty="0" sz="1400">
                <a:latin typeface="Arial MT"/>
                <a:cs typeface="Arial MT"/>
              </a:rPr>
              <a:t>insists </a:t>
            </a:r>
            <a:r>
              <a:rPr dirty="0" sz="1400" spc="-5">
                <a:latin typeface="Arial MT"/>
                <a:cs typeface="Arial MT"/>
              </a:rPr>
              <a:t>that </a:t>
            </a:r>
            <a:r>
              <a:rPr dirty="0" sz="1400" spc="-10">
                <a:latin typeface="Arial MT"/>
                <a:cs typeface="Arial MT"/>
              </a:rPr>
              <a:t>he </a:t>
            </a:r>
            <a:r>
              <a:rPr dirty="0" sz="1400">
                <a:latin typeface="Arial MT"/>
                <a:cs typeface="Arial MT"/>
              </a:rPr>
              <a:t>be </a:t>
            </a:r>
            <a:r>
              <a:rPr dirty="0" sz="1400" spc="-5">
                <a:latin typeface="Arial MT"/>
                <a:cs typeface="Arial MT"/>
              </a:rPr>
              <a:t>promptly informed </a:t>
            </a:r>
            <a:r>
              <a:rPr dirty="0" sz="1400" spc="-10">
                <a:latin typeface="Arial MT"/>
                <a:cs typeface="Arial MT"/>
              </a:rPr>
              <a:t>of changes </a:t>
            </a:r>
            <a:r>
              <a:rPr dirty="0" sz="1400" spc="-5">
                <a:latin typeface="Arial MT"/>
                <a:cs typeface="Arial MT"/>
              </a:rPr>
              <a:t>in deposit rates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-5">
                <a:latin typeface="Arial MT"/>
                <a:cs typeface="Arial MT"/>
              </a:rPr>
              <a:t>service charges and </a:t>
            </a:r>
            <a:r>
              <a:rPr dirty="0" sz="1400">
                <a:latin typeface="Arial MT"/>
                <a:cs typeface="Arial MT"/>
              </a:rPr>
              <a:t>he </a:t>
            </a:r>
            <a:r>
              <a:rPr dirty="0" sz="1400" spc="-5">
                <a:latin typeface="Arial MT"/>
                <a:cs typeface="Arial MT"/>
              </a:rPr>
              <a:t>bristles with customary rage" if </a:t>
            </a:r>
            <a:r>
              <a:rPr dirty="0" sz="1400" spc="-10">
                <a:latin typeface="Arial MT"/>
                <a:cs typeface="Arial MT"/>
              </a:rPr>
              <a:t>his bank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 spc="5">
                <a:latin typeface="Arial MT"/>
                <a:cs typeface="Arial MT"/>
              </a:rPr>
              <a:t>slow </a:t>
            </a:r>
            <a:r>
              <a:rPr dirty="0" sz="1400" spc="-1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redress </a:t>
            </a:r>
            <a:r>
              <a:rPr dirty="0" sz="1400" spc="5">
                <a:latin typeface="Arial MT"/>
                <a:cs typeface="Arial MT"/>
              </a:rPr>
              <a:t>any </a:t>
            </a:r>
            <a:r>
              <a:rPr dirty="0" sz="1400">
                <a:latin typeface="Arial MT"/>
                <a:cs typeface="Arial MT"/>
              </a:rPr>
              <a:t>grievance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he </a:t>
            </a:r>
            <a:r>
              <a:rPr dirty="0" sz="1400">
                <a:latin typeface="Arial MT"/>
                <a:cs typeface="Arial MT"/>
              </a:rPr>
              <a:t>may </a:t>
            </a:r>
            <a:r>
              <a:rPr dirty="0" sz="1400" spc="-10">
                <a:latin typeface="Arial MT"/>
                <a:cs typeface="Arial MT"/>
              </a:rPr>
              <a:t>have. </a:t>
            </a:r>
            <a:r>
              <a:rPr dirty="0" sz="1400" spc="5">
                <a:latin typeface="Arial MT"/>
                <a:cs typeface="Arial MT"/>
              </a:rPr>
              <a:t>He </a:t>
            </a:r>
            <a:r>
              <a:rPr dirty="0" sz="1400" spc="-5">
                <a:latin typeface="Arial MT"/>
                <a:cs typeface="Arial MT"/>
              </a:rPr>
              <a:t>cherishes the convenience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impersonal </a:t>
            </a:r>
            <a:r>
              <a:rPr dirty="0" sz="1400" spc="-15">
                <a:latin typeface="Arial MT"/>
                <a:cs typeface="Arial MT"/>
              </a:rPr>
              <a:t>net</a:t>
            </a:r>
            <a:r>
              <a:rPr dirty="0" sz="1400" spc="3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banking </a:t>
            </a:r>
            <a:r>
              <a:rPr dirty="0" sz="1400" spc="5">
                <a:latin typeface="Arial MT"/>
                <a:cs typeface="Arial MT"/>
              </a:rPr>
              <a:t>but </a:t>
            </a:r>
            <a:r>
              <a:rPr dirty="0" sz="1400" spc="-5">
                <a:latin typeface="Arial MT"/>
                <a:cs typeface="Arial MT"/>
              </a:rPr>
              <a:t>during </a:t>
            </a:r>
            <a:r>
              <a:rPr dirty="0" sz="1400" spc="-10">
                <a:latin typeface="Arial MT"/>
                <a:cs typeface="Arial MT"/>
              </a:rPr>
              <a:t>his</a:t>
            </a:r>
            <a:r>
              <a:rPr dirty="0" sz="1400" spc="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occasional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visits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the branch </a:t>
            </a:r>
            <a:r>
              <a:rPr dirty="0" sz="1400">
                <a:latin typeface="Arial MT"/>
                <a:cs typeface="Arial MT"/>
              </a:rPr>
              <a:t>he </a:t>
            </a:r>
            <a:r>
              <a:rPr dirty="0" sz="1400" spc="-5">
                <a:latin typeface="Arial MT"/>
                <a:cs typeface="Arial MT"/>
              </a:rPr>
              <a:t>also </a:t>
            </a:r>
            <a:r>
              <a:rPr dirty="0" sz="1400" spc="-10">
                <a:latin typeface="Arial MT"/>
                <a:cs typeface="Arial MT"/>
              </a:rPr>
              <a:t>wants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comfort of </a:t>
            </a:r>
            <a:r>
              <a:rPr dirty="0" sz="1400" spc="-5">
                <a:latin typeface="Arial MT"/>
                <a:cs typeface="Arial MT"/>
              </a:rPr>
              <a:t>personalized </a:t>
            </a:r>
            <a:r>
              <a:rPr dirty="0" sz="1400" spc="-10">
                <a:latin typeface="Arial MT"/>
                <a:cs typeface="Arial MT"/>
              </a:rPr>
              <a:t>human </a:t>
            </a:r>
            <a:r>
              <a:rPr dirty="0" sz="1400" spc="-5">
                <a:latin typeface="Arial MT"/>
                <a:cs typeface="Arial MT"/>
              </a:rPr>
              <a:t>interactions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 spc="-5">
                <a:latin typeface="Arial MT"/>
                <a:cs typeface="Arial MT"/>
              </a:rPr>
              <a:t>facilities that </a:t>
            </a:r>
            <a:r>
              <a:rPr dirty="0" sz="1400">
                <a:latin typeface="Arial MT"/>
                <a:cs typeface="Arial MT"/>
              </a:rPr>
              <a:t> make </a:t>
            </a:r>
            <a:r>
              <a:rPr dirty="0" sz="1400" spc="-10">
                <a:latin typeface="Arial MT"/>
                <a:cs typeface="Arial MT"/>
              </a:rPr>
              <a:t>his </a:t>
            </a:r>
            <a:r>
              <a:rPr dirty="0" sz="1400" spc="-5">
                <a:latin typeface="Arial MT"/>
                <a:cs typeface="Arial MT"/>
              </a:rPr>
              <a:t>banking experience pleasurable. </a:t>
            </a:r>
            <a:r>
              <a:rPr dirty="0" sz="1400" spc="-10">
                <a:latin typeface="Arial MT"/>
                <a:cs typeface="Arial MT"/>
              </a:rPr>
              <a:t>In </a:t>
            </a:r>
            <a:r>
              <a:rPr dirty="0" sz="1400" spc="-5">
                <a:latin typeface="Arial MT"/>
                <a:cs typeface="Arial MT"/>
              </a:rPr>
              <a:t>short </a:t>
            </a:r>
            <a:r>
              <a:rPr dirty="0" sz="1400">
                <a:latin typeface="Arial MT"/>
                <a:cs typeface="Arial MT"/>
              </a:rPr>
              <a:t>he </a:t>
            </a:r>
            <a:r>
              <a:rPr dirty="0" sz="1400" spc="-5">
                <a:latin typeface="Arial MT"/>
                <a:cs typeface="Arial MT"/>
              </a:rPr>
              <a:t>wants financial </a:t>
            </a:r>
            <a:r>
              <a:rPr dirty="0" sz="1400" spc="-10">
                <a:latin typeface="Arial MT"/>
                <a:cs typeface="Arial MT"/>
              </a:rPr>
              <a:t>house that will more </a:t>
            </a:r>
            <a:r>
              <a:rPr dirty="0" sz="1400" spc="-5">
                <a:latin typeface="Arial MT"/>
                <a:cs typeface="Arial MT"/>
              </a:rPr>
              <a:t>than </a:t>
            </a:r>
            <a:r>
              <a:rPr dirty="0" sz="1400">
                <a:latin typeface="Arial MT"/>
                <a:cs typeface="Arial MT"/>
              </a:rPr>
              <a:t>just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clear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cheque 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updates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his </a:t>
            </a:r>
            <a:r>
              <a:rPr dirty="0" sz="1400" spc="-5">
                <a:latin typeface="Arial MT"/>
                <a:cs typeface="Arial MT"/>
              </a:rPr>
              <a:t>passbook: </a:t>
            </a:r>
            <a:r>
              <a:rPr dirty="0" sz="1400">
                <a:latin typeface="Arial MT"/>
                <a:cs typeface="Arial MT"/>
              </a:rPr>
              <a:t>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wants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 </a:t>
            </a:r>
            <a:r>
              <a:rPr dirty="0" sz="1400" spc="-10">
                <a:latin typeface="Arial MT"/>
                <a:cs typeface="Arial MT"/>
              </a:rPr>
              <a:t>bank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that cares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great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So </a:t>
            </a:r>
            <a:r>
              <a:rPr dirty="0" sz="1400" spc="-10">
                <a:latin typeface="Arial MT"/>
                <a:cs typeface="Arial MT"/>
              </a:rPr>
              <a:t>does </a:t>
            </a:r>
            <a:r>
              <a:rPr dirty="0" sz="1400" spc="-5">
                <a:latin typeface="Arial MT"/>
                <a:cs typeface="Arial MT"/>
              </a:rPr>
              <a:t>HDFC </a:t>
            </a:r>
            <a:r>
              <a:rPr dirty="0" sz="1400" spc="-10">
                <a:latin typeface="Arial MT"/>
                <a:cs typeface="Arial MT"/>
              </a:rPr>
              <a:t>bank meet </a:t>
            </a:r>
            <a:r>
              <a:rPr dirty="0" sz="1400" spc="-5">
                <a:latin typeface="Arial MT"/>
                <a:cs typeface="Arial MT"/>
              </a:rPr>
              <a:t>these heightened expectations? </a:t>
            </a:r>
            <a:r>
              <a:rPr dirty="0" sz="1400" spc="5">
                <a:latin typeface="Arial MT"/>
                <a:cs typeface="Arial MT"/>
              </a:rPr>
              <a:t>What </a:t>
            </a:r>
            <a:r>
              <a:rPr dirty="0" sz="1400" spc="-5">
                <a:latin typeface="Arial MT"/>
                <a:cs typeface="Arial MT"/>
              </a:rPr>
              <a:t>are the customers" perceptions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 service quality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the banks? </a:t>
            </a:r>
            <a:r>
              <a:rPr dirty="0" sz="1400" spc="5">
                <a:latin typeface="Arial MT"/>
                <a:cs typeface="Arial MT"/>
              </a:rPr>
              <a:t>Which </a:t>
            </a:r>
            <a:r>
              <a:rPr dirty="0" sz="1400" spc="-10">
                <a:latin typeface="Arial MT"/>
                <a:cs typeface="Arial MT"/>
              </a:rPr>
              <a:t>dimension of </a:t>
            </a:r>
            <a:r>
              <a:rPr dirty="0" sz="1400" spc="-5">
                <a:latin typeface="Arial MT"/>
                <a:cs typeface="Arial MT"/>
              </a:rPr>
              <a:t>service quality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HDFC </a:t>
            </a:r>
            <a:r>
              <a:rPr dirty="0" sz="1400">
                <a:latin typeface="Arial MT"/>
                <a:cs typeface="Arial MT"/>
              </a:rPr>
              <a:t>bank </a:t>
            </a:r>
            <a:r>
              <a:rPr dirty="0" sz="1400" spc="-5">
                <a:latin typeface="Arial MT"/>
                <a:cs typeface="Arial MT"/>
              </a:rPr>
              <a:t>is performing </a:t>
            </a:r>
            <a:r>
              <a:rPr dirty="0" sz="1400" spc="-10">
                <a:latin typeface="Arial MT"/>
                <a:cs typeface="Arial MT"/>
              </a:rPr>
              <a:t>well?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out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answers</a:t>
            </a:r>
            <a:r>
              <a:rPr dirty="0" sz="1400">
                <a:latin typeface="Arial MT"/>
                <a:cs typeface="Arial MT"/>
              </a:rPr>
              <a:t>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these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undertook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survey</a:t>
            </a:r>
            <a:r>
              <a:rPr dirty="0" sz="1400" spc="-10">
                <a:latin typeface="Arial MT"/>
                <a:cs typeface="Arial MT"/>
              </a:rPr>
              <a:t> 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branches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HDFC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bank.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algn="just" marL="12700" marR="16510">
              <a:lnSpc>
                <a:spcPct val="99300"/>
              </a:lnSpc>
            </a:pPr>
            <a:r>
              <a:rPr dirty="0" sz="1400" spc="-1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lot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surveys have </a:t>
            </a:r>
            <a:r>
              <a:rPr dirty="0" sz="1400" spc="-10">
                <a:latin typeface="Arial MT"/>
                <a:cs typeface="Arial MT"/>
              </a:rPr>
              <a:t>been </a:t>
            </a:r>
            <a:r>
              <a:rPr dirty="0" sz="1400">
                <a:latin typeface="Arial MT"/>
                <a:cs typeface="Arial MT"/>
              </a:rPr>
              <a:t>done </a:t>
            </a:r>
            <a:r>
              <a:rPr dirty="0" sz="1400" spc="5">
                <a:latin typeface="Arial MT"/>
                <a:cs typeface="Arial MT"/>
              </a:rPr>
              <a:t>in </a:t>
            </a:r>
            <a:r>
              <a:rPr dirty="0" sz="1400" spc="-5">
                <a:latin typeface="Arial MT"/>
                <a:cs typeface="Arial MT"/>
              </a:rPr>
              <a:t>the past </a:t>
            </a:r>
            <a:r>
              <a:rPr dirty="0" sz="1400" spc="-10">
                <a:latin typeface="Arial MT"/>
                <a:cs typeface="Arial MT"/>
              </a:rPr>
              <a:t>to </a:t>
            </a:r>
            <a:r>
              <a:rPr dirty="0" sz="1400" spc="-5">
                <a:latin typeface="Arial MT"/>
                <a:cs typeface="Arial MT"/>
              </a:rPr>
              <a:t>understand the aspect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customer satisfaction and </a:t>
            </a:r>
            <a:r>
              <a:rPr dirty="0" sz="1400">
                <a:latin typeface="Arial MT"/>
                <a:cs typeface="Arial MT"/>
              </a:rPr>
              <a:t>to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find </a:t>
            </a:r>
            <a:r>
              <a:rPr dirty="0" sz="1400" spc="-5">
                <a:latin typeface="Arial MT"/>
                <a:cs typeface="Arial MT"/>
              </a:rPr>
              <a:t>out </a:t>
            </a:r>
            <a:r>
              <a:rPr dirty="0" sz="1400" spc="-1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customer friendly banks. </a:t>
            </a:r>
            <a:r>
              <a:rPr dirty="0" sz="1400">
                <a:latin typeface="Arial MT"/>
                <a:cs typeface="Arial MT"/>
              </a:rPr>
              <a:t>My </a:t>
            </a:r>
            <a:r>
              <a:rPr dirty="0" sz="1400" spc="-5">
                <a:latin typeface="Arial MT"/>
                <a:cs typeface="Arial MT"/>
              </a:rPr>
              <a:t>research is conducted </a:t>
            </a:r>
            <a:r>
              <a:rPr dirty="0" sz="1400" spc="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find </a:t>
            </a:r>
            <a:r>
              <a:rPr dirty="0" sz="1400" spc="-15">
                <a:latin typeface="Arial MT"/>
                <a:cs typeface="Arial MT"/>
              </a:rPr>
              <a:t>out </a:t>
            </a:r>
            <a:r>
              <a:rPr dirty="0" sz="1400" spc="-5">
                <a:latin typeface="Arial MT"/>
                <a:cs typeface="Arial MT"/>
              </a:rPr>
              <a:t>"SERVICE QUALITY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HDFC </a:t>
            </a:r>
            <a:r>
              <a:rPr dirty="0" sz="1400" spc="-5">
                <a:latin typeface="Arial MT"/>
                <a:cs typeface="Arial MT"/>
              </a:rPr>
              <a:t>BANK".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735" y="2021484"/>
            <a:ext cx="6236970" cy="1080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900"/>
              <a:t>COMPANY</a:t>
            </a:r>
            <a:r>
              <a:rPr dirty="0" sz="6900" spc="-70"/>
              <a:t> </a:t>
            </a:r>
            <a:r>
              <a:rPr dirty="0" sz="6900" spc="-5"/>
              <a:t>PROFILE</a:t>
            </a:r>
            <a:endParaRPr sz="6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"/>
            <a:ext cx="9143365" cy="5143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2023-08-05T09:48:55Z</dcterms:created>
  <dcterms:modified xsi:type="dcterms:W3CDTF">2023-08-05T09:48:55Z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2023-08-05T00:00:00Z</vt:filetime>
  </property>
</Properties>
</file>