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8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8" r:id="rId14"/>
    <p:sldId id="279" r:id="rId15"/>
    <p:sldId id="275" r:id="rId16"/>
    <p:sldId id="280" r:id="rId17"/>
    <p:sldId id="281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2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4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1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4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4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18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6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0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2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425E4-CE06-2459-835F-86E0AA4CC9A2}"/>
              </a:ext>
            </a:extLst>
          </p:cNvPr>
          <p:cNvSpPr txBox="1"/>
          <p:nvPr/>
        </p:nvSpPr>
        <p:spPr>
          <a:xfrm>
            <a:off x="581608" y="1547624"/>
            <a:ext cx="1102878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 err="1"/>
              <a:t>PredictFX</a:t>
            </a:r>
            <a:r>
              <a:rPr lang="en-IN" sz="4400" dirty="0"/>
              <a:t>: </a:t>
            </a:r>
            <a:r>
              <a:rPr lang="en-US" sz="4400" dirty="0"/>
              <a:t>Machine Learning Approach to Exchange Rate Prediction</a:t>
            </a:r>
            <a:endParaRPr lang="en-IN" sz="4400" dirty="0"/>
          </a:p>
          <a:p>
            <a:pPr algn="ctr"/>
            <a:endParaRPr lang="en-IN" sz="4400" dirty="0"/>
          </a:p>
          <a:p>
            <a:pPr algn="ctr"/>
            <a:endParaRPr lang="en-IN" sz="4400" dirty="0"/>
          </a:p>
          <a:p>
            <a:pPr algn="ctr"/>
            <a:r>
              <a:rPr lang="en-IN" b="1" dirty="0"/>
              <a:t>Team Members:</a:t>
            </a:r>
            <a:r>
              <a:rPr lang="en-IN" dirty="0"/>
              <a:t> Harshavardhan and Aditya Rajpurohit</a:t>
            </a:r>
          </a:p>
        </p:txBody>
      </p:sp>
    </p:spTree>
    <p:extLst>
      <p:ext uri="{BB962C8B-B14F-4D97-AF65-F5344CB8AC3E}">
        <p14:creationId xmlns:p14="http://schemas.microsoft.com/office/powerpoint/2010/main" val="182102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761B-2B04-6851-F83C-FD096721F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798F64-ED25-EBF9-4DC6-202D6913CDAA}"/>
              </a:ext>
            </a:extLst>
          </p:cNvPr>
          <p:cNvSpPr txBox="1"/>
          <p:nvPr/>
        </p:nvSpPr>
        <p:spPr>
          <a:xfrm>
            <a:off x="683079" y="305194"/>
            <a:ext cx="1082584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LSTM Model</a:t>
            </a:r>
            <a:r>
              <a:rPr lang="en-IN" b="1" dirty="0"/>
              <a:t>   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Recurrent neural network (RNN) for sequential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sliding windows of 3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Captures economic cycles and delayed policy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Suitable for time-series forecasting.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complex than MLP, slower to train.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68C3-C3C9-CB54-EE29-4B49A424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6" y="3130419"/>
            <a:ext cx="8960174" cy="30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6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C5942-3B2E-9DF4-102C-D4A5252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326E9-506F-9EC0-AD0F-7C61E6840EC9}"/>
              </a:ext>
            </a:extLst>
          </p:cNvPr>
          <p:cNvSpPr txBox="1"/>
          <p:nvPr/>
        </p:nvSpPr>
        <p:spPr>
          <a:xfrm>
            <a:off x="683079" y="295862"/>
            <a:ext cx="1082584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TCN Model</a:t>
            </a:r>
            <a:r>
              <a:rPr lang="en-IN" b="1" dirty="0"/>
              <a:t>   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Temporal Convolutional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Uses 1D dilated causal convolutions.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Efficient at learning long-range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Outperforms RNNs on many sequence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Advantage: Better parallelism and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7DF6D-8016-7100-BC9E-346D0E57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1" y="3278622"/>
            <a:ext cx="8323595" cy="29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2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6A67-A895-4971-14CC-5B1D40EF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6257A-0A3A-B0D2-4835-C6895E5E3DF1}"/>
              </a:ext>
            </a:extLst>
          </p:cNvPr>
          <p:cNvSpPr txBox="1"/>
          <p:nvPr/>
        </p:nvSpPr>
        <p:spPr>
          <a:xfrm>
            <a:off x="683079" y="949005"/>
            <a:ext cx="1082584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Seq2Seq &amp; Attention</a:t>
            </a: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None/>
            </a:pPr>
            <a:r>
              <a:rPr lang="en-IN" sz="2400" b="1" dirty="0"/>
              <a:t>Seq2Seq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Encoder processes input sequence.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Decoder predicts future sequence.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Useful for variable-length input/output.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None/>
            </a:pPr>
            <a:r>
              <a:rPr lang="en-IN" sz="2400" b="1" dirty="0"/>
              <a:t>Attention-LSTM: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Learns which time steps are most important.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Applies attention weights across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Improves learning and interpretability.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Best performing model in this project.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13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4AC0F-A2FF-53F1-0C1E-8C1D33AB6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FCE81-7E20-A12D-6346-9F06872E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48" y="565279"/>
            <a:ext cx="9461907" cy="44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6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0F9DF-7553-015A-7D52-448CACB5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D172C-95A7-BC28-1C65-C96DE497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75" y="796290"/>
            <a:ext cx="10515519" cy="44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EE028-D05A-E4C0-7DB7-2830A35A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439E5-7C08-BAF3-6CE5-B21A20BAC4DF}"/>
              </a:ext>
            </a:extLst>
          </p:cNvPr>
          <p:cNvSpPr txBox="1"/>
          <p:nvPr/>
        </p:nvSpPr>
        <p:spPr>
          <a:xfrm>
            <a:off x="683079" y="949005"/>
            <a:ext cx="1082584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Forecast Visualizations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Each model generated monthly line 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Actual vs Predicted USD/CAD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Attention-LSTM produced the most visually accurate match.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Helps interpret how well models learn temporal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Useful for economic forecasting visualization.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6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F23EC-5413-A73F-2F05-01DD6C61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32" y="560410"/>
            <a:ext cx="7331075" cy="1127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ED5B68-3279-53CF-C205-AB4A629C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79" y="1974313"/>
            <a:ext cx="7369179" cy="1005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7E987-D932-6074-3CCF-61E3C794A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79" y="3316713"/>
            <a:ext cx="7315834" cy="998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C315B-DA52-802A-2278-266D78903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532" y="4545901"/>
            <a:ext cx="5212532" cy="1181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E93829-1164-4268-FF8E-02BE99360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028" y="4633538"/>
            <a:ext cx="4637713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D1CD2-C9DE-FDE6-30F6-E7E8A56C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5" y="782955"/>
            <a:ext cx="6372808" cy="509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5031D-6CD8-3916-CF9D-06711FBA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E1150-EF1C-BC6F-1E86-C29846C81BEB}"/>
              </a:ext>
            </a:extLst>
          </p:cNvPr>
          <p:cNvSpPr txBox="1"/>
          <p:nvPr/>
        </p:nvSpPr>
        <p:spPr>
          <a:xfrm>
            <a:off x="683079" y="949005"/>
            <a:ext cx="1082584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Conclusion &amp; Q&amp;A</a:t>
            </a: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b="1" dirty="0"/>
              <a:t>Conclusion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Deep learning models improve exchange rate prediction accuracy.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Attention-based models provide both performance and interpretability.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Macro data is a strong predictor of forex movement when processed well.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Next Steps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lagged indicators and derived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Include financial sentiment or geopolitical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Deploy a </a:t>
            </a:r>
            <a:r>
              <a:rPr lang="en-US" sz="2400" dirty="0" err="1"/>
              <a:t>Streamlit</a:t>
            </a:r>
            <a:r>
              <a:rPr lang="en-US" sz="2400" dirty="0"/>
              <a:t> dashboard for live predictions.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Try advanced architectures: </a:t>
            </a:r>
            <a:r>
              <a:rPr lang="en-US" sz="2400" dirty="0" err="1"/>
              <a:t>TabNet</a:t>
            </a:r>
            <a:r>
              <a:rPr lang="en-US" sz="2400" dirty="0"/>
              <a:t>, Transformers.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299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CDD2-5196-7166-30F8-1D19396D7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63BF1-AC55-CF7D-F408-2BEA026D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2627306"/>
            <a:ext cx="10821338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E325E-73D8-310C-1259-DF2BC7C878C1}"/>
              </a:ext>
            </a:extLst>
          </p:cNvPr>
          <p:cNvSpPr txBox="1"/>
          <p:nvPr/>
        </p:nvSpPr>
        <p:spPr>
          <a:xfrm>
            <a:off x="683079" y="949005"/>
            <a:ext cx="1082584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Introduction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USD/CAD exchange rate is a vital indicator for international trade and monetary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Traditional methods like ARIMA or linear regression are often limited by their assumptions.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Deep learning allows us to learn complex patterns from macroeconomic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project explores multiple architectures to predict exchange rates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68186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FAA47-D746-79D7-BC39-953EC7EA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B9FB9-0EB8-6C1B-23FE-665043105275}"/>
              </a:ext>
            </a:extLst>
          </p:cNvPr>
          <p:cNvSpPr txBox="1"/>
          <p:nvPr/>
        </p:nvSpPr>
        <p:spPr>
          <a:xfrm>
            <a:off x="683079" y="949005"/>
            <a:ext cx="1082584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 Statement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Goal: Forecast the USD/CAD exchange rate using historical macroeconomic data from the U.S. and Canada.</a:t>
            </a:r>
          </a:p>
          <a:p>
            <a:endParaRPr lang="en-US" sz="2400" dirty="0"/>
          </a:p>
          <a:p>
            <a:r>
              <a:rPr lang="en-US" sz="2400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Time-series nature and multi-source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or uneven time intervals.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correlation between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Preventing data leakage during model testing.</a:t>
            </a:r>
          </a:p>
        </p:txBody>
      </p:sp>
    </p:spTree>
    <p:extLst>
      <p:ext uri="{BB962C8B-B14F-4D97-AF65-F5344CB8AC3E}">
        <p14:creationId xmlns:p14="http://schemas.microsoft.com/office/powerpoint/2010/main" val="408405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6D48F-775E-2F95-90EF-F5733478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C5033-CF11-7457-3036-C950AEF909B2}"/>
              </a:ext>
            </a:extLst>
          </p:cNvPr>
          <p:cNvSpPr txBox="1"/>
          <p:nvPr/>
        </p:nvSpPr>
        <p:spPr>
          <a:xfrm>
            <a:off x="683079" y="949005"/>
            <a:ext cx="10825842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Data Source</a:t>
            </a:r>
          </a:p>
          <a:p>
            <a:pPr algn="ctr"/>
            <a:endParaRPr lang="en-IN" dirty="0"/>
          </a:p>
          <a:p>
            <a:pPr>
              <a:buNone/>
            </a:pPr>
            <a:r>
              <a:rPr lang="en-US" sz="2400" dirty="0"/>
              <a:t>Forex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Source: Yahoo Finance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Frequency: Daily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Variable: USD/CAD close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r>
              <a:rPr lang="en-US" sz="2400" dirty="0"/>
              <a:t>Macroeconomic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Source: FRED (Federal Reserve Economic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Frequency: Monthly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Countries: U.S. and Canada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Period: January 2011 – April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DB11F-8DBC-24D5-E7F1-C737D031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634" y="1971245"/>
            <a:ext cx="2818382" cy="32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3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32E65-74A9-FCD4-6A5E-D72C4659D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465BF-B38D-C483-6A96-F33FAC85ED15}"/>
              </a:ext>
            </a:extLst>
          </p:cNvPr>
          <p:cNvSpPr txBox="1"/>
          <p:nvPr/>
        </p:nvSpPr>
        <p:spPr>
          <a:xfrm>
            <a:off x="683079" y="949005"/>
            <a:ext cx="108258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Data Preprocessing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Forward-filled missing values to preserve monthly continuity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Scaled all features using </a:t>
            </a:r>
            <a:r>
              <a:rPr lang="en-US" sz="2400" dirty="0" err="1"/>
              <a:t>MinMaxScaler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Aligned all series by monthly 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Split dataset into 85% training and 15%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Masked USD/CAD value during test to avoid leakage</a:t>
            </a:r>
          </a:p>
        </p:txBody>
      </p:sp>
    </p:spTree>
    <p:extLst>
      <p:ext uri="{BB962C8B-B14F-4D97-AF65-F5344CB8AC3E}">
        <p14:creationId xmlns:p14="http://schemas.microsoft.com/office/powerpoint/2010/main" val="371269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B082A-66E9-755D-603C-BEA535E9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E8D94-D827-932E-4062-3B4AE498C31A}"/>
              </a:ext>
            </a:extLst>
          </p:cNvPr>
          <p:cNvSpPr txBox="1"/>
          <p:nvPr/>
        </p:nvSpPr>
        <p:spPr>
          <a:xfrm>
            <a:off x="683079" y="949005"/>
            <a:ext cx="10825842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Macroeconomic Features Used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   </a:t>
            </a:r>
          </a:p>
          <a:p>
            <a:pPr>
              <a:buNone/>
            </a:pPr>
            <a:r>
              <a:rPr lang="en-IN" sz="2400" b="1" dirty="0"/>
              <a:t>United States</a:t>
            </a:r>
            <a:r>
              <a:rPr lang="en-IN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Interest Rate (FEDFUNDS)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CPI (CPIAUCSL)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Unemployment Rate (UNRATE)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10Y Bond Yield (DGS10)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Exports, Imports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House Price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Retail Spending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47B26-33E1-88D6-3A14-56F6185D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971" y="2393761"/>
            <a:ext cx="4496481" cy="25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05167-C285-217F-7616-C89B6563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FDCBD-B44F-CFB1-C20D-2FD0247085A1}"/>
              </a:ext>
            </a:extLst>
          </p:cNvPr>
          <p:cNvSpPr txBox="1"/>
          <p:nvPr/>
        </p:nvSpPr>
        <p:spPr>
          <a:xfrm>
            <a:off x="683079" y="949005"/>
            <a:ext cx="1082584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Macroeconomic Features Used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   </a:t>
            </a:r>
          </a:p>
          <a:p>
            <a:pPr>
              <a:buNone/>
            </a:pPr>
            <a:r>
              <a:rPr lang="en-IN" sz="2400" b="1" dirty="0"/>
              <a:t>Canada</a:t>
            </a:r>
            <a:r>
              <a:rPr lang="en-IN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Interest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Unemployment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10Y Bond Yield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Exports, Imports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House Price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Retail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07930-1793-FCD3-5EE5-8BB95354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2" y="2013063"/>
            <a:ext cx="5171686" cy="30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5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A8FE5-B81E-C84C-D02A-45F751EFB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B8821-B622-E915-1CBE-2E8BA9057E28}"/>
              </a:ext>
            </a:extLst>
          </p:cNvPr>
          <p:cNvSpPr txBox="1"/>
          <p:nvPr/>
        </p:nvSpPr>
        <p:spPr>
          <a:xfrm>
            <a:off x="683079" y="949005"/>
            <a:ext cx="1082584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 err="1"/>
              <a:t>Modeling</a:t>
            </a:r>
            <a:r>
              <a:rPr lang="en-IN" sz="4000" b="1" dirty="0"/>
              <a:t> Approaches</a:t>
            </a:r>
            <a:endParaRPr lang="en-IN" b="1" dirty="0"/>
          </a:p>
          <a:p>
            <a:pPr algn="ctr"/>
            <a:r>
              <a:rPr lang="en-IN" b="1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Models Trained: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MLP</a:t>
            </a:r>
            <a:r>
              <a:rPr lang="en-IN" sz="2400" dirty="0"/>
              <a:t> – Multilayer Perceptron (baseline).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LSTM</a:t>
            </a:r>
            <a:r>
              <a:rPr lang="en-IN" sz="2400" dirty="0"/>
              <a:t> – Long Short-Term Memory for sequences.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TCN</a:t>
            </a:r>
            <a:r>
              <a:rPr lang="en-IN" sz="2400" dirty="0"/>
              <a:t> – Temporal Convolutional Network.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Seq2Seq</a:t>
            </a:r>
            <a:r>
              <a:rPr lang="en-IN" sz="2400" dirty="0"/>
              <a:t> – Encoder-decoder LSTM.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Attention-LSTM</a:t>
            </a:r>
            <a:r>
              <a:rPr lang="en-IN" sz="2400" dirty="0"/>
              <a:t> – With attention mechanism.</a:t>
            </a:r>
          </a:p>
          <a:p>
            <a:pPr lvl="1"/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Input: Macroeconomic features (with USDCAD during training only).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Output: USD/CAD exchange rate prediction.</a:t>
            </a:r>
          </a:p>
        </p:txBody>
      </p:sp>
    </p:spTree>
    <p:extLst>
      <p:ext uri="{BB962C8B-B14F-4D97-AF65-F5344CB8AC3E}">
        <p14:creationId xmlns:p14="http://schemas.microsoft.com/office/powerpoint/2010/main" val="242386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3B9A4-6805-FADA-6303-D03D0CB8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AFFD8-BE6A-28FF-C784-4707733A9692}"/>
              </a:ext>
            </a:extLst>
          </p:cNvPr>
          <p:cNvSpPr txBox="1"/>
          <p:nvPr/>
        </p:nvSpPr>
        <p:spPr>
          <a:xfrm>
            <a:off x="645757" y="501135"/>
            <a:ext cx="1132541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MLP Model</a:t>
            </a:r>
            <a:r>
              <a:rPr lang="en-IN" b="1" dirty="0"/>
              <a:t>   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Dense neural network with fully connected layers.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temporal structure (flat input).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train and fast to converge.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as a baseline to compare advanced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Limitations: Ignores time dependencies.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6CA66-B6B5-8C3F-702A-45E1A98E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28" y="3526972"/>
            <a:ext cx="7934864" cy="27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5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610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Rajpurohit</dc:creator>
  <cp:lastModifiedBy>Aditya Rajpurohit</cp:lastModifiedBy>
  <cp:revision>17</cp:revision>
  <dcterms:created xsi:type="dcterms:W3CDTF">2025-05-22T00:37:08Z</dcterms:created>
  <dcterms:modified xsi:type="dcterms:W3CDTF">2025-05-22T01:10:13Z</dcterms:modified>
</cp:coreProperties>
</file>